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3" r:id="rId4"/>
  </p:sldMasterIdLst>
  <p:notesMasterIdLst>
    <p:notesMasterId r:id="rId31"/>
  </p:notesMasterIdLst>
  <p:sldIdLst>
    <p:sldId id="291" r:id="rId5"/>
    <p:sldId id="256" r:id="rId6"/>
    <p:sldId id="315" r:id="rId7"/>
    <p:sldId id="257" r:id="rId8"/>
    <p:sldId id="272" r:id="rId9"/>
    <p:sldId id="297" r:id="rId10"/>
    <p:sldId id="316" r:id="rId11"/>
    <p:sldId id="299" r:id="rId12"/>
    <p:sldId id="298" r:id="rId13"/>
    <p:sldId id="305" r:id="rId14"/>
    <p:sldId id="310" r:id="rId15"/>
    <p:sldId id="311" r:id="rId16"/>
    <p:sldId id="318" r:id="rId17"/>
    <p:sldId id="317" r:id="rId18"/>
    <p:sldId id="312" r:id="rId19"/>
    <p:sldId id="313" r:id="rId20"/>
    <p:sldId id="314" r:id="rId21"/>
    <p:sldId id="300" r:id="rId22"/>
    <p:sldId id="287" r:id="rId23"/>
    <p:sldId id="292" r:id="rId24"/>
    <p:sldId id="293" r:id="rId25"/>
    <p:sldId id="282" r:id="rId26"/>
    <p:sldId id="279" r:id="rId27"/>
    <p:sldId id="290" r:id="rId28"/>
    <p:sldId id="294" r:id="rId29"/>
    <p:sldId id="295" r:id="rId30"/>
  </p:sldIdLst>
  <p:sldSz cx="12192000" cy="6858000"/>
  <p:notesSz cx="6797675" cy="9926638"/>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AE383A-87F1-42EE-92BD-34F990F651DE}" v="22" dt="2025-08-24T13:20:25.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62023" autoAdjust="0"/>
  </p:normalViewPr>
  <p:slideViewPr>
    <p:cSldViewPr snapToGrid="0">
      <p:cViewPr varScale="1">
        <p:scale>
          <a:sx n="63" d="100"/>
          <a:sy n="63" d="100"/>
        </p:scale>
        <p:origin x="32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Smith" userId="S::js105@stir.ac.uk::b982fd3a-7b63-48ae-b6d7-397186e312bb" providerId="AD" clId="Web-{BD8B821D-41E0-48A6-AF4D-84188F217EC8}"/>
    <pc:docChg chg="modSld">
      <pc:chgData name="Joseph Smith" userId="S::js105@stir.ac.uk::b982fd3a-7b63-48ae-b6d7-397186e312bb" providerId="AD" clId="Web-{BD8B821D-41E0-48A6-AF4D-84188F217EC8}" dt="2025-06-06T12:13:44.888" v="12"/>
      <pc:docMkLst>
        <pc:docMk/>
      </pc:docMkLst>
      <pc:sldChg chg="addSp modSp">
        <pc:chgData name="Joseph Smith" userId="S::js105@stir.ac.uk::b982fd3a-7b63-48ae-b6d7-397186e312bb" providerId="AD" clId="Web-{BD8B821D-41E0-48A6-AF4D-84188F217EC8}" dt="2025-06-06T12:13:44.888" v="12"/>
        <pc:sldMkLst>
          <pc:docMk/>
          <pc:sldMk cId="238767967" sldId="290"/>
        </pc:sldMkLst>
      </pc:sldChg>
      <pc:sldChg chg="addSp modSp">
        <pc:chgData name="Joseph Smith" userId="S::js105@stir.ac.uk::b982fd3a-7b63-48ae-b6d7-397186e312bb" providerId="AD" clId="Web-{BD8B821D-41E0-48A6-AF4D-84188F217EC8}" dt="2025-06-06T12:13:23.575" v="10" actId="14100"/>
        <pc:sldMkLst>
          <pc:docMk/>
          <pc:sldMk cId="3409206991" sldId="314"/>
        </pc:sldMkLst>
      </pc:sldChg>
    </pc:docChg>
  </pc:docChgLst>
  <pc:docChgLst>
    <pc:chgData name="Katie Hunter" userId="0e28cd75-ac79-4a25-aaee-bb3f44abf316" providerId="ADAL" clId="{E0AE383A-87F1-42EE-92BD-34F990F651DE}"/>
    <pc:docChg chg="undo custSel addSld modSld sldOrd modMainMaster">
      <pc:chgData name="Katie Hunter" userId="0e28cd75-ac79-4a25-aaee-bb3f44abf316" providerId="ADAL" clId="{E0AE383A-87F1-42EE-92BD-34F990F651DE}" dt="2025-08-24T13:20:22.573" v="806"/>
      <pc:docMkLst>
        <pc:docMk/>
      </pc:docMkLst>
      <pc:sldChg chg="modSp mod ord">
        <pc:chgData name="Katie Hunter" userId="0e28cd75-ac79-4a25-aaee-bb3f44abf316" providerId="ADAL" clId="{E0AE383A-87F1-42EE-92BD-34F990F651DE}" dt="2025-08-24T12:49:32.106" v="52" actId="20577"/>
        <pc:sldMkLst>
          <pc:docMk/>
          <pc:sldMk cId="197064600" sldId="256"/>
        </pc:sldMkLst>
        <pc:spChg chg="mod">
          <ac:chgData name="Katie Hunter" userId="0e28cd75-ac79-4a25-aaee-bb3f44abf316" providerId="ADAL" clId="{E0AE383A-87F1-42EE-92BD-34F990F651DE}" dt="2025-08-24T12:49:32.106" v="52" actId="20577"/>
          <ac:spMkLst>
            <pc:docMk/>
            <pc:sldMk cId="197064600" sldId="256"/>
            <ac:spMk id="2" creationId="{AB428BA6-19EF-F384-A51B-C1196350C042}"/>
          </ac:spMkLst>
        </pc:spChg>
      </pc:sldChg>
      <pc:sldChg chg="modSp mod">
        <pc:chgData name="Katie Hunter" userId="0e28cd75-ac79-4a25-aaee-bb3f44abf316" providerId="ADAL" clId="{E0AE383A-87F1-42EE-92BD-34F990F651DE}" dt="2025-08-24T12:54:16.661" v="123" actId="404"/>
        <pc:sldMkLst>
          <pc:docMk/>
          <pc:sldMk cId="1714395320" sldId="257"/>
        </pc:sldMkLst>
        <pc:spChg chg="mod">
          <ac:chgData name="Katie Hunter" userId="0e28cd75-ac79-4a25-aaee-bb3f44abf316" providerId="ADAL" clId="{E0AE383A-87F1-42EE-92BD-34F990F651DE}" dt="2025-08-24T12:54:16.661" v="123" actId="404"/>
          <ac:spMkLst>
            <pc:docMk/>
            <pc:sldMk cId="1714395320" sldId="257"/>
            <ac:spMk id="6" creationId="{7CBA9B5A-84B7-828C-302D-7720492FF1F2}"/>
          </ac:spMkLst>
        </pc:spChg>
        <pc:spChg chg="mod">
          <ac:chgData name="Katie Hunter" userId="0e28cd75-ac79-4a25-aaee-bb3f44abf316" providerId="ADAL" clId="{E0AE383A-87F1-42EE-92BD-34F990F651DE}" dt="2025-08-24T12:54:12.880" v="121" actId="20577"/>
          <ac:spMkLst>
            <pc:docMk/>
            <pc:sldMk cId="1714395320" sldId="257"/>
            <ac:spMk id="7" creationId="{96DA03CB-9259-A8A3-3C98-B72EEF0B991D}"/>
          </ac:spMkLst>
        </pc:spChg>
      </pc:sldChg>
      <pc:sldChg chg="addSp delSp modSp mod modNotesTx">
        <pc:chgData name="Katie Hunter" userId="0e28cd75-ac79-4a25-aaee-bb3f44abf316" providerId="ADAL" clId="{E0AE383A-87F1-42EE-92BD-34F990F651DE}" dt="2025-08-24T13:03:54.847" v="215" actId="113"/>
        <pc:sldMkLst>
          <pc:docMk/>
          <pc:sldMk cId="2139420442" sldId="272"/>
        </pc:sldMkLst>
        <pc:spChg chg="mod">
          <ac:chgData name="Katie Hunter" userId="0e28cd75-ac79-4a25-aaee-bb3f44abf316" providerId="ADAL" clId="{E0AE383A-87F1-42EE-92BD-34F990F651DE}" dt="2025-08-24T13:03:54.847" v="215" actId="113"/>
          <ac:spMkLst>
            <pc:docMk/>
            <pc:sldMk cId="2139420442" sldId="272"/>
            <ac:spMk id="3" creationId="{4133112F-D333-5C9B-D139-D33F0CEFD9CD}"/>
          </ac:spMkLst>
        </pc:spChg>
        <pc:picChg chg="add mod">
          <ac:chgData name="Katie Hunter" userId="0e28cd75-ac79-4a25-aaee-bb3f44abf316" providerId="ADAL" clId="{E0AE383A-87F1-42EE-92BD-34F990F651DE}" dt="2025-08-24T12:56:12.463" v="138" actId="1076"/>
          <ac:picMkLst>
            <pc:docMk/>
            <pc:sldMk cId="2139420442" sldId="272"/>
            <ac:picMk id="4" creationId="{D69CB01A-6C39-C732-7E76-A0C8EA22551C}"/>
          </ac:picMkLst>
        </pc:picChg>
        <pc:picChg chg="del">
          <ac:chgData name="Katie Hunter" userId="0e28cd75-ac79-4a25-aaee-bb3f44abf316" providerId="ADAL" clId="{E0AE383A-87F1-42EE-92BD-34F990F651DE}" dt="2025-08-24T12:55:11.798" v="127" actId="478"/>
          <ac:picMkLst>
            <pc:docMk/>
            <pc:sldMk cId="2139420442" sldId="272"/>
            <ac:picMk id="1026" creationId="{62BA0307-761F-976F-D29F-A9309DFE86AC}"/>
          </ac:picMkLst>
        </pc:picChg>
        <pc:inkChg chg="add">
          <ac:chgData name="Katie Hunter" userId="0e28cd75-ac79-4a25-aaee-bb3f44abf316" providerId="ADAL" clId="{E0AE383A-87F1-42EE-92BD-34F990F651DE}" dt="2025-08-24T12:55:53.170" v="134" actId="9405"/>
          <ac:inkMkLst>
            <pc:docMk/>
            <pc:sldMk cId="2139420442" sldId="272"/>
            <ac:inkMk id="2" creationId="{0A994C5B-7F01-7BED-793C-958F05550C8D}"/>
          </ac:inkMkLst>
        </pc:inkChg>
      </pc:sldChg>
      <pc:sldChg chg="setBg">
        <pc:chgData name="Katie Hunter" userId="0e28cd75-ac79-4a25-aaee-bb3f44abf316" providerId="ADAL" clId="{E0AE383A-87F1-42EE-92BD-34F990F651DE}" dt="2025-08-24T13:20:22.573" v="806"/>
        <pc:sldMkLst>
          <pc:docMk/>
          <pc:sldMk cId="454633655" sldId="279"/>
        </pc:sldMkLst>
      </pc:sldChg>
      <pc:sldChg chg="addSp modSp mod">
        <pc:chgData name="Katie Hunter" userId="0e28cd75-ac79-4a25-aaee-bb3f44abf316" providerId="ADAL" clId="{E0AE383A-87F1-42EE-92BD-34F990F651DE}" dt="2025-08-24T13:13:35.895" v="641" actId="115"/>
        <pc:sldMkLst>
          <pc:docMk/>
          <pc:sldMk cId="366018798" sldId="287"/>
        </pc:sldMkLst>
        <pc:spChg chg="mod">
          <ac:chgData name="Katie Hunter" userId="0e28cd75-ac79-4a25-aaee-bb3f44abf316" providerId="ADAL" clId="{E0AE383A-87F1-42EE-92BD-34F990F651DE}" dt="2025-08-24T13:13:35.895" v="641" actId="115"/>
          <ac:spMkLst>
            <pc:docMk/>
            <pc:sldMk cId="366018798" sldId="287"/>
            <ac:spMk id="3" creationId="{ABA6ADEB-E7CC-3C85-169B-CC97554A67AC}"/>
          </ac:spMkLst>
        </pc:spChg>
        <pc:spChg chg="add mod">
          <ac:chgData name="Katie Hunter" userId="0e28cd75-ac79-4a25-aaee-bb3f44abf316" providerId="ADAL" clId="{E0AE383A-87F1-42EE-92BD-34F990F651DE}" dt="2025-08-24T13:13:25.245" v="640" actId="1076"/>
          <ac:spMkLst>
            <pc:docMk/>
            <pc:sldMk cId="366018798" sldId="287"/>
            <ac:spMk id="4" creationId="{E271DC96-4F6F-9820-24B3-47AF35FD600F}"/>
          </ac:spMkLst>
        </pc:spChg>
      </pc:sldChg>
      <pc:sldChg chg="setBg">
        <pc:chgData name="Katie Hunter" userId="0e28cd75-ac79-4a25-aaee-bb3f44abf316" providerId="ADAL" clId="{E0AE383A-87F1-42EE-92BD-34F990F651DE}" dt="2025-08-24T13:20:22.573" v="806"/>
        <pc:sldMkLst>
          <pc:docMk/>
          <pc:sldMk cId="238767967" sldId="290"/>
        </pc:sldMkLst>
      </pc:sldChg>
      <pc:sldChg chg="modSp mod ord">
        <pc:chgData name="Katie Hunter" userId="0e28cd75-ac79-4a25-aaee-bb3f44abf316" providerId="ADAL" clId="{E0AE383A-87F1-42EE-92BD-34F990F651DE}" dt="2025-08-24T12:48:36.474" v="45"/>
        <pc:sldMkLst>
          <pc:docMk/>
          <pc:sldMk cId="4087841688" sldId="291"/>
        </pc:sldMkLst>
        <pc:spChg chg="mod">
          <ac:chgData name="Katie Hunter" userId="0e28cd75-ac79-4a25-aaee-bb3f44abf316" providerId="ADAL" clId="{E0AE383A-87F1-42EE-92BD-34F990F651DE}" dt="2025-08-24T12:48:28.263" v="43" actId="20577"/>
          <ac:spMkLst>
            <pc:docMk/>
            <pc:sldMk cId="4087841688" sldId="291"/>
            <ac:spMk id="2" creationId="{38F52BC1-4964-25EF-1D93-E5C208A6D609}"/>
          </ac:spMkLst>
        </pc:spChg>
      </pc:sldChg>
      <pc:sldChg chg="modSp mod">
        <pc:chgData name="Katie Hunter" userId="0e28cd75-ac79-4a25-aaee-bb3f44abf316" providerId="ADAL" clId="{E0AE383A-87F1-42EE-92BD-34F990F651DE}" dt="2025-08-24T13:05:40.445" v="225" actId="1076"/>
        <pc:sldMkLst>
          <pc:docMk/>
          <pc:sldMk cId="3074328148" sldId="300"/>
        </pc:sldMkLst>
        <pc:spChg chg="mod">
          <ac:chgData name="Katie Hunter" userId="0e28cd75-ac79-4a25-aaee-bb3f44abf316" providerId="ADAL" clId="{E0AE383A-87F1-42EE-92BD-34F990F651DE}" dt="2025-08-24T13:05:40.445" v="225" actId="1076"/>
          <ac:spMkLst>
            <pc:docMk/>
            <pc:sldMk cId="3074328148" sldId="300"/>
            <ac:spMk id="3" creationId="{E53EF45E-C901-F78A-26E7-6CE4A1989D3B}"/>
          </ac:spMkLst>
        </pc:spChg>
      </pc:sldChg>
      <pc:sldChg chg="modSp mod">
        <pc:chgData name="Katie Hunter" userId="0e28cd75-ac79-4a25-aaee-bb3f44abf316" providerId="ADAL" clId="{E0AE383A-87F1-42EE-92BD-34F990F651DE}" dt="2025-08-24T13:04:59.230" v="224" actId="20577"/>
        <pc:sldMkLst>
          <pc:docMk/>
          <pc:sldMk cId="941515190" sldId="305"/>
        </pc:sldMkLst>
        <pc:spChg chg="mod">
          <ac:chgData name="Katie Hunter" userId="0e28cd75-ac79-4a25-aaee-bb3f44abf316" providerId="ADAL" clId="{E0AE383A-87F1-42EE-92BD-34F990F651DE}" dt="2025-08-24T13:04:59.230" v="224" actId="20577"/>
          <ac:spMkLst>
            <pc:docMk/>
            <pc:sldMk cId="941515190" sldId="305"/>
            <ac:spMk id="3" creationId="{910EC9DA-CC56-EAB8-179D-BACA04F1015A}"/>
          </ac:spMkLst>
        </pc:spChg>
      </pc:sldChg>
      <pc:sldChg chg="modSp mod">
        <pc:chgData name="Katie Hunter" userId="0e28cd75-ac79-4a25-aaee-bb3f44abf316" providerId="ADAL" clId="{E0AE383A-87F1-42EE-92BD-34F990F651DE}" dt="2025-08-24T13:10:40.796" v="607" actId="27636"/>
        <pc:sldMkLst>
          <pc:docMk/>
          <pc:sldMk cId="3935591228" sldId="312"/>
        </pc:sldMkLst>
        <pc:spChg chg="mod">
          <ac:chgData name="Katie Hunter" userId="0e28cd75-ac79-4a25-aaee-bb3f44abf316" providerId="ADAL" clId="{E0AE383A-87F1-42EE-92BD-34F990F651DE}" dt="2025-08-24T13:10:40.796" v="607" actId="27636"/>
          <ac:spMkLst>
            <pc:docMk/>
            <pc:sldMk cId="3935591228" sldId="312"/>
            <ac:spMk id="3" creationId="{4BE6447E-63D7-8901-86B8-C1ABACE96693}"/>
          </ac:spMkLst>
        </pc:spChg>
      </pc:sldChg>
      <pc:sldChg chg="modSp mod">
        <pc:chgData name="Katie Hunter" userId="0e28cd75-ac79-4a25-aaee-bb3f44abf316" providerId="ADAL" clId="{E0AE383A-87F1-42EE-92BD-34F990F651DE}" dt="2025-08-24T13:20:06.544" v="804" actId="1076"/>
        <pc:sldMkLst>
          <pc:docMk/>
          <pc:sldMk cId="1729364275" sldId="313"/>
        </pc:sldMkLst>
        <pc:spChg chg="mod">
          <ac:chgData name="Katie Hunter" userId="0e28cd75-ac79-4a25-aaee-bb3f44abf316" providerId="ADAL" clId="{E0AE383A-87F1-42EE-92BD-34F990F651DE}" dt="2025-08-24T13:19:59.384" v="801" actId="27636"/>
          <ac:spMkLst>
            <pc:docMk/>
            <pc:sldMk cId="1729364275" sldId="313"/>
            <ac:spMk id="3" creationId="{28715B34-6E06-7765-C450-D0787C0E5F1A}"/>
          </ac:spMkLst>
        </pc:spChg>
        <pc:spChg chg="mod">
          <ac:chgData name="Katie Hunter" userId="0e28cd75-ac79-4a25-aaee-bb3f44abf316" providerId="ADAL" clId="{E0AE383A-87F1-42EE-92BD-34F990F651DE}" dt="2025-08-24T13:20:06.544" v="804" actId="1076"/>
          <ac:spMkLst>
            <pc:docMk/>
            <pc:sldMk cId="1729364275" sldId="313"/>
            <ac:spMk id="4" creationId="{BEB1F676-7E92-C7F7-7345-A5859BC5BFD2}"/>
          </ac:spMkLst>
        </pc:spChg>
      </pc:sldChg>
      <pc:sldChg chg="addSp delSp modSp mod modNotesTx">
        <pc:chgData name="Katie Hunter" userId="0e28cd75-ac79-4a25-aaee-bb3f44abf316" providerId="ADAL" clId="{E0AE383A-87F1-42EE-92BD-34F990F651DE}" dt="2025-08-24T12:53:49.353" v="112" actId="1076"/>
        <pc:sldMkLst>
          <pc:docMk/>
          <pc:sldMk cId="4132906858" sldId="315"/>
        </pc:sldMkLst>
        <pc:spChg chg="del mod">
          <ac:chgData name="Katie Hunter" userId="0e28cd75-ac79-4a25-aaee-bb3f44abf316" providerId="ADAL" clId="{E0AE383A-87F1-42EE-92BD-34F990F651DE}" dt="2025-08-24T12:51:54.834" v="60"/>
          <ac:spMkLst>
            <pc:docMk/>
            <pc:sldMk cId="4132906858" sldId="315"/>
            <ac:spMk id="5" creationId="{9923AFEE-EFE0-8ECE-B62D-E64482A818B1}"/>
          </ac:spMkLst>
        </pc:spChg>
        <pc:spChg chg="add mod">
          <ac:chgData name="Katie Hunter" userId="0e28cd75-ac79-4a25-aaee-bb3f44abf316" providerId="ADAL" clId="{E0AE383A-87F1-42EE-92BD-34F990F651DE}" dt="2025-08-24T12:52:11.523" v="79" actId="6549"/>
          <ac:spMkLst>
            <pc:docMk/>
            <pc:sldMk cId="4132906858" sldId="315"/>
            <ac:spMk id="7" creationId="{8B6FCD56-4356-C0F6-4C2C-80E1D95E09C9}"/>
          </ac:spMkLst>
        </pc:spChg>
        <pc:spChg chg="add mod">
          <ac:chgData name="Katie Hunter" userId="0e28cd75-ac79-4a25-aaee-bb3f44abf316" providerId="ADAL" clId="{E0AE383A-87F1-42EE-92BD-34F990F651DE}" dt="2025-08-24T12:52:24.636" v="90" actId="20577"/>
          <ac:spMkLst>
            <pc:docMk/>
            <pc:sldMk cId="4132906858" sldId="315"/>
            <ac:spMk id="8" creationId="{406121B5-9E59-AC90-1826-E505354234F9}"/>
          </ac:spMkLst>
        </pc:spChg>
        <pc:spChg chg="add mod">
          <ac:chgData name="Katie Hunter" userId="0e28cd75-ac79-4a25-aaee-bb3f44abf316" providerId="ADAL" clId="{E0AE383A-87F1-42EE-92BD-34F990F651DE}" dt="2025-08-24T12:52:47.395" v="105" actId="14100"/>
          <ac:spMkLst>
            <pc:docMk/>
            <pc:sldMk cId="4132906858" sldId="315"/>
            <ac:spMk id="9" creationId="{866A68D8-2C86-2E77-8DFA-D58C87E35D69}"/>
          </ac:spMkLst>
        </pc:spChg>
        <pc:picChg chg="mod">
          <ac:chgData name="Katie Hunter" userId="0e28cd75-ac79-4a25-aaee-bb3f44abf316" providerId="ADAL" clId="{E0AE383A-87F1-42EE-92BD-34F990F651DE}" dt="2025-08-24T12:53:49.353" v="112" actId="1076"/>
          <ac:picMkLst>
            <pc:docMk/>
            <pc:sldMk cId="4132906858" sldId="315"/>
            <ac:picMk id="4" creationId="{855A1339-7D74-D722-315D-131940F05F7A}"/>
          </ac:picMkLst>
        </pc:picChg>
        <pc:picChg chg="add mod">
          <ac:chgData name="Katie Hunter" userId="0e28cd75-ac79-4a25-aaee-bb3f44abf316" providerId="ADAL" clId="{E0AE383A-87F1-42EE-92BD-34F990F651DE}" dt="2025-08-24T12:51:52.661" v="58" actId="1076"/>
          <ac:picMkLst>
            <pc:docMk/>
            <pc:sldMk cId="4132906858" sldId="315"/>
            <ac:picMk id="6" creationId="{CF3466F7-9D17-158E-AD2A-0A6AEF835E90}"/>
          </ac:picMkLst>
        </pc:picChg>
        <pc:picChg chg="add mod">
          <ac:chgData name="Katie Hunter" userId="0e28cd75-ac79-4a25-aaee-bb3f44abf316" providerId="ADAL" clId="{E0AE383A-87F1-42EE-92BD-34F990F651DE}" dt="2025-08-24T12:53:35.920" v="109" actId="1076"/>
          <ac:picMkLst>
            <pc:docMk/>
            <pc:sldMk cId="4132906858" sldId="315"/>
            <ac:picMk id="11" creationId="{36DC783B-B9EA-4941-2983-8D33A736B748}"/>
          </ac:picMkLst>
        </pc:picChg>
        <pc:picChg chg="add mod">
          <ac:chgData name="Katie Hunter" userId="0e28cd75-ac79-4a25-aaee-bb3f44abf316" providerId="ADAL" clId="{E0AE383A-87F1-42EE-92BD-34F990F651DE}" dt="2025-08-24T12:53:46.744" v="111" actId="1076"/>
          <ac:picMkLst>
            <pc:docMk/>
            <pc:sldMk cId="4132906858" sldId="315"/>
            <ac:picMk id="13" creationId="{ECE9E222-4EF2-F40D-F2E3-B2CECF5B4CE3}"/>
          </ac:picMkLst>
        </pc:picChg>
      </pc:sldChg>
      <pc:sldChg chg="addSp modSp add mod ord">
        <pc:chgData name="Katie Hunter" userId="0e28cd75-ac79-4a25-aaee-bb3f44abf316" providerId="ADAL" clId="{E0AE383A-87F1-42EE-92BD-34F990F651DE}" dt="2025-08-24T13:04:14.441" v="223" actId="20577"/>
        <pc:sldMkLst>
          <pc:docMk/>
          <pc:sldMk cId="3741257327" sldId="316"/>
        </pc:sldMkLst>
        <pc:spChg chg="mod">
          <ac:chgData name="Katie Hunter" userId="0e28cd75-ac79-4a25-aaee-bb3f44abf316" providerId="ADAL" clId="{E0AE383A-87F1-42EE-92BD-34F990F651DE}" dt="2025-08-24T13:04:14.441" v="223" actId="20577"/>
          <ac:spMkLst>
            <pc:docMk/>
            <pc:sldMk cId="3741257327" sldId="316"/>
            <ac:spMk id="3" creationId="{0F10C8A6-52A2-0C18-A8D5-456FC3BC40E9}"/>
          </ac:spMkLst>
        </pc:spChg>
        <pc:picChg chg="mod">
          <ac:chgData name="Katie Hunter" userId="0e28cd75-ac79-4a25-aaee-bb3f44abf316" providerId="ADAL" clId="{E0AE383A-87F1-42EE-92BD-34F990F651DE}" dt="2025-08-24T12:55:39.014" v="132" actId="1076"/>
          <ac:picMkLst>
            <pc:docMk/>
            <pc:sldMk cId="3741257327" sldId="316"/>
            <ac:picMk id="1026" creationId="{C51F15A2-5398-3D3D-8362-7E2C1A26B8EF}"/>
          </ac:picMkLst>
        </pc:picChg>
        <pc:inkChg chg="add">
          <ac:chgData name="Katie Hunter" userId="0e28cd75-ac79-4a25-aaee-bb3f44abf316" providerId="ADAL" clId="{E0AE383A-87F1-42EE-92BD-34F990F651DE}" dt="2025-08-24T12:55:48.634" v="133" actId="9405"/>
          <ac:inkMkLst>
            <pc:docMk/>
            <pc:sldMk cId="3741257327" sldId="316"/>
            <ac:inkMk id="2" creationId="{4ABFCFBC-62A1-9AEF-FC01-36F685261194}"/>
          </ac:inkMkLst>
        </pc:inkChg>
      </pc:sldChg>
      <pc:sldChg chg="modSp new mod">
        <pc:chgData name="Katie Hunter" userId="0e28cd75-ac79-4a25-aaee-bb3f44abf316" providerId="ADAL" clId="{E0AE383A-87F1-42EE-92BD-34F990F651DE}" dt="2025-08-24T13:10:30.999" v="604" actId="20577"/>
        <pc:sldMkLst>
          <pc:docMk/>
          <pc:sldMk cId="834945119" sldId="317"/>
        </pc:sldMkLst>
        <pc:spChg chg="mod">
          <ac:chgData name="Katie Hunter" userId="0e28cd75-ac79-4a25-aaee-bb3f44abf316" providerId="ADAL" clId="{E0AE383A-87F1-42EE-92BD-34F990F651DE}" dt="2025-08-24T13:09:33.239" v="468" actId="1076"/>
          <ac:spMkLst>
            <pc:docMk/>
            <pc:sldMk cId="834945119" sldId="317"/>
            <ac:spMk id="2" creationId="{36F52530-669C-2F57-B537-809EA2C96EB2}"/>
          </ac:spMkLst>
        </pc:spChg>
        <pc:spChg chg="mod">
          <ac:chgData name="Katie Hunter" userId="0e28cd75-ac79-4a25-aaee-bb3f44abf316" providerId="ADAL" clId="{E0AE383A-87F1-42EE-92BD-34F990F651DE}" dt="2025-08-24T13:10:30.999" v="604" actId="20577"/>
          <ac:spMkLst>
            <pc:docMk/>
            <pc:sldMk cId="834945119" sldId="317"/>
            <ac:spMk id="3" creationId="{CCB0F23B-3F99-3E28-7E9B-26CD611C9953}"/>
          </ac:spMkLst>
        </pc:spChg>
      </pc:sldChg>
      <pc:sldChg chg="addSp modSp new mod modNotesTx">
        <pc:chgData name="Katie Hunter" userId="0e28cd75-ac79-4a25-aaee-bb3f44abf316" providerId="ADAL" clId="{E0AE383A-87F1-42EE-92BD-34F990F651DE}" dt="2025-08-24T13:19:29.836" v="796" actId="13926"/>
        <pc:sldMkLst>
          <pc:docMk/>
          <pc:sldMk cId="947039607" sldId="318"/>
        </pc:sldMkLst>
        <pc:spChg chg="mod">
          <ac:chgData name="Katie Hunter" userId="0e28cd75-ac79-4a25-aaee-bb3f44abf316" providerId="ADAL" clId="{E0AE383A-87F1-42EE-92BD-34F990F651DE}" dt="2025-08-24T13:17:54.178" v="789" actId="14100"/>
          <ac:spMkLst>
            <pc:docMk/>
            <pc:sldMk cId="947039607" sldId="318"/>
            <ac:spMk id="2" creationId="{695C8954-3F78-D82F-0931-163CB4276C3F}"/>
          </ac:spMkLst>
        </pc:spChg>
        <pc:spChg chg="add mod">
          <ac:chgData name="Katie Hunter" userId="0e28cd75-ac79-4a25-aaee-bb3f44abf316" providerId="ADAL" clId="{E0AE383A-87F1-42EE-92BD-34F990F651DE}" dt="2025-08-24T13:19:29.836" v="796" actId="13926"/>
          <ac:spMkLst>
            <pc:docMk/>
            <pc:sldMk cId="947039607" sldId="318"/>
            <ac:spMk id="4" creationId="{8AAE29E6-A353-B8F6-07AC-3EF70E58465B}"/>
          </ac:spMkLst>
        </pc:spChg>
      </pc:sldChg>
      <pc:sldMasterChg chg="modSldLayout">
        <pc:chgData name="Katie Hunter" userId="0e28cd75-ac79-4a25-aaee-bb3f44abf316" providerId="ADAL" clId="{E0AE383A-87F1-42EE-92BD-34F990F651DE}" dt="2025-08-24T13:08:21.698" v="356" actId="1076"/>
        <pc:sldMasterMkLst>
          <pc:docMk/>
          <pc:sldMasterMk cId="2103213979" sldId="2147483883"/>
        </pc:sldMasterMkLst>
        <pc:sldLayoutChg chg="delSp modSp mod">
          <pc:chgData name="Katie Hunter" userId="0e28cd75-ac79-4a25-aaee-bb3f44abf316" providerId="ADAL" clId="{E0AE383A-87F1-42EE-92BD-34F990F651DE}" dt="2025-08-24T13:08:21.698" v="356" actId="1076"/>
          <pc:sldLayoutMkLst>
            <pc:docMk/>
            <pc:sldMasterMk cId="2103213979" sldId="2147483883"/>
            <pc:sldLayoutMk cId="3605903261" sldId="2147483896"/>
          </pc:sldLayoutMkLst>
          <pc:spChg chg="mod">
            <ac:chgData name="Katie Hunter" userId="0e28cd75-ac79-4a25-aaee-bb3f44abf316" providerId="ADAL" clId="{E0AE383A-87F1-42EE-92BD-34F990F651DE}" dt="2025-08-24T13:08:21.698" v="356" actId="1076"/>
            <ac:spMkLst>
              <pc:docMk/>
              <pc:sldMasterMk cId="2103213979" sldId="2147483883"/>
              <pc:sldLayoutMk cId="3605903261" sldId="2147483896"/>
              <ac:spMk id="16" creationId="{B4A59681-420C-FFE0-869B-9E9EB306DBC4}"/>
            </ac:spMkLst>
          </pc:spChg>
          <pc:spChg chg="mod">
            <ac:chgData name="Katie Hunter" userId="0e28cd75-ac79-4a25-aaee-bb3f44abf316" providerId="ADAL" clId="{E0AE383A-87F1-42EE-92BD-34F990F651DE}" dt="2025-08-24T13:07:27.578" v="296" actId="20577"/>
            <ac:spMkLst>
              <pc:docMk/>
              <pc:sldMasterMk cId="2103213979" sldId="2147483883"/>
              <pc:sldLayoutMk cId="3605903261" sldId="2147483896"/>
              <ac:spMk id="18" creationId="{DC169334-852B-246F-EEE4-7E79CE06A27E}"/>
            </ac:spMkLst>
          </pc:spChg>
          <pc:spChg chg="mod">
            <ac:chgData name="Katie Hunter" userId="0e28cd75-ac79-4a25-aaee-bb3f44abf316" providerId="ADAL" clId="{E0AE383A-87F1-42EE-92BD-34F990F651DE}" dt="2025-08-24T13:08:17.733" v="355" actId="1076"/>
            <ac:spMkLst>
              <pc:docMk/>
              <pc:sldMasterMk cId="2103213979" sldId="2147483883"/>
              <pc:sldLayoutMk cId="3605903261" sldId="2147483896"/>
              <ac:spMk id="22" creationId="{E65F8E8F-A6C4-D2FC-0217-DE7155C7E7EF}"/>
            </ac:spMkLst>
          </pc:spChg>
          <pc:spChg chg="del">
            <ac:chgData name="Katie Hunter" userId="0e28cd75-ac79-4a25-aaee-bb3f44abf316" providerId="ADAL" clId="{E0AE383A-87F1-42EE-92BD-34F990F651DE}" dt="2025-08-24T13:07:47.836" v="337" actId="478"/>
            <ac:spMkLst>
              <pc:docMk/>
              <pc:sldMasterMk cId="2103213979" sldId="2147483883"/>
              <pc:sldLayoutMk cId="3605903261" sldId="2147483896"/>
              <ac:spMk id="23" creationId="{5BF2640D-E9EA-428B-0754-B023CFF192A6}"/>
            </ac:spMkLst>
          </pc:spChg>
        </pc:sldLayoutChg>
      </pc:sldMasterChg>
    </pc:docChg>
  </pc:docChgLst>
  <pc:docChgLst>
    <pc:chgData name="Joseph Smith" userId="S::js105@stir.ac.uk::b982fd3a-7b63-48ae-b6d7-397186e312bb" providerId="AD" clId="Web-{0ACABDF1-57FC-4A9E-4890-3C88BF3F8566}"/>
    <pc:docChg chg="modSld">
      <pc:chgData name="Joseph Smith" userId="S::js105@stir.ac.uk::b982fd3a-7b63-48ae-b6d7-397186e312bb" providerId="AD" clId="Web-{0ACABDF1-57FC-4A9E-4890-3C88BF3F8566}" dt="2025-05-26T11:28:55.873" v="525" actId="20577"/>
      <pc:docMkLst>
        <pc:docMk/>
      </pc:docMkLst>
      <pc:sldChg chg="modSp">
        <pc:chgData name="Joseph Smith" userId="S::js105@stir.ac.uk::b982fd3a-7b63-48ae-b6d7-397186e312bb" providerId="AD" clId="Web-{0ACABDF1-57FC-4A9E-4890-3C88BF3F8566}" dt="2025-05-26T11:16:35.030" v="18" actId="20577"/>
        <pc:sldMkLst>
          <pc:docMk/>
          <pc:sldMk cId="2139420442" sldId="272"/>
        </pc:sldMkLst>
      </pc:sldChg>
      <pc:sldChg chg="modSp">
        <pc:chgData name="Joseph Smith" userId="S::js105@stir.ac.uk::b982fd3a-7b63-48ae-b6d7-397186e312bb" providerId="AD" clId="Web-{0ACABDF1-57FC-4A9E-4890-3C88BF3F8566}" dt="2025-05-26T11:16:43.749" v="19" actId="14100"/>
        <pc:sldMkLst>
          <pc:docMk/>
          <pc:sldMk cId="3104600545" sldId="297"/>
        </pc:sldMkLst>
      </pc:sldChg>
      <pc:sldChg chg="modSp">
        <pc:chgData name="Joseph Smith" userId="S::js105@stir.ac.uk::b982fd3a-7b63-48ae-b6d7-397186e312bb" providerId="AD" clId="Web-{0ACABDF1-57FC-4A9E-4890-3C88BF3F8566}" dt="2025-05-26T11:16:57.186" v="24" actId="20577"/>
        <pc:sldMkLst>
          <pc:docMk/>
          <pc:sldMk cId="1547371071" sldId="299"/>
        </pc:sldMkLst>
      </pc:sldChg>
      <pc:sldChg chg="modSp">
        <pc:chgData name="Joseph Smith" userId="S::js105@stir.ac.uk::b982fd3a-7b63-48ae-b6d7-397186e312bb" providerId="AD" clId="Web-{0ACABDF1-57FC-4A9E-4890-3C88BF3F8566}" dt="2025-05-26T11:28:55.873" v="525" actId="20577"/>
        <pc:sldMkLst>
          <pc:docMk/>
          <pc:sldMk cId="3074328148" sldId="300"/>
        </pc:sldMkLst>
      </pc:sldChg>
      <pc:sldChg chg="modSp">
        <pc:chgData name="Joseph Smith" userId="S::js105@stir.ac.uk::b982fd3a-7b63-48ae-b6d7-397186e312bb" providerId="AD" clId="Web-{0ACABDF1-57FC-4A9E-4890-3C88BF3F8566}" dt="2025-05-26T11:19:59.096" v="105" actId="20577"/>
        <pc:sldMkLst>
          <pc:docMk/>
          <pc:sldMk cId="2415893110" sldId="310"/>
        </pc:sldMkLst>
      </pc:sldChg>
      <pc:sldChg chg="modSp">
        <pc:chgData name="Joseph Smith" userId="S::js105@stir.ac.uk::b982fd3a-7b63-48ae-b6d7-397186e312bb" providerId="AD" clId="Web-{0ACABDF1-57FC-4A9E-4890-3C88BF3F8566}" dt="2025-05-26T11:21:19.754" v="119" actId="1076"/>
        <pc:sldMkLst>
          <pc:docMk/>
          <pc:sldMk cId="728427554" sldId="311"/>
        </pc:sldMkLst>
      </pc:sldChg>
      <pc:sldChg chg="modSp">
        <pc:chgData name="Joseph Smith" userId="S::js105@stir.ac.uk::b982fd3a-7b63-48ae-b6d7-397186e312bb" providerId="AD" clId="Web-{0ACABDF1-57FC-4A9E-4890-3C88BF3F8566}" dt="2025-05-26T11:28:20.325" v="500" actId="20577"/>
        <pc:sldMkLst>
          <pc:docMk/>
          <pc:sldMk cId="3935591228" sldId="312"/>
        </pc:sldMkLst>
      </pc:sldChg>
      <pc:sldChg chg="modSp">
        <pc:chgData name="Joseph Smith" userId="S::js105@stir.ac.uk::b982fd3a-7b63-48ae-b6d7-397186e312bb" providerId="AD" clId="Web-{0ACABDF1-57FC-4A9E-4890-3C88BF3F8566}" dt="2025-05-26T11:27:42.715" v="478" actId="20577"/>
        <pc:sldMkLst>
          <pc:docMk/>
          <pc:sldMk cId="1729364275" sldId="31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4T12:55:53.155"/>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4T12:55:48.623"/>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2861 273 24575,'0'0'0,"-4"0"0,-6 0 0,-4 18 0,-3 1 0,14-23 0,2 4 0,-1 0 0,0 0 0,1 0 0,-1 1 0,1-1 0,-1-1 0,0 1 0,1 0 0,-1 0 0,1-1 0,-1 1 0,1-1 0,-1 1 0,1-1 0,-3 0 0,-31-12 0,-3-8 0,3 0 0,2 4 0,-2-9 0,4 4 0,6-1 0,2 4 0,-2 6 0,0 0 0,0 3 0,-4-1 0,0 2 0,1 2 0,-3-2 0,0-3 0,2 1 0,2 2 0,1 2 0,6-1 0,1 1 0,1 1 0,-1 3 0,-9 0 0,-2 2 0,-1 1 0,-8 0 0,2 0 0,1 0 0,0 0 0,2 1 0,2-1 0,-5 0 0,2 0 0,1 0 0,-5 0 0,1 0 0,3 0 0,4 0 0,-2 0 0,2 0 0,-7 0 0,-3 4 0,-2 5 0,-2 1 0,-6 3 0,0-2 0,-5 12 0,-3 2 0,-8-2 0,6-1 0,-1-4 0,8-5 0,-5 9 0,3 0 0,7-1 0,2-5 0,7 0 0,6-4 0,4 1 0,0 1 0,1 3 0,-2 2 0,-4 1 0,-3 6 0,1 2 0,-1-1 0,-3 5 0,4-2 0,8-1 0,-1 8 0,2-6 0,3-2 0,5-2 0,5 7 0,-7 7 0,-2 14 0,3-2 0,5 1 0,0-2 0,4 7 0,4 7 0,3-1 0,3 12 0,1 4 0,1 1 0,0 12 0,1-3 0,0 11 0,-1-9 0,1-1 0,-1-2 0,4-10 0,1-14 0,4-9 0,-1-12 0,0-5 0,2 3 0,-2 1 0,4 0 0,-3-3 0,-1-5 0,6-4 0,3 5 0,4-6 0,-4-3 0,2 6 0,0 3 0,5 4 0,2 3 0,14 10 0,4 2 0,9-6 0,2-5 0,-36-33 0,29 14 0,15 6 0,1-10 0,-3-7 0,-5-2 0,-4-4 0,2-4 0,-2-1 0,-6 1 0,-6 1 0,7-2 0,-5-1 0,2-1 0,13 0 0,1-2 0,10 0 0,6 0 0,-6 0 0,4 0 0,-11 0 0,0 0 0,-9 0 0,-5-1 0,-2 1 0,-2 0 0,-4 0 0,-5 0 0,-4 0 0,-4 0 0,8 0 0,-2 0 0,13-4 0,7-5 0,13-5 0,0-4 0,7-12 0,-8-1 0,0-2 0,-10 7 0,1-3 0,-4 2 0,-2 1 0,-2 1 0,8-8 0,0 0 0,-1 1 0,-1 2 0,-3 1 0,-10 4 0,-3-9 0,0-3 0,-4 0 0,-2 7 0,-8 3 0,2-1 0,-1 1 0,0 1 0,-6-4 0,-4 1 0,-5 1 0,-4-3 0,-3 1 0,-1-4 0,3-7 0,0 2 0,0-8 0,-1 4 0,-1-1 0,-1 0 0,0 0 0,-1-5 0,0 4 0,0 5 0,0 0 0,0 1 0,0 2 0,0 0 0,0 3 0,0 3 0,0-10 0,0 1 0,0-12 0,-9-1 0,-1-1 0,1 6 0,2 6 0,-4 3 0,3 4 0,1 0 0,3-6 0,-4 2 0,2 3 0,-4-2 0,2 5 0,1 1 0,-3 9 0,2 2 0,-3 1 0,-3 1 0,-2 0 0,1-2 0,-1 0 0,-2 4 0,-1-1 0,3 0 0,3 0 0,5-7 0,-2-1 0,-1 4 0,-4 5 0,-2 1 0,-3 0 0,-1-6 0,3-2 0,0 4 0,-1 0 0,0 0 0,-2-5 0,-4-6 0,-2 0 0,0 1 0,0 1 0,2 6 0,4 2 0,2 6 0,1 5 0,-6 4 0,4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0A5E929-E815-5748-9DF0-3BB04058F22C}" type="datetimeFigureOut">
              <a:rPr lang="en-GB" smtClean="0"/>
              <a:t>24/08/2025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54154F-305B-A849-B07E-9F399C36C098}" type="slidenum">
              <a:rPr lang="en-GB" smtClean="0"/>
              <a:t>‹#›</a:t>
            </a:fld>
            <a:endParaRPr lang="en-GB"/>
          </a:p>
        </p:txBody>
      </p:sp>
    </p:spTree>
    <p:extLst>
      <p:ext uri="{BB962C8B-B14F-4D97-AF65-F5344CB8AC3E}">
        <p14:creationId xmlns:p14="http://schemas.microsoft.com/office/powerpoint/2010/main" val="18840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Enquiry Question that pupils will be focused on throughout the lesson and need to answer at the end. </a:t>
            </a:r>
          </a:p>
        </p:txBody>
      </p:sp>
      <p:sp>
        <p:nvSpPr>
          <p:cNvPr id="4" name="Slide Number Placeholder 3"/>
          <p:cNvSpPr>
            <a:spLocks noGrp="1"/>
          </p:cNvSpPr>
          <p:nvPr>
            <p:ph type="sldNum" sz="quarter" idx="5"/>
          </p:nvPr>
        </p:nvSpPr>
        <p:spPr/>
        <p:txBody>
          <a:bodyPr/>
          <a:lstStyle/>
          <a:p>
            <a:fld id="{3854154F-305B-A849-B07E-9F399C36C098}" type="slidenum">
              <a:rPr lang="en-GB" smtClean="0"/>
              <a:t>2</a:t>
            </a:fld>
            <a:endParaRPr lang="en-GB"/>
          </a:p>
        </p:txBody>
      </p:sp>
    </p:spTree>
    <p:extLst>
      <p:ext uri="{BB962C8B-B14F-4D97-AF65-F5344CB8AC3E}">
        <p14:creationId xmlns:p14="http://schemas.microsoft.com/office/powerpoint/2010/main" val="3452082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3A0E-06BA-7D62-D486-89E4B8256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8912A-B81C-9B45-B14C-14736A6CE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5ED51-F566-C198-B44B-69FCC876F43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FB8195A-0DFD-61F4-D623-2EC8E151CD7C}"/>
              </a:ext>
            </a:extLst>
          </p:cNvPr>
          <p:cNvSpPr>
            <a:spLocks noGrp="1"/>
          </p:cNvSpPr>
          <p:nvPr>
            <p:ph type="sldNum" sz="quarter" idx="5"/>
          </p:nvPr>
        </p:nvSpPr>
        <p:spPr/>
        <p:txBody>
          <a:bodyPr/>
          <a:lstStyle/>
          <a:p>
            <a:fld id="{3854154F-305B-A849-B07E-9F399C36C098}" type="slidenum">
              <a:rPr lang="en-GB" smtClean="0"/>
              <a:t>12</a:t>
            </a:fld>
            <a:endParaRPr lang="en-GB"/>
          </a:p>
        </p:txBody>
      </p:sp>
    </p:spTree>
    <p:extLst>
      <p:ext uri="{BB962C8B-B14F-4D97-AF65-F5344CB8AC3E}">
        <p14:creationId xmlns:p14="http://schemas.microsoft.com/office/powerpoint/2010/main" val="340055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 Economic Shifts in the British Empire</a:t>
            </a:r>
          </a:p>
          <a:p>
            <a:r>
              <a:rPr lang="en-GB" dirty="0"/>
              <a:t>By 1807, Britain’s economy was relying less on the transatlantic trade because of industrialization and new markets.</a:t>
            </a:r>
          </a:p>
          <a:p>
            <a:r>
              <a:rPr lang="en-GB" dirty="0"/>
              <a:t>Some elites thought slavery could continue with existing enslaved people (through natural reproduction), so they no longer “needed” to keep shipping in Africans.</a:t>
            </a:r>
          </a:p>
          <a:p>
            <a:r>
              <a:rPr lang="en-GB" dirty="0"/>
              <a:t>Ending the trade was a compromise: it protected planters’ wealth while cutting off the most violent part of the system.</a:t>
            </a:r>
          </a:p>
          <a:p>
            <a:r>
              <a:rPr lang="en-GB" b="1" dirty="0"/>
              <a:t>3. Politics and Public Pressure</a:t>
            </a:r>
          </a:p>
          <a:p>
            <a:r>
              <a:rPr lang="en-GB" dirty="0"/>
              <a:t>The Haitian Revolution, along with abolitionist campaigns in Britain, made the brutality of the trade impossible to ignore.</a:t>
            </a:r>
          </a:p>
          <a:p>
            <a:r>
              <a:rPr lang="en-GB" dirty="0"/>
              <a:t>Abolitionists used Haiti as proof that slavery was unstable and morally wrong.</a:t>
            </a:r>
          </a:p>
          <a:p>
            <a:r>
              <a:rPr lang="en-GB" dirty="0"/>
              <a:t>But powerful plantation owners still defended </a:t>
            </a:r>
            <a:r>
              <a:rPr lang="en-GB" i="1" dirty="0"/>
              <a:t>slavery itself</a:t>
            </a:r>
            <a:r>
              <a:rPr lang="en-GB" dirty="0"/>
              <a:t> as essential to the Caribbean economy, so Parliament only passed the easier step first: stopping imports, not freeing enslaved people.</a:t>
            </a:r>
          </a:p>
          <a:p>
            <a:endParaRPr lang="en-GB" dirty="0"/>
          </a:p>
          <a:p>
            <a:r>
              <a:rPr lang="en-GB" b="1" dirty="0"/>
              <a:t>But slavery itself lived on until 1833, because profits and planter power were too strong to defeat right away.</a:t>
            </a:r>
          </a:p>
        </p:txBody>
      </p:sp>
      <p:sp>
        <p:nvSpPr>
          <p:cNvPr id="4" name="Slide Number Placeholder 3"/>
          <p:cNvSpPr>
            <a:spLocks noGrp="1"/>
          </p:cNvSpPr>
          <p:nvPr>
            <p:ph type="sldNum" sz="quarter" idx="5"/>
          </p:nvPr>
        </p:nvSpPr>
        <p:spPr/>
        <p:txBody>
          <a:bodyPr/>
          <a:lstStyle/>
          <a:p>
            <a:fld id="{3854154F-305B-A849-B07E-9F399C36C098}" type="slidenum">
              <a:rPr lang="en-GB" smtClean="0"/>
              <a:t>13</a:t>
            </a:fld>
            <a:endParaRPr lang="en-GB"/>
          </a:p>
        </p:txBody>
      </p:sp>
    </p:spTree>
    <p:extLst>
      <p:ext uri="{BB962C8B-B14F-4D97-AF65-F5344CB8AC3E}">
        <p14:creationId xmlns:p14="http://schemas.microsoft.com/office/powerpoint/2010/main" val="66993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information about the Baptist war to provide the pupils with a basic understanding of what they are learning about. </a:t>
            </a:r>
          </a:p>
        </p:txBody>
      </p:sp>
      <p:sp>
        <p:nvSpPr>
          <p:cNvPr id="4" name="Slide Number Placeholder 3"/>
          <p:cNvSpPr>
            <a:spLocks noGrp="1"/>
          </p:cNvSpPr>
          <p:nvPr>
            <p:ph type="sldNum" sz="quarter" idx="5"/>
          </p:nvPr>
        </p:nvSpPr>
        <p:spPr/>
        <p:txBody>
          <a:bodyPr/>
          <a:lstStyle/>
          <a:p>
            <a:fld id="{3854154F-305B-A849-B07E-9F399C36C098}" type="slidenum">
              <a:rPr lang="en-GB" smtClean="0"/>
              <a:t>15</a:t>
            </a:fld>
            <a:endParaRPr lang="en-GB"/>
          </a:p>
        </p:txBody>
      </p:sp>
    </p:spTree>
    <p:extLst>
      <p:ext uri="{BB962C8B-B14F-4D97-AF65-F5344CB8AC3E}">
        <p14:creationId xmlns:p14="http://schemas.microsoft.com/office/powerpoint/2010/main" val="95277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paired with worksheet 2. Pupils should use the source to answer the questions. </a:t>
            </a:r>
          </a:p>
        </p:txBody>
      </p:sp>
      <p:sp>
        <p:nvSpPr>
          <p:cNvPr id="4" name="Slide Number Placeholder 3"/>
          <p:cNvSpPr>
            <a:spLocks noGrp="1"/>
          </p:cNvSpPr>
          <p:nvPr>
            <p:ph type="sldNum" sz="quarter" idx="5"/>
          </p:nvPr>
        </p:nvSpPr>
        <p:spPr/>
        <p:txBody>
          <a:bodyPr/>
          <a:lstStyle/>
          <a:p>
            <a:fld id="{3854154F-305B-A849-B07E-9F399C36C098}" type="slidenum">
              <a:rPr lang="en-GB" smtClean="0"/>
              <a:t>16</a:t>
            </a:fld>
            <a:endParaRPr lang="en-GB"/>
          </a:p>
        </p:txBody>
      </p:sp>
    </p:spTree>
    <p:extLst>
      <p:ext uri="{BB962C8B-B14F-4D97-AF65-F5344CB8AC3E}">
        <p14:creationId xmlns:p14="http://schemas.microsoft.com/office/powerpoint/2010/main" val="122036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the pupils that 1 year after the Baptist War had happened, Slavery was abolished in the UK and all her colonies. Explain that after the Baptist War, the government started to hold discussions about abolition in parliament. Why? Because they were fearful of many things, including what happened in France, if they did not agree to abolition. </a:t>
            </a:r>
          </a:p>
        </p:txBody>
      </p:sp>
      <p:sp>
        <p:nvSpPr>
          <p:cNvPr id="4" name="Slide Number Placeholder 3"/>
          <p:cNvSpPr>
            <a:spLocks noGrp="1"/>
          </p:cNvSpPr>
          <p:nvPr>
            <p:ph type="sldNum" sz="quarter" idx="5"/>
          </p:nvPr>
        </p:nvSpPr>
        <p:spPr/>
        <p:txBody>
          <a:bodyPr/>
          <a:lstStyle/>
          <a:p>
            <a:fld id="{3854154F-305B-A849-B07E-9F399C36C098}" type="slidenum">
              <a:rPr lang="en-GB" smtClean="0"/>
              <a:t>18</a:t>
            </a:fld>
            <a:endParaRPr lang="en-GB"/>
          </a:p>
        </p:txBody>
      </p:sp>
    </p:spTree>
    <p:extLst>
      <p:ext uri="{BB962C8B-B14F-4D97-AF65-F5344CB8AC3E}">
        <p14:creationId xmlns:p14="http://schemas.microsoft.com/office/powerpoint/2010/main" val="2133756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54154F-305B-A849-B07E-9F399C36C098}" type="slidenum">
              <a:rPr lang="en-GB" smtClean="0"/>
              <a:t>23</a:t>
            </a:fld>
            <a:endParaRPr lang="en-GB"/>
          </a:p>
        </p:txBody>
      </p:sp>
    </p:spTree>
    <p:extLst>
      <p:ext uri="{BB962C8B-B14F-4D97-AF65-F5344CB8AC3E}">
        <p14:creationId xmlns:p14="http://schemas.microsoft.com/office/powerpoint/2010/main" val="381557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Pupils should be working on this talking about what they see in the picture, what they think is happening and what questions they have from looking at the picture. </a:t>
            </a:r>
            <a:br>
              <a:rPr lang="en-GB" dirty="0"/>
            </a:br>
            <a:r>
              <a:rPr lang="en-GB" sz="1200" dirty="0">
                <a:solidFill>
                  <a:srgbClr val="3C3C3C"/>
                </a:solidFill>
                <a:ea typeface="+mn-lt"/>
                <a:cs typeface="+mn-lt"/>
              </a:rPr>
              <a:t>Source - </a:t>
            </a:r>
            <a:r>
              <a:rPr lang="en-GB" sz="1200" b="0" i="0" dirty="0">
                <a:solidFill>
                  <a:srgbClr val="3C3C3C"/>
                </a:solidFill>
                <a:effectLst/>
                <a:ea typeface="+mn-lt"/>
                <a:cs typeface="+mn-lt"/>
              </a:rPr>
              <a:t>https://www.</a:t>
            </a:r>
            <a:r>
              <a:rPr lang="en-GB" sz="1200" dirty="0">
                <a:solidFill>
                  <a:srgbClr val="3C3C3C"/>
                </a:solidFill>
                <a:ea typeface="+mn-lt"/>
                <a:cs typeface="+mn-lt"/>
              </a:rPr>
              <a:t>europeana</a:t>
            </a:r>
            <a:r>
              <a:rPr lang="en-GB" sz="1200" b="0" i="0" dirty="0">
                <a:solidFill>
                  <a:srgbClr val="3C3C3C"/>
                </a:solidFill>
                <a:effectLst/>
                <a:ea typeface="+mn-lt"/>
                <a:cs typeface="+mn-lt"/>
              </a:rPr>
              <a:t>.</a:t>
            </a:r>
            <a:r>
              <a:rPr lang="en-GB" sz="1200" dirty="0">
                <a:solidFill>
                  <a:srgbClr val="3C3C3C"/>
                </a:solidFill>
                <a:ea typeface="+mn-lt"/>
                <a:cs typeface="+mn-lt"/>
              </a:rPr>
              <a:t>eu</a:t>
            </a:r>
            <a:r>
              <a:rPr lang="en-GB" sz="1200" b="0" i="0" dirty="0">
                <a:solidFill>
                  <a:srgbClr val="3C3C3C"/>
                </a:solidFill>
                <a:effectLst/>
                <a:ea typeface="+mn-lt"/>
                <a:cs typeface="+mn-lt"/>
              </a:rPr>
              <a:t>/</a:t>
            </a:r>
            <a:r>
              <a:rPr lang="en-GB" sz="1200" dirty="0">
                <a:solidFill>
                  <a:srgbClr val="3C3C3C"/>
                </a:solidFill>
                <a:ea typeface="+mn-lt"/>
                <a:cs typeface="+mn-lt"/>
              </a:rPr>
              <a:t>en</a:t>
            </a:r>
            <a:r>
              <a:rPr lang="en-GB" sz="1200" b="0" i="0" dirty="0">
                <a:solidFill>
                  <a:srgbClr val="3C3C3C"/>
                </a:solidFill>
                <a:effectLst/>
                <a:ea typeface="+mn-lt"/>
                <a:cs typeface="+mn-lt"/>
              </a:rPr>
              <a:t>/</a:t>
            </a:r>
            <a:r>
              <a:rPr lang="en-GB" sz="1200" dirty="0">
                <a:solidFill>
                  <a:srgbClr val="3C3C3C"/>
                </a:solidFill>
                <a:ea typeface="+mn-lt"/>
                <a:cs typeface="+mn-lt"/>
              </a:rPr>
              <a:t>exhibitions</a:t>
            </a:r>
            <a:r>
              <a:rPr lang="en-GB" sz="1200" b="0" i="0" dirty="0">
                <a:solidFill>
                  <a:srgbClr val="3C3C3C"/>
                </a:solidFill>
                <a:effectLst/>
                <a:ea typeface="+mn-lt"/>
                <a:cs typeface="+mn-lt"/>
              </a:rPr>
              <a:t>/</a:t>
            </a:r>
            <a:r>
              <a:rPr lang="en-GB" sz="1200" dirty="0">
                <a:solidFill>
                  <a:srgbClr val="3C3C3C"/>
                </a:solidFill>
                <a:ea typeface="+mn-lt"/>
                <a:cs typeface="+mn-lt"/>
              </a:rPr>
              <a:t>black-lives-in-europe</a:t>
            </a:r>
            <a:r>
              <a:rPr lang="en-GB" sz="1200" b="0" i="0" dirty="0">
                <a:solidFill>
                  <a:srgbClr val="3C3C3C"/>
                </a:solidFill>
                <a:effectLst/>
                <a:ea typeface="+mn-lt"/>
                <a:cs typeface="+mn-lt"/>
              </a:rPr>
              <a:t>/</a:t>
            </a:r>
            <a:r>
              <a:rPr lang="en-GB" sz="1200" dirty="0">
                <a:solidFill>
                  <a:srgbClr val="3C3C3C"/>
                </a:solidFill>
                <a:ea typeface="+mn-lt"/>
                <a:cs typeface="+mn-lt"/>
              </a:rPr>
              <a:t>three-portraits-of-the-haitian-revolution</a:t>
            </a:r>
            <a:endParaRPr lang="en-US" dirty="0"/>
          </a:p>
          <a:p>
            <a:endParaRPr lang="en-GB" dirty="0"/>
          </a:p>
        </p:txBody>
      </p:sp>
      <p:sp>
        <p:nvSpPr>
          <p:cNvPr id="4" name="Slide Number Placeholder 3"/>
          <p:cNvSpPr>
            <a:spLocks noGrp="1"/>
          </p:cNvSpPr>
          <p:nvPr>
            <p:ph type="sldNum" sz="quarter" idx="5"/>
          </p:nvPr>
        </p:nvSpPr>
        <p:spPr/>
        <p:txBody>
          <a:bodyPr/>
          <a:lstStyle/>
          <a:p>
            <a:fld id="{3854154F-305B-A849-B07E-9F399C36C098}" type="slidenum">
              <a:rPr lang="en-GB" smtClean="0"/>
              <a:t>3</a:t>
            </a:fld>
            <a:endParaRPr lang="en-GB"/>
          </a:p>
        </p:txBody>
      </p:sp>
    </p:spTree>
    <p:extLst>
      <p:ext uri="{BB962C8B-B14F-4D97-AF65-F5344CB8AC3E}">
        <p14:creationId xmlns:p14="http://schemas.microsoft.com/office/powerpoint/2010/main" val="16048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Unpacking the Painting </a:t>
            </a:r>
            <a:br>
              <a:rPr lang="en-GB" b="1" dirty="0"/>
            </a:br>
            <a:r>
              <a:rPr lang="en-GB" b="1" dirty="0"/>
              <a:t>French Soldiers in Blue and White</a:t>
            </a:r>
            <a:r>
              <a:rPr lang="en-GB" dirty="0"/>
              <a:t> – The French army usually wore blue coats with white trousers and red details (like cuffs or epaulettes). This tells us who the European troops are in the picture.</a:t>
            </a:r>
          </a:p>
          <a:p>
            <a:r>
              <a:rPr lang="en-GB" b="1" dirty="0"/>
              <a:t>Black Haitian Soldiers in Mixed Uniforms</a:t>
            </a:r>
            <a:r>
              <a:rPr lang="en-GB" dirty="0"/>
              <a:t> – The revolutionary army often had a mix of uniforms: sometimes French-style blue coats (taken from captured supplies), sometimes simple white or brown cloth. This shows how they reused whatever they could.</a:t>
            </a:r>
          </a:p>
          <a:p>
            <a:r>
              <a:rPr lang="en-GB" b="1" dirty="0"/>
              <a:t>Red Flashes of Colour</a:t>
            </a:r>
            <a:r>
              <a:rPr lang="en-GB" dirty="0"/>
              <a:t> – Red trimmings or hats (shakos) stand out in the French troops, giving a sense of order and tradition.</a:t>
            </a:r>
          </a:p>
          <a:p>
            <a:r>
              <a:rPr lang="en-GB" b="1" dirty="0"/>
              <a:t>Dark or Earthy Colours on Defenders</a:t>
            </a:r>
            <a:r>
              <a:rPr lang="en-GB" dirty="0"/>
              <a:t> – The Haitian defenders sometimes appear in darker, plainer clothes, making them blend more with the smoke and earth—like guerrilla fighters.</a:t>
            </a:r>
          </a:p>
          <a:p>
            <a:r>
              <a:rPr lang="en-GB" b="1" dirty="0"/>
              <a:t>Bright Against Smoky Grey</a:t>
            </a:r>
            <a:r>
              <a:rPr lang="en-GB" dirty="0"/>
              <a:t> – The clean blue, white, and red of the French uniforms stand out against the heavy black and grey smoke in the engraving. </a:t>
            </a:r>
          </a:p>
          <a:p>
            <a:r>
              <a:rPr lang="en-GB" dirty="0"/>
              <a:t>It highlights the clash between (the French army) and resistance (the Haitian defenders).</a:t>
            </a:r>
            <a:br>
              <a:rPr lang="en-GB" dirty="0"/>
            </a:br>
            <a:r>
              <a:rPr lang="en-GB" b="1" dirty="0"/>
              <a:t>A Smaller Fort or Structure</a:t>
            </a:r>
            <a:r>
              <a:rPr lang="en-GB" dirty="0"/>
              <a:t> – In the middle or background you might spot what looks like a strong position or fort—this was the important </a:t>
            </a:r>
            <a:r>
              <a:rPr lang="en-GB" dirty="0" err="1"/>
              <a:t>Crête</a:t>
            </a:r>
            <a:r>
              <a:rPr lang="en-GB" dirty="0"/>
              <a:t>-à-Pierrot fort.</a:t>
            </a:r>
          </a:p>
          <a:p>
            <a:r>
              <a:rPr lang="en-GB" b="1" dirty="0"/>
              <a:t>Strong Group Shapes</a:t>
            </a:r>
            <a:r>
              <a:rPr lang="en-GB" dirty="0"/>
              <a:t> – The soldiers form big shapes, like squares or lines, showing they’re organized even in chaos.</a:t>
            </a:r>
          </a:p>
          <a:p>
            <a:endParaRPr lang="en-GB" dirty="0"/>
          </a:p>
          <a:p>
            <a:br>
              <a:rPr lang="en-GB" dirty="0"/>
            </a:br>
            <a:r>
              <a:rPr lang="en-GB" b="1" dirty="0"/>
              <a:t>Context</a:t>
            </a:r>
            <a:r>
              <a:rPr lang="en-GB" dirty="0"/>
              <a:t> This fight was part of the Haitian Revolution, where free Black soldiers led by </a:t>
            </a:r>
            <a:r>
              <a:rPr lang="en-GB" u="sng" dirty="0"/>
              <a:t>Jean-Jacques Dessalines </a:t>
            </a:r>
            <a:r>
              <a:rPr lang="en-GB" dirty="0"/>
              <a:t>defended the </a:t>
            </a:r>
            <a:r>
              <a:rPr lang="en-GB" dirty="0" err="1"/>
              <a:t>Crête</a:t>
            </a:r>
            <a:r>
              <a:rPr lang="en-GB" dirty="0"/>
              <a:t>-à-Pierrot fort until they had to leave because of heavy losses. Later, the French took control again </a:t>
            </a:r>
            <a:br>
              <a:rPr lang="en-GB" dirty="0"/>
            </a:br>
            <a:r>
              <a:rPr lang="en-GB" b="1" dirty="0"/>
              <a:t>(Author) Auguste </a:t>
            </a:r>
            <a:r>
              <a:rPr lang="en-GB" b="1" dirty="0" err="1"/>
              <a:t>Raffet</a:t>
            </a:r>
            <a:r>
              <a:rPr lang="en-GB" b="1" dirty="0"/>
              <a:t> </a:t>
            </a:r>
            <a:r>
              <a:rPr lang="en-GB" dirty="0"/>
              <a:t>was a famous French artist who loved drawing dramatic and powerful battle scenes (even if he hadn’t seen them in real life). He made them look full of energy and emotion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854154F-305B-A849-B07E-9F399C36C098}" type="slidenum">
              <a:rPr lang="en-GB" smtClean="0"/>
              <a:t>5</a:t>
            </a:fld>
            <a:endParaRPr lang="en-GB"/>
          </a:p>
        </p:txBody>
      </p:sp>
    </p:spTree>
    <p:extLst>
      <p:ext uri="{BB962C8B-B14F-4D97-AF65-F5344CB8AC3E}">
        <p14:creationId xmlns:p14="http://schemas.microsoft.com/office/powerpoint/2010/main" val="230050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examples of rebellions that occurred in the Caribbean and when/where they happened. Gives pupils a chance to see that they happened over the course of many years and in many different places. Explain to pupils that this shows rebellions were not simply happening here and there, but they were happening all the time. </a:t>
            </a:r>
          </a:p>
        </p:txBody>
      </p:sp>
      <p:sp>
        <p:nvSpPr>
          <p:cNvPr id="4" name="Slide Number Placeholder 3"/>
          <p:cNvSpPr>
            <a:spLocks noGrp="1"/>
          </p:cNvSpPr>
          <p:nvPr>
            <p:ph type="sldNum" sz="quarter" idx="5"/>
          </p:nvPr>
        </p:nvSpPr>
        <p:spPr/>
        <p:txBody>
          <a:bodyPr/>
          <a:lstStyle/>
          <a:p>
            <a:fld id="{3854154F-305B-A849-B07E-9F399C36C098}" type="slidenum">
              <a:rPr lang="en-GB" smtClean="0"/>
              <a:t>6</a:t>
            </a:fld>
            <a:endParaRPr lang="en-GB"/>
          </a:p>
        </p:txBody>
      </p:sp>
    </p:spTree>
    <p:extLst>
      <p:ext uri="{BB962C8B-B14F-4D97-AF65-F5344CB8AC3E}">
        <p14:creationId xmlns:p14="http://schemas.microsoft.com/office/powerpoint/2010/main" val="123299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2457-D9CA-D7E7-B1EA-D61ADEE2D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E80C9-2009-1A59-7821-46D631CDA6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2C611-067E-ACC7-9505-9452D3123459}"/>
              </a:ext>
            </a:extLst>
          </p:cNvPr>
          <p:cNvSpPr>
            <a:spLocks noGrp="1"/>
          </p:cNvSpPr>
          <p:nvPr>
            <p:ph type="body" idx="1"/>
          </p:nvPr>
        </p:nvSpPr>
        <p:spPr/>
        <p:txBody>
          <a:bodyPr/>
          <a:lstStyle/>
          <a:p>
            <a:r>
              <a:rPr lang="en-GB" dirty="0"/>
              <a:t>Map Source - https://www.worldatlas.com/geography/west-</a:t>
            </a:r>
            <a:r>
              <a:rPr lang="en-GB" dirty="0" err="1"/>
              <a:t>indies.html</a:t>
            </a: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62D6FDCC-2F26-1FCE-2FA1-05B92C1B26F8}"/>
              </a:ext>
            </a:extLst>
          </p:cNvPr>
          <p:cNvSpPr>
            <a:spLocks noGrp="1"/>
          </p:cNvSpPr>
          <p:nvPr>
            <p:ph type="sldNum" sz="quarter" idx="5"/>
          </p:nvPr>
        </p:nvSpPr>
        <p:spPr/>
        <p:txBody>
          <a:bodyPr/>
          <a:lstStyle/>
          <a:p>
            <a:fld id="{3854154F-305B-A849-B07E-9F399C36C098}" type="slidenum">
              <a:rPr lang="en-GB" smtClean="0"/>
              <a:t>7</a:t>
            </a:fld>
            <a:endParaRPr lang="en-GB"/>
          </a:p>
        </p:txBody>
      </p:sp>
    </p:spTree>
    <p:extLst>
      <p:ext uri="{BB962C8B-B14F-4D97-AF65-F5344CB8AC3E}">
        <p14:creationId xmlns:p14="http://schemas.microsoft.com/office/powerpoint/2010/main" val="94008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the pupils discuss this and see what they come up with. Answers are on the next slide. </a:t>
            </a:r>
          </a:p>
        </p:txBody>
      </p:sp>
      <p:sp>
        <p:nvSpPr>
          <p:cNvPr id="4" name="Slide Number Placeholder 3"/>
          <p:cNvSpPr>
            <a:spLocks noGrp="1"/>
          </p:cNvSpPr>
          <p:nvPr>
            <p:ph type="sldNum" sz="quarter" idx="5"/>
          </p:nvPr>
        </p:nvSpPr>
        <p:spPr/>
        <p:txBody>
          <a:bodyPr/>
          <a:lstStyle/>
          <a:p>
            <a:fld id="{3854154F-305B-A849-B07E-9F399C36C098}" type="slidenum">
              <a:rPr lang="en-GB" smtClean="0"/>
              <a:t>8</a:t>
            </a:fld>
            <a:endParaRPr lang="en-GB"/>
          </a:p>
        </p:txBody>
      </p:sp>
    </p:spTree>
    <p:extLst>
      <p:ext uri="{BB962C8B-B14F-4D97-AF65-F5344CB8AC3E}">
        <p14:creationId xmlns:p14="http://schemas.microsoft.com/office/powerpoint/2010/main" val="96698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854154F-305B-A849-B07E-9F399C36C098}" type="slidenum">
              <a:rPr lang="en-GB" smtClean="0"/>
              <a:t>9</a:t>
            </a:fld>
            <a:endParaRPr lang="en-GB"/>
          </a:p>
        </p:txBody>
      </p:sp>
    </p:spTree>
    <p:extLst>
      <p:ext uri="{BB962C8B-B14F-4D97-AF65-F5344CB8AC3E}">
        <p14:creationId xmlns:p14="http://schemas.microsoft.com/office/powerpoint/2010/main" val="278057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before the task to give pupils a foundation of understanding in what happened with the Haitian Revolution. </a:t>
            </a:r>
          </a:p>
        </p:txBody>
      </p:sp>
      <p:sp>
        <p:nvSpPr>
          <p:cNvPr id="4" name="Slide Number Placeholder 3"/>
          <p:cNvSpPr>
            <a:spLocks noGrp="1"/>
          </p:cNvSpPr>
          <p:nvPr>
            <p:ph type="sldNum" sz="quarter" idx="5"/>
          </p:nvPr>
        </p:nvSpPr>
        <p:spPr/>
        <p:txBody>
          <a:bodyPr/>
          <a:lstStyle/>
          <a:p>
            <a:fld id="{3854154F-305B-A849-B07E-9F399C36C098}" type="slidenum">
              <a:rPr lang="en-GB" smtClean="0"/>
              <a:t>10</a:t>
            </a:fld>
            <a:endParaRPr lang="en-GB"/>
          </a:p>
        </p:txBody>
      </p:sp>
    </p:spTree>
    <p:extLst>
      <p:ext uri="{BB962C8B-B14F-4D97-AF65-F5344CB8AC3E}">
        <p14:creationId xmlns:p14="http://schemas.microsoft.com/office/powerpoint/2010/main" val="4161431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paired with the source 1 worksheet. The questions should be answered by the pupils. </a:t>
            </a:r>
          </a:p>
        </p:txBody>
      </p:sp>
      <p:sp>
        <p:nvSpPr>
          <p:cNvPr id="4" name="Slide Number Placeholder 3"/>
          <p:cNvSpPr>
            <a:spLocks noGrp="1"/>
          </p:cNvSpPr>
          <p:nvPr>
            <p:ph type="sldNum" sz="quarter" idx="5"/>
          </p:nvPr>
        </p:nvSpPr>
        <p:spPr/>
        <p:txBody>
          <a:bodyPr/>
          <a:lstStyle/>
          <a:p>
            <a:fld id="{3854154F-305B-A849-B07E-9F399C36C098}" type="slidenum">
              <a:rPr lang="en-GB" smtClean="0"/>
              <a:t>11</a:t>
            </a:fld>
            <a:endParaRPr lang="en-GB"/>
          </a:p>
        </p:txBody>
      </p:sp>
    </p:spTree>
    <p:extLst>
      <p:ext uri="{BB962C8B-B14F-4D97-AF65-F5344CB8AC3E}">
        <p14:creationId xmlns:p14="http://schemas.microsoft.com/office/powerpoint/2010/main" val="819778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Tree>
    <p:extLst>
      <p:ext uri="{BB962C8B-B14F-4D97-AF65-F5344CB8AC3E}">
        <p14:creationId xmlns:p14="http://schemas.microsoft.com/office/powerpoint/2010/main" val="107443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463040"/>
            <a:ext cx="9144000" cy="2340864"/>
          </a:xfrm>
          <a:solidFill>
            <a:schemeClr val="accent3"/>
          </a:solidFill>
        </p:spPr>
        <p:txBody>
          <a:bodyPr rtlCol="0" anchor="ctr">
            <a:normAutofit/>
          </a:bodyPr>
          <a:lstStyle>
            <a:lvl1pPr algn="ctr">
              <a:defRPr sz="6000" b="1" i="0" cap="none" baseline="0">
                <a:solidFill>
                  <a:schemeClr val="accent5"/>
                </a:solidFill>
              </a:defRPr>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803904"/>
            <a:ext cx="9144000" cy="653022"/>
          </a:xfrm>
          <a:solidFill>
            <a:schemeClr val="accent3"/>
          </a:solidFill>
        </p:spPr>
        <p:txBody>
          <a:bodyPr rtlCol="0" anchor="b">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endParaRPr lang="en-GB" noProof="0" dirty="0"/>
          </a:p>
        </p:txBody>
      </p:sp>
      <p:sp>
        <p:nvSpPr>
          <p:cNvPr id="4" name="Graphic 12">
            <a:extLst>
              <a:ext uri="{FF2B5EF4-FFF2-40B4-BE49-F238E27FC236}">
                <a16:creationId xmlns:a16="http://schemas.microsoft.com/office/drawing/2014/main" id="{8A41917E-4B97-447C-98AB-970D625F1DE6}"/>
              </a:ext>
            </a:extLst>
          </p:cNvPr>
          <p:cNvSpPr/>
          <p:nvPr/>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5" name="Graphic 13">
            <a:extLst>
              <a:ext uri="{FF2B5EF4-FFF2-40B4-BE49-F238E27FC236}">
                <a16:creationId xmlns:a16="http://schemas.microsoft.com/office/drawing/2014/main" id="{3B3FD238-4561-4AF8-A1F1-185B0CAFE2AC}"/>
              </a:ext>
            </a:extLst>
          </p:cNvPr>
          <p:cNvSpPr/>
          <p:nvPr/>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6" name="Graphic 15">
            <a:extLst>
              <a:ext uri="{FF2B5EF4-FFF2-40B4-BE49-F238E27FC236}">
                <a16:creationId xmlns:a16="http://schemas.microsoft.com/office/drawing/2014/main" id="{BAB9414C-AE69-4648-873E-9CE6B2DF8A71}"/>
              </a:ext>
            </a:extLst>
          </p:cNvPr>
          <p:cNvSpPr/>
          <p:nvPr/>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7" name="Graphic 22">
            <a:extLst>
              <a:ext uri="{FF2B5EF4-FFF2-40B4-BE49-F238E27FC236}">
                <a16:creationId xmlns:a16="http://schemas.microsoft.com/office/drawing/2014/main" id="{3BF75235-4E6E-4184-82A5-EE6FE7993BBC}"/>
              </a:ext>
            </a:extLst>
          </p:cNvPr>
          <p:cNvSpPr/>
          <p:nvPr/>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n-GB" noProof="0"/>
          </a:p>
        </p:txBody>
      </p:sp>
      <p:sp>
        <p:nvSpPr>
          <p:cNvPr id="11" name="Graphic 21">
            <a:extLst>
              <a:ext uri="{FF2B5EF4-FFF2-40B4-BE49-F238E27FC236}">
                <a16:creationId xmlns:a16="http://schemas.microsoft.com/office/drawing/2014/main" id="{E66FE37C-2F4B-42DA-BFF6-92DD00BDC49B}"/>
              </a:ext>
            </a:extLst>
          </p:cNvPr>
          <p:cNvSpPr/>
          <p:nvPr/>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en-GB" noProof="0"/>
          </a:p>
        </p:txBody>
      </p:sp>
      <p:sp>
        <p:nvSpPr>
          <p:cNvPr id="13" name="Graphic 23">
            <a:extLst>
              <a:ext uri="{FF2B5EF4-FFF2-40B4-BE49-F238E27FC236}">
                <a16:creationId xmlns:a16="http://schemas.microsoft.com/office/drawing/2014/main" id="{DDD38822-731A-48DA-A8A0-FBBAF7A6D65D}"/>
              </a:ext>
            </a:extLst>
          </p:cNvPr>
          <p:cNvSpPr/>
          <p:nvPr/>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93204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3614776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a:solidFill>
            <a:schemeClr val="accent5"/>
          </a:solidFill>
        </p:spPr>
        <p:txBody>
          <a:bodyPr rtlCol="0"/>
          <a:lstStyle>
            <a:lvl1pPr>
              <a:defRPr sz="5400" b="1" cap="none" baseline="0">
                <a:solidFill>
                  <a:schemeClr val="bg1"/>
                </a:solidFill>
              </a:defRPr>
            </a:lvl1pPr>
          </a:lstStyle>
          <a:p>
            <a:pPr rtl="0"/>
            <a:r>
              <a:rPr lang="en-GB" noProof="0"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a:solidFill>
            <a:schemeClr val="accent5"/>
          </a:solidFill>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74096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en-GB" noProof="0"/>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109992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2587752"/>
          </a:xfrm>
        </p:spPr>
        <p:txBody>
          <a:bodyPr rtlCol="0" anchor="b"/>
          <a:lstStyle>
            <a:lvl1pPr algn="l">
              <a:lnSpc>
                <a:spcPct val="110000"/>
              </a:lnSpc>
              <a:spcBef>
                <a:spcPts val="1000"/>
              </a:spcBef>
              <a:defRPr sz="3600" b="1" i="0" cap="none" baseline="0"/>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3547555"/>
            <a:ext cx="4434835" cy="25877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en-GB" noProof="0"/>
              <a:t>Click icon to add picture</a:t>
            </a:r>
          </a:p>
        </p:txBody>
      </p:sp>
    </p:spTree>
    <p:extLst>
      <p:ext uri="{BB962C8B-B14F-4D97-AF65-F5344CB8AC3E}">
        <p14:creationId xmlns:p14="http://schemas.microsoft.com/office/powerpoint/2010/main" val="445856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GB" noProof="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277654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GB" noProof="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
        <p:nvSpPr>
          <p:cNvPr id="12" name="Graphic 15">
            <a:extLst>
              <a:ext uri="{FF2B5EF4-FFF2-40B4-BE49-F238E27FC236}">
                <a16:creationId xmlns:a16="http://schemas.microsoft.com/office/drawing/2014/main" id="{A9475260-301F-4744-B1DA-7B00F6FB4342}"/>
              </a:ext>
            </a:extLst>
          </p:cNvPr>
          <p:cNvSpPr/>
          <p:nvPr/>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4" name="Graphic 16">
            <a:extLst>
              <a:ext uri="{FF2B5EF4-FFF2-40B4-BE49-F238E27FC236}">
                <a16:creationId xmlns:a16="http://schemas.microsoft.com/office/drawing/2014/main" id="{9BBD3F4B-0836-48C5-AC68-747456D1DD50}"/>
              </a:ext>
            </a:extLst>
          </p:cNvPr>
          <p:cNvSpPr/>
          <p:nvPr/>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6" name="Graphic 14">
            <a:extLst>
              <a:ext uri="{FF2B5EF4-FFF2-40B4-BE49-F238E27FC236}">
                <a16:creationId xmlns:a16="http://schemas.microsoft.com/office/drawing/2014/main" id="{9B4398D5-99F4-4F83-AA77-9B4177648CAF}"/>
              </a:ext>
            </a:extLst>
          </p:cNvPr>
          <p:cNvSpPr/>
          <p:nvPr/>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Tree>
    <p:extLst>
      <p:ext uri="{BB962C8B-B14F-4D97-AF65-F5344CB8AC3E}">
        <p14:creationId xmlns:p14="http://schemas.microsoft.com/office/powerpoint/2010/main" val="2952977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en-GB" noProof="0"/>
              <a:t>Click icon to add picture</a:t>
            </a:r>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en-GB" noProof="0"/>
              <a:t>Click icon to add picture</a:t>
            </a:r>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en-GB" noProof="0"/>
              <a:t>Click icon to add picture</a:t>
            </a:r>
          </a:p>
        </p:txBody>
      </p:sp>
    </p:spTree>
    <p:extLst>
      <p:ext uri="{BB962C8B-B14F-4D97-AF65-F5344CB8AC3E}">
        <p14:creationId xmlns:p14="http://schemas.microsoft.com/office/powerpoint/2010/main" val="111864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endParaRPr lang="en-GB" noProof="0" dirty="0"/>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Graphic 13">
            <a:extLst>
              <a:ext uri="{FF2B5EF4-FFF2-40B4-BE49-F238E27FC236}">
                <a16:creationId xmlns:a16="http://schemas.microsoft.com/office/drawing/2014/main" id="{09D93411-5DC2-A48B-0842-A697B3C92A4B}"/>
              </a:ext>
            </a:extLst>
          </p:cNvPr>
          <p:cNvSpPr/>
          <p:nvPr/>
        </p:nvSpPr>
        <p:spPr>
          <a:xfrm>
            <a:off x="433313" y="160019"/>
            <a:ext cx="4913284" cy="3200400"/>
          </a:xfrm>
          <a:custGeom>
            <a:avLst/>
            <a:gdLst>
              <a:gd name="connsiteX0" fmla="*/ 2427752 w 4913284"/>
              <a:gd name="connsiteY0" fmla="*/ 1678972 h 1678971"/>
              <a:gd name="connsiteX1" fmla="*/ 2405940 w 4913284"/>
              <a:gd name="connsiteY1" fmla="*/ 1676210 h 1678971"/>
              <a:gd name="connsiteX2" fmla="*/ 2327263 w 4913284"/>
              <a:gd name="connsiteY2" fmla="*/ 1574578 h 1678971"/>
              <a:gd name="connsiteX3" fmla="*/ 2315928 w 4913284"/>
              <a:gd name="connsiteY3" fmla="*/ 1543336 h 1678971"/>
              <a:gd name="connsiteX4" fmla="*/ 2232680 w 4913284"/>
              <a:gd name="connsiteY4" fmla="*/ 1439418 h 1678971"/>
              <a:gd name="connsiteX5" fmla="*/ 1996079 w 4913284"/>
              <a:gd name="connsiteY5" fmla="*/ 1309402 h 1678971"/>
              <a:gd name="connsiteX6" fmla="*/ 1460012 w 4913284"/>
              <a:gd name="connsiteY6" fmla="*/ 1294924 h 1678971"/>
              <a:gd name="connsiteX7" fmla="*/ 1419150 w 4913284"/>
              <a:gd name="connsiteY7" fmla="*/ 1298543 h 1678971"/>
              <a:gd name="connsiteX8" fmla="*/ 376924 w 4913284"/>
              <a:gd name="connsiteY8" fmla="*/ 1334929 h 1678971"/>
              <a:gd name="connsiteX9" fmla="*/ 45454 w 4913284"/>
              <a:gd name="connsiteY9" fmla="*/ 1206246 h 1678971"/>
              <a:gd name="connsiteX10" fmla="*/ 4782 w 4913284"/>
              <a:gd name="connsiteY10" fmla="*/ 1008602 h 1678971"/>
              <a:gd name="connsiteX11" fmla="*/ 305 w 4913284"/>
              <a:gd name="connsiteY11" fmla="*/ 761143 h 1678971"/>
              <a:gd name="connsiteX12" fmla="*/ 200331 w 4913284"/>
              <a:gd name="connsiteY12" fmla="*/ 179165 h 1678971"/>
              <a:gd name="connsiteX13" fmla="*/ 528181 w 4913284"/>
              <a:gd name="connsiteY13" fmla="*/ 106585 h 1678971"/>
              <a:gd name="connsiteX14" fmla="*/ 1545832 w 4913284"/>
              <a:gd name="connsiteY14" fmla="*/ 71819 h 1678971"/>
              <a:gd name="connsiteX15" fmla="*/ 2563388 w 4913284"/>
              <a:gd name="connsiteY15" fmla="*/ 37052 h 1678971"/>
              <a:gd name="connsiteX16" fmla="*/ 2634063 w 4913284"/>
              <a:gd name="connsiteY16" fmla="*/ 34671 h 1678971"/>
              <a:gd name="connsiteX17" fmla="*/ 4125488 w 4913284"/>
              <a:gd name="connsiteY17" fmla="*/ 0 h 1678971"/>
              <a:gd name="connsiteX18" fmla="*/ 4505535 w 4913284"/>
              <a:gd name="connsiteY18" fmla="*/ 35433 h 1678971"/>
              <a:gd name="connsiteX19" fmla="*/ 4823004 w 4913284"/>
              <a:gd name="connsiteY19" fmla="*/ 265652 h 1678971"/>
              <a:gd name="connsiteX20" fmla="*/ 4892631 w 4913284"/>
              <a:gd name="connsiteY20" fmla="*/ 538925 h 1678971"/>
              <a:gd name="connsiteX21" fmla="*/ 4912443 w 4913284"/>
              <a:gd name="connsiteY21" fmla="*/ 827627 h 1678971"/>
              <a:gd name="connsiteX22" fmla="*/ 4912443 w 4913284"/>
              <a:gd name="connsiteY22" fmla="*/ 827913 h 1678971"/>
              <a:gd name="connsiteX23" fmla="*/ 4874153 w 4913284"/>
              <a:gd name="connsiteY23" fmla="*/ 1057085 h 1678971"/>
              <a:gd name="connsiteX24" fmla="*/ 4514680 w 4913284"/>
              <a:gd name="connsiteY24" fmla="*/ 1221486 h 1678971"/>
              <a:gd name="connsiteX25" fmla="*/ 2741220 w 4913284"/>
              <a:gd name="connsiteY25" fmla="*/ 1297972 h 1678971"/>
              <a:gd name="connsiteX26" fmla="*/ 2575104 w 4913284"/>
              <a:gd name="connsiteY26" fmla="*/ 1337786 h 1678971"/>
              <a:gd name="connsiteX27" fmla="*/ 2535861 w 4913284"/>
              <a:gd name="connsiteY27" fmla="*/ 1482852 h 1678971"/>
              <a:gd name="connsiteX28" fmla="*/ 2534146 w 4913284"/>
              <a:gd name="connsiteY28" fmla="*/ 1507522 h 1678971"/>
              <a:gd name="connsiteX29" fmla="*/ 2473186 w 4913284"/>
              <a:gd name="connsiteY29" fmla="*/ 1664208 h 1678971"/>
              <a:gd name="connsiteX30" fmla="*/ 2427752 w 4913284"/>
              <a:gd name="connsiteY30" fmla="*/ 1678781 h 167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13284" h="1678971">
                <a:moveTo>
                  <a:pt x="2427752" y="1678972"/>
                </a:moveTo>
                <a:cubicBezTo>
                  <a:pt x="2420608" y="1678972"/>
                  <a:pt x="2413369" y="1678019"/>
                  <a:pt x="2405940" y="1676210"/>
                </a:cubicBezTo>
                <a:cubicBezTo>
                  <a:pt x="2354600" y="1663160"/>
                  <a:pt x="2338788" y="1611916"/>
                  <a:pt x="2327263" y="1574578"/>
                </a:cubicBezTo>
                <a:cubicBezTo>
                  <a:pt x="2323548" y="1562481"/>
                  <a:pt x="2319738" y="1550003"/>
                  <a:pt x="2315928" y="1543336"/>
                </a:cubicBezTo>
                <a:cubicBezTo>
                  <a:pt x="2295069" y="1506379"/>
                  <a:pt x="2267065" y="1471422"/>
                  <a:pt x="2232680" y="1439418"/>
                </a:cubicBezTo>
                <a:cubicBezTo>
                  <a:pt x="2168100" y="1379315"/>
                  <a:pt x="2086376" y="1334357"/>
                  <a:pt x="1996079" y="1309402"/>
                </a:cubicBezTo>
                <a:cubicBezTo>
                  <a:pt x="1824915" y="1262063"/>
                  <a:pt x="1639368" y="1278731"/>
                  <a:pt x="1460012" y="1294924"/>
                </a:cubicBezTo>
                <a:lnTo>
                  <a:pt x="1419150" y="1298543"/>
                </a:lnTo>
                <a:cubicBezTo>
                  <a:pt x="1074345" y="1329500"/>
                  <a:pt x="723539" y="1341596"/>
                  <a:pt x="376924" y="1334929"/>
                </a:cubicBezTo>
                <a:cubicBezTo>
                  <a:pt x="259100" y="1333310"/>
                  <a:pt x="114701" y="1317212"/>
                  <a:pt x="45454" y="1206246"/>
                </a:cubicBezTo>
                <a:cubicBezTo>
                  <a:pt x="6497" y="1143667"/>
                  <a:pt x="5544" y="1068800"/>
                  <a:pt x="4782" y="1008602"/>
                </a:cubicBezTo>
                <a:lnTo>
                  <a:pt x="305" y="761143"/>
                </a:lnTo>
                <a:cubicBezTo>
                  <a:pt x="-3028" y="538734"/>
                  <a:pt x="18212" y="295751"/>
                  <a:pt x="200331" y="179165"/>
                </a:cubicBezTo>
                <a:cubicBezTo>
                  <a:pt x="301391" y="114586"/>
                  <a:pt x="427121" y="110109"/>
                  <a:pt x="528181" y="106585"/>
                </a:cubicBezTo>
                <a:cubicBezTo>
                  <a:pt x="867366" y="94869"/>
                  <a:pt x="1206647" y="83344"/>
                  <a:pt x="1545832" y="71819"/>
                </a:cubicBezTo>
                <a:cubicBezTo>
                  <a:pt x="1885017" y="60293"/>
                  <a:pt x="2224203" y="48768"/>
                  <a:pt x="2563388" y="37052"/>
                </a:cubicBezTo>
                <a:lnTo>
                  <a:pt x="2634063" y="34671"/>
                </a:lnTo>
                <a:cubicBezTo>
                  <a:pt x="3122696" y="18288"/>
                  <a:pt x="3627902" y="1429"/>
                  <a:pt x="4125488" y="0"/>
                </a:cubicBezTo>
                <a:cubicBezTo>
                  <a:pt x="4244074" y="0"/>
                  <a:pt x="4378282" y="0"/>
                  <a:pt x="4505535" y="35433"/>
                </a:cubicBezTo>
                <a:cubicBezTo>
                  <a:pt x="4648506" y="75248"/>
                  <a:pt x="4764234" y="159163"/>
                  <a:pt x="4823004" y="265652"/>
                </a:cubicBezTo>
                <a:cubicBezTo>
                  <a:pt x="4870248" y="350330"/>
                  <a:pt x="4883297" y="447104"/>
                  <a:pt x="4892631" y="538925"/>
                </a:cubicBezTo>
                <a:cubicBezTo>
                  <a:pt x="4902156" y="639032"/>
                  <a:pt x="4908824" y="736092"/>
                  <a:pt x="4912443" y="827627"/>
                </a:cubicBezTo>
                <a:lnTo>
                  <a:pt x="4912443" y="827913"/>
                </a:lnTo>
                <a:cubicBezTo>
                  <a:pt x="4915015" y="908876"/>
                  <a:pt x="4914062" y="987362"/>
                  <a:pt x="4874153" y="1057085"/>
                </a:cubicBezTo>
                <a:cubicBezTo>
                  <a:pt x="4803858" y="1178147"/>
                  <a:pt x="4652982" y="1208151"/>
                  <a:pt x="4514680" y="1221486"/>
                </a:cubicBezTo>
                <a:cubicBezTo>
                  <a:pt x="3925939" y="1278255"/>
                  <a:pt x="3329103" y="1304068"/>
                  <a:pt x="2741220" y="1297972"/>
                </a:cubicBezTo>
                <a:cubicBezTo>
                  <a:pt x="2676069" y="1297114"/>
                  <a:pt x="2610822" y="1299782"/>
                  <a:pt x="2575104" y="1337786"/>
                </a:cubicBezTo>
                <a:cubicBezTo>
                  <a:pt x="2543385" y="1371124"/>
                  <a:pt x="2539766" y="1425416"/>
                  <a:pt x="2535861" y="1482852"/>
                </a:cubicBezTo>
                <a:lnTo>
                  <a:pt x="2534146" y="1507522"/>
                </a:lnTo>
                <a:cubicBezTo>
                  <a:pt x="2526907" y="1589151"/>
                  <a:pt x="2507000" y="1640300"/>
                  <a:pt x="2473186" y="1664208"/>
                </a:cubicBezTo>
                <a:cubicBezTo>
                  <a:pt x="2459470" y="1673924"/>
                  <a:pt x="2444040" y="1678781"/>
                  <a:pt x="2427752" y="1678781"/>
                </a:cubicBezTo>
              </a:path>
            </a:pathLst>
          </a:custGeom>
          <a:solidFill>
            <a:schemeClr val="accent5"/>
          </a:solidFill>
          <a:ln w="9525" cap="flat">
            <a:noFill/>
            <a:prstDash val="solid"/>
            <a:miter/>
          </a:ln>
        </p:spPr>
        <p:txBody>
          <a:bodyPr rtlCol="0" anchor="ctr"/>
          <a:lstStyle/>
          <a:p>
            <a:endParaRPr lang="en-GB"/>
          </a:p>
        </p:txBody>
      </p:sp>
      <p:sp>
        <p:nvSpPr>
          <p:cNvPr id="16" name="Title 1">
            <a:extLst>
              <a:ext uri="{FF2B5EF4-FFF2-40B4-BE49-F238E27FC236}">
                <a16:creationId xmlns:a16="http://schemas.microsoft.com/office/drawing/2014/main" id="{B4A59681-420C-FFE0-869B-9E9EB306DBC4}"/>
              </a:ext>
            </a:extLst>
          </p:cNvPr>
          <p:cNvSpPr txBox="1">
            <a:spLocks/>
          </p:cNvSpPr>
          <p:nvPr/>
        </p:nvSpPr>
        <p:spPr>
          <a:xfrm>
            <a:off x="635756" y="609774"/>
            <a:ext cx="4480512" cy="164592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4000" dirty="0">
                <a:solidFill>
                  <a:schemeClr val="bg2"/>
                </a:solidFill>
              </a:rPr>
              <a:t>Armed resistance to slavery did not end in 1807…</a:t>
            </a:r>
          </a:p>
        </p:txBody>
      </p:sp>
      <p:sp>
        <p:nvSpPr>
          <p:cNvPr id="18" name="Subtitle 2">
            <a:extLst>
              <a:ext uri="{FF2B5EF4-FFF2-40B4-BE49-F238E27FC236}">
                <a16:creationId xmlns:a16="http://schemas.microsoft.com/office/drawing/2014/main" id="{DC169334-852B-246F-EEE4-7E79CE06A27E}"/>
              </a:ext>
            </a:extLst>
          </p:cNvPr>
          <p:cNvSpPr txBox="1">
            <a:spLocks/>
          </p:cNvSpPr>
          <p:nvPr/>
        </p:nvSpPr>
        <p:spPr>
          <a:xfrm>
            <a:off x="665675" y="2103119"/>
            <a:ext cx="4420675" cy="4143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GB" sz="1600" dirty="0">
              <a:solidFill>
                <a:schemeClr val="bg2"/>
              </a:solidFill>
            </a:endParaRPr>
          </a:p>
        </p:txBody>
      </p:sp>
      <p:sp>
        <p:nvSpPr>
          <p:cNvPr id="21" name="Graphic 19">
            <a:extLst>
              <a:ext uri="{FF2B5EF4-FFF2-40B4-BE49-F238E27FC236}">
                <a16:creationId xmlns:a16="http://schemas.microsoft.com/office/drawing/2014/main" id="{B52CC89C-EEFE-7386-2469-C4A9105A8655}"/>
              </a:ext>
            </a:extLst>
          </p:cNvPr>
          <p:cNvSpPr/>
          <p:nvPr/>
        </p:nvSpPr>
        <p:spPr>
          <a:xfrm>
            <a:off x="423989" y="3384327"/>
            <a:ext cx="5081662" cy="3289745"/>
          </a:xfrm>
          <a:custGeom>
            <a:avLst/>
            <a:gdLst>
              <a:gd name="connsiteX0" fmla="*/ 2970587 w 2973657"/>
              <a:gd name="connsiteY0" fmla="*/ 1544579 h 2866771"/>
              <a:gd name="connsiteX1" fmla="*/ 2902388 w 2973657"/>
              <a:gd name="connsiteY1" fmla="*/ 686275 h 2866771"/>
              <a:gd name="connsiteX2" fmla="*/ 2852001 w 2973657"/>
              <a:gd name="connsiteY2" fmla="*/ 430143 h 2866771"/>
              <a:gd name="connsiteX3" fmla="*/ 2641784 w 2973657"/>
              <a:gd name="connsiteY3" fmla="*/ 254320 h 2866771"/>
              <a:gd name="connsiteX4" fmla="*/ 464655 w 2973657"/>
              <a:gd name="connsiteY4" fmla="*/ 5220 h 2866771"/>
              <a:gd name="connsiteX5" fmla="*/ 281965 w 2973657"/>
              <a:gd name="connsiteY5" fmla="*/ 9972 h 2866771"/>
              <a:gd name="connsiteX6" fmla="*/ 4788 w 2973657"/>
              <a:gd name="connsiteY6" fmla="*/ 370458 h 2866771"/>
              <a:gd name="connsiteX7" fmla="*/ 36125 w 2973657"/>
              <a:gd name="connsiteY7" fmla="*/ 742444 h 2866771"/>
              <a:gd name="connsiteX8" fmla="*/ 49841 w 2973657"/>
              <a:gd name="connsiteY8" fmla="*/ 817050 h 2866771"/>
              <a:gd name="connsiteX9" fmla="*/ 106896 w 2973657"/>
              <a:gd name="connsiteY9" fmla="*/ 1407912 h 2866771"/>
              <a:gd name="connsiteX10" fmla="*/ 155568 w 2973657"/>
              <a:gd name="connsiteY10" fmla="*/ 1949543 h 2866771"/>
              <a:gd name="connsiteX11" fmla="*/ 260534 w 2973657"/>
              <a:gd name="connsiteY11" fmla="*/ 2279997 h 2866771"/>
              <a:gd name="connsiteX12" fmla="*/ 559809 w 2973657"/>
              <a:gd name="connsiteY12" fmla="*/ 2472547 h 2866771"/>
              <a:gd name="connsiteX13" fmla="*/ 1990750 w 2973657"/>
              <a:gd name="connsiteY13" fmla="*/ 2289596 h 2866771"/>
              <a:gd name="connsiteX14" fmla="*/ 2081047 w 2973657"/>
              <a:gd name="connsiteY14" fmla="*/ 2261084 h 2866771"/>
              <a:gd name="connsiteX15" fmla="*/ 2098859 w 2973657"/>
              <a:gd name="connsiteY15" fmla="*/ 2254051 h 2866771"/>
              <a:gd name="connsiteX16" fmla="*/ 2022945 w 2973657"/>
              <a:gd name="connsiteY16" fmla="*/ 2503910 h 2866771"/>
              <a:gd name="connsiteX17" fmla="*/ 2014277 w 2973657"/>
              <a:gd name="connsiteY17" fmla="*/ 2531757 h 2866771"/>
              <a:gd name="connsiteX18" fmla="*/ 1962556 w 2973657"/>
              <a:gd name="connsiteY18" fmla="*/ 2705394 h 2866771"/>
              <a:gd name="connsiteX19" fmla="*/ 1954650 w 2973657"/>
              <a:gd name="connsiteY19" fmla="*/ 2726874 h 2866771"/>
              <a:gd name="connsiteX20" fmla="*/ 1938553 w 2973657"/>
              <a:gd name="connsiteY20" fmla="*/ 2792736 h 2866771"/>
              <a:gd name="connsiteX21" fmla="*/ 1986273 w 2973657"/>
              <a:gd name="connsiteY21" fmla="*/ 2864491 h 2866771"/>
              <a:gd name="connsiteX22" fmla="*/ 2001513 w 2973657"/>
              <a:gd name="connsiteY22" fmla="*/ 2866772 h 2866771"/>
              <a:gd name="connsiteX23" fmla="*/ 2049805 w 2973657"/>
              <a:gd name="connsiteY23" fmla="*/ 2838545 h 2866771"/>
              <a:gd name="connsiteX24" fmla="*/ 2304408 w 2973657"/>
              <a:gd name="connsiteY24" fmla="*/ 2486138 h 2866771"/>
              <a:gd name="connsiteX25" fmla="*/ 2570728 w 2973657"/>
              <a:gd name="connsiteY25" fmla="*/ 2117479 h 2866771"/>
              <a:gd name="connsiteX26" fmla="*/ 2769609 w 2973657"/>
              <a:gd name="connsiteY26" fmla="*/ 1889383 h 2866771"/>
              <a:gd name="connsiteX27" fmla="*/ 2813520 w 2973657"/>
              <a:gd name="connsiteY27" fmla="*/ 1857260 h 2866771"/>
              <a:gd name="connsiteX28" fmla="*/ 2958490 w 2973657"/>
              <a:gd name="connsiteY28" fmla="*/ 1702725 h 2866771"/>
              <a:gd name="connsiteX29" fmla="*/ 2970396 w 2973657"/>
              <a:gd name="connsiteY29" fmla="*/ 1544674 h 286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73657" h="2866771">
                <a:moveTo>
                  <a:pt x="2970587" y="1544579"/>
                </a:moveTo>
                <a:lnTo>
                  <a:pt x="2902388" y="686275"/>
                </a:lnTo>
                <a:cubicBezTo>
                  <a:pt x="2896101" y="605396"/>
                  <a:pt x="2888958" y="513778"/>
                  <a:pt x="2852001" y="430143"/>
                </a:cubicBezTo>
                <a:cubicBezTo>
                  <a:pt x="2809138" y="333868"/>
                  <a:pt x="2728461" y="266485"/>
                  <a:pt x="2641784" y="254320"/>
                </a:cubicBezTo>
                <a:cubicBezTo>
                  <a:pt x="1923027" y="151201"/>
                  <a:pt x="1190555" y="67376"/>
                  <a:pt x="464655" y="5220"/>
                </a:cubicBezTo>
                <a:cubicBezTo>
                  <a:pt x="399504" y="-672"/>
                  <a:pt x="340639" y="-4379"/>
                  <a:pt x="281965" y="9972"/>
                </a:cubicBezTo>
                <a:cubicBezTo>
                  <a:pt x="116516" y="50554"/>
                  <a:pt x="23552" y="220200"/>
                  <a:pt x="4788" y="370458"/>
                </a:cubicBezTo>
                <a:cubicBezTo>
                  <a:pt x="-10357" y="496481"/>
                  <a:pt x="13265" y="621553"/>
                  <a:pt x="36125" y="742444"/>
                </a:cubicBezTo>
                <a:cubicBezTo>
                  <a:pt x="40792" y="767344"/>
                  <a:pt x="45555" y="792244"/>
                  <a:pt x="49841" y="817050"/>
                </a:cubicBezTo>
                <a:cubicBezTo>
                  <a:pt x="83655" y="1011501"/>
                  <a:pt x="95466" y="1213080"/>
                  <a:pt x="106896" y="1407912"/>
                </a:cubicBezTo>
                <a:cubicBezTo>
                  <a:pt x="117373" y="1585826"/>
                  <a:pt x="128232" y="1769633"/>
                  <a:pt x="155568" y="1949543"/>
                </a:cubicBezTo>
                <a:cubicBezTo>
                  <a:pt x="172713" y="2061310"/>
                  <a:pt x="197288" y="2178684"/>
                  <a:pt x="260534" y="2279997"/>
                </a:cubicBezTo>
                <a:cubicBezTo>
                  <a:pt x="332448" y="2395850"/>
                  <a:pt x="444366" y="2467890"/>
                  <a:pt x="559809" y="2472547"/>
                </a:cubicBezTo>
                <a:cubicBezTo>
                  <a:pt x="1044537" y="2492315"/>
                  <a:pt x="1526311" y="2430730"/>
                  <a:pt x="1990750" y="2289596"/>
                </a:cubicBezTo>
                <a:cubicBezTo>
                  <a:pt x="2020944" y="2280377"/>
                  <a:pt x="2051043" y="2270873"/>
                  <a:pt x="2081047" y="2261084"/>
                </a:cubicBezTo>
                <a:cubicBezTo>
                  <a:pt x="2086286" y="2259373"/>
                  <a:pt x="2092287" y="2256902"/>
                  <a:pt x="2098859" y="2254051"/>
                </a:cubicBezTo>
                <a:cubicBezTo>
                  <a:pt x="2086667" y="2297199"/>
                  <a:pt x="2063807" y="2373135"/>
                  <a:pt x="2022945" y="2503910"/>
                </a:cubicBezTo>
                <a:lnTo>
                  <a:pt x="2014277" y="2531757"/>
                </a:lnTo>
                <a:cubicBezTo>
                  <a:pt x="1996656" y="2589541"/>
                  <a:pt x="1979415" y="2647420"/>
                  <a:pt x="1962556" y="2705394"/>
                </a:cubicBezTo>
                <a:cubicBezTo>
                  <a:pt x="1960461" y="2712427"/>
                  <a:pt x="1957603" y="2719650"/>
                  <a:pt x="1954650" y="2726874"/>
                </a:cubicBezTo>
                <a:cubicBezTo>
                  <a:pt x="1946935" y="2746261"/>
                  <a:pt x="1938267" y="2768311"/>
                  <a:pt x="1938553" y="2792736"/>
                </a:cubicBezTo>
                <a:cubicBezTo>
                  <a:pt x="1938839" y="2820583"/>
                  <a:pt x="1955698" y="2855177"/>
                  <a:pt x="1986273" y="2864491"/>
                </a:cubicBezTo>
                <a:cubicBezTo>
                  <a:pt x="1991322" y="2866107"/>
                  <a:pt x="1996465" y="2866772"/>
                  <a:pt x="2001513" y="2866772"/>
                </a:cubicBezTo>
                <a:cubicBezTo>
                  <a:pt x="2019706" y="2866772"/>
                  <a:pt x="2037042" y="2856888"/>
                  <a:pt x="2049805" y="2838545"/>
                </a:cubicBezTo>
                <a:cubicBezTo>
                  <a:pt x="2134768" y="2721076"/>
                  <a:pt x="2219541" y="2603607"/>
                  <a:pt x="2304408" y="2486138"/>
                </a:cubicBezTo>
                <a:cubicBezTo>
                  <a:pt x="2392705" y="2363917"/>
                  <a:pt x="2480907" y="2241601"/>
                  <a:pt x="2570728" y="2117479"/>
                </a:cubicBezTo>
                <a:cubicBezTo>
                  <a:pt x="2629878" y="2035459"/>
                  <a:pt x="2691123" y="1950589"/>
                  <a:pt x="2769609" y="1889383"/>
                </a:cubicBezTo>
                <a:cubicBezTo>
                  <a:pt x="2783706" y="1878359"/>
                  <a:pt x="2798565" y="1867809"/>
                  <a:pt x="2813520" y="1857260"/>
                </a:cubicBezTo>
                <a:cubicBezTo>
                  <a:pt x="2871432" y="1816108"/>
                  <a:pt x="2931249" y="1773625"/>
                  <a:pt x="2958490" y="1702725"/>
                </a:cubicBezTo>
                <a:cubicBezTo>
                  <a:pt x="2977350" y="1652829"/>
                  <a:pt x="2975064" y="1601603"/>
                  <a:pt x="2970396" y="1544674"/>
                </a:cubicBezTo>
              </a:path>
            </a:pathLst>
          </a:custGeom>
          <a:solidFill>
            <a:schemeClr val="accent5"/>
          </a:solidFill>
          <a:ln w="9525" cap="flat">
            <a:noFill/>
            <a:prstDash val="solid"/>
            <a:miter/>
          </a:ln>
        </p:spPr>
        <p:txBody>
          <a:bodyPr rtlCol="0" anchor="ctr"/>
          <a:lstStyle/>
          <a:p>
            <a:endParaRPr lang="en-GB"/>
          </a:p>
        </p:txBody>
      </p:sp>
      <p:sp>
        <p:nvSpPr>
          <p:cNvPr id="22" name="Title 1">
            <a:extLst>
              <a:ext uri="{FF2B5EF4-FFF2-40B4-BE49-F238E27FC236}">
                <a16:creationId xmlns:a16="http://schemas.microsoft.com/office/drawing/2014/main" id="{E65F8E8F-A6C4-D2FC-0217-DE7155C7E7EF}"/>
              </a:ext>
            </a:extLst>
          </p:cNvPr>
          <p:cNvSpPr txBox="1">
            <a:spLocks/>
          </p:cNvSpPr>
          <p:nvPr/>
        </p:nvSpPr>
        <p:spPr>
          <a:xfrm>
            <a:off x="605838" y="3994186"/>
            <a:ext cx="4480512" cy="1847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4000" dirty="0">
                <a:solidFill>
                  <a:schemeClr val="bg2"/>
                </a:solidFill>
              </a:rPr>
              <a:t>because slavery did not end in 1807…</a:t>
            </a:r>
          </a:p>
        </p:txBody>
      </p:sp>
    </p:spTree>
    <p:extLst>
      <p:ext uri="{BB962C8B-B14F-4D97-AF65-F5344CB8AC3E}">
        <p14:creationId xmlns:p14="http://schemas.microsoft.com/office/powerpoint/2010/main" val="3605903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EDBDDA-DDA3-0E35-568D-ABD93C5C3F06}"/>
              </a:ext>
            </a:extLst>
          </p:cNvPr>
          <p:cNvPicPr>
            <a:picLocks noChangeAspect="1"/>
          </p:cNvPicPr>
          <p:nvPr/>
        </p:nvPicPr>
        <p:blipFill>
          <a:blip r:embed="rId2"/>
          <a:stretch>
            <a:fillRect/>
          </a:stretch>
        </p:blipFill>
        <p:spPr>
          <a:xfrm>
            <a:off x="6096000" y="0"/>
            <a:ext cx="6096000" cy="6858000"/>
          </a:xfrm>
          <a:prstGeom prst="rect">
            <a:avLst/>
          </a:prstGeom>
        </p:spPr>
      </p:pic>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bg2"/>
                </a:solidFill>
              </a:defRPr>
            </a:lvl1pPr>
          </a:lstStyle>
          <a:p>
            <a:fld id="{0B621650-D8AE-3041-A908-309DE76D96F4}" type="slidenum">
              <a:rPr lang="en-GB" smtClean="0"/>
              <a:t>‹#›</a:t>
            </a:fld>
            <a:endParaRPr lang="en-GB"/>
          </a:p>
        </p:txBody>
      </p:sp>
      <p:sp>
        <p:nvSpPr>
          <p:cNvPr id="10" name="Title 1">
            <a:extLst>
              <a:ext uri="{FF2B5EF4-FFF2-40B4-BE49-F238E27FC236}">
                <a16:creationId xmlns:a16="http://schemas.microsoft.com/office/drawing/2014/main" id="{F5E2BA7A-DD47-9F4E-6813-E6C61B239166}"/>
              </a:ext>
            </a:extLst>
          </p:cNvPr>
          <p:cNvSpPr>
            <a:spLocks noGrp="1"/>
          </p:cNvSpPr>
          <p:nvPr>
            <p:ph type="ctrTitle"/>
          </p:nvPr>
        </p:nvSpPr>
        <p:spPr>
          <a:xfrm>
            <a:off x="944881" y="841248"/>
            <a:ext cx="4434840" cy="3236976"/>
          </a:xfrm>
        </p:spPr>
        <p:txBody>
          <a:bodyPr rtlCol="0" anchor="b"/>
          <a:lstStyle>
            <a:lvl1pPr algn="l">
              <a:lnSpc>
                <a:spcPct val="110000"/>
              </a:lnSpc>
              <a:spcBef>
                <a:spcPts val="1000"/>
              </a:spcBef>
              <a:defRPr sz="3600" b="0" i="0" cap="none" baseline="0"/>
            </a:lvl1pPr>
          </a:lstStyle>
          <a:p>
            <a:pPr rtl="0"/>
            <a:r>
              <a:rPr lang="en-GB" noProof="0" dirty="0"/>
              <a:t>Click to edit Master title style</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3" name="Text Placeholder 2">
            <a:extLst>
              <a:ext uri="{FF2B5EF4-FFF2-40B4-BE49-F238E27FC236}">
                <a16:creationId xmlns:a16="http://schemas.microsoft.com/office/drawing/2014/main" id="{07AAEA0C-C491-D57D-018F-844CC2FCD338}"/>
              </a:ext>
            </a:extLst>
          </p:cNvPr>
          <p:cNvSpPr>
            <a:spLocks noGrp="1"/>
          </p:cNvSpPr>
          <p:nvPr>
            <p:ph type="body" sz="quarter" idx="13" hasCustomPrompt="1"/>
          </p:nvPr>
        </p:nvSpPr>
        <p:spPr>
          <a:xfrm>
            <a:off x="7486331" y="841248"/>
            <a:ext cx="3760788" cy="4113389"/>
          </a:xfrm>
        </p:spPr>
        <p:txBody>
          <a:bodyPr anchor="ctr"/>
          <a:lstStyle>
            <a:lvl1pPr marL="0" indent="0" algn="ctr">
              <a:buNone/>
              <a:defRPr>
                <a:ln>
                  <a:noFill/>
                </a:ln>
                <a:solidFill>
                  <a:schemeClr val="bg1"/>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“Insert Quote here”</a:t>
            </a:r>
          </a:p>
        </p:txBody>
      </p:sp>
      <p:sp>
        <p:nvSpPr>
          <p:cNvPr id="14" name="Text Placeholder 13">
            <a:extLst>
              <a:ext uri="{FF2B5EF4-FFF2-40B4-BE49-F238E27FC236}">
                <a16:creationId xmlns:a16="http://schemas.microsoft.com/office/drawing/2014/main" id="{DE739B1B-B116-0CC0-0395-C32CCAEB4E0B}"/>
              </a:ext>
            </a:extLst>
          </p:cNvPr>
          <p:cNvSpPr>
            <a:spLocks noGrp="1"/>
          </p:cNvSpPr>
          <p:nvPr>
            <p:ph type="body" sz="quarter" idx="14" hasCustomPrompt="1"/>
          </p:nvPr>
        </p:nvSpPr>
        <p:spPr>
          <a:xfrm>
            <a:off x="7486331" y="5089652"/>
            <a:ext cx="3760788" cy="411124"/>
          </a:xfrm>
        </p:spPr>
        <p:txBody>
          <a:bodyPr>
            <a:normAutofit/>
          </a:bodyPr>
          <a:lstStyle>
            <a:lvl1pPr marL="0" indent="0" algn="r">
              <a:buNone/>
              <a:defRPr sz="1600">
                <a:solidFill>
                  <a:schemeClr val="bg1"/>
                </a:solidFill>
              </a:defRPr>
            </a:lvl1pPr>
          </a:lstStyle>
          <a:p>
            <a:pPr lvl="0"/>
            <a:r>
              <a:rPr lang="en-GB" dirty="0"/>
              <a:t>(Attribute Quote here)</a:t>
            </a:r>
          </a:p>
        </p:txBody>
      </p:sp>
    </p:spTree>
    <p:extLst>
      <p:ext uri="{BB962C8B-B14F-4D97-AF65-F5344CB8AC3E}">
        <p14:creationId xmlns:p14="http://schemas.microsoft.com/office/powerpoint/2010/main" val="137807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Tree>
    <p:extLst>
      <p:ext uri="{BB962C8B-B14F-4D97-AF65-F5344CB8AC3E}">
        <p14:creationId xmlns:p14="http://schemas.microsoft.com/office/powerpoint/2010/main" val="2590101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bg2"/>
                </a:solidFill>
              </a:defRPr>
            </a:lvl1pPr>
          </a:lstStyle>
          <a:p>
            <a:fld id="{0B621650-D8AE-3041-A908-309DE76D96F4}" type="slidenum">
              <a:rPr lang="en-GB" smtClean="0"/>
              <a:t>‹#›</a:t>
            </a:fld>
            <a:endParaRPr lang="en-GB"/>
          </a:p>
        </p:txBody>
      </p:sp>
      <p:sp>
        <p:nvSpPr>
          <p:cNvPr id="10" name="Title 1">
            <a:extLst>
              <a:ext uri="{FF2B5EF4-FFF2-40B4-BE49-F238E27FC236}">
                <a16:creationId xmlns:a16="http://schemas.microsoft.com/office/drawing/2014/main" id="{F5E2BA7A-DD47-9F4E-6813-E6C61B239166}"/>
              </a:ext>
            </a:extLst>
          </p:cNvPr>
          <p:cNvSpPr>
            <a:spLocks noGrp="1"/>
          </p:cNvSpPr>
          <p:nvPr>
            <p:ph type="ctrTitle"/>
          </p:nvPr>
        </p:nvSpPr>
        <p:spPr>
          <a:xfrm>
            <a:off x="944881" y="841248"/>
            <a:ext cx="4434840" cy="2587752"/>
          </a:xfrm>
        </p:spPr>
        <p:txBody>
          <a:bodyPr rtlCol="0" anchor="b"/>
          <a:lstStyle>
            <a:lvl1pPr algn="l">
              <a:lnSpc>
                <a:spcPct val="110000"/>
              </a:lnSpc>
              <a:spcBef>
                <a:spcPts val="1000"/>
              </a:spcBef>
              <a:defRPr sz="3600" b="1" i="0" cap="none" baseline="0"/>
            </a:lvl1pPr>
          </a:lstStyle>
          <a:p>
            <a:pPr rtl="0"/>
            <a:r>
              <a:rPr lang="en-GB" noProof="0" dirty="0"/>
              <a:t>Click to edit Master title style</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3581400"/>
            <a:ext cx="4434835" cy="25877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pic>
        <p:nvPicPr>
          <p:cNvPr id="3" name="Picture 2" descr="A picture containing text, sign, vector graphics&#10;&#10;Description automatically generated">
            <a:extLst>
              <a:ext uri="{FF2B5EF4-FFF2-40B4-BE49-F238E27FC236}">
                <a16:creationId xmlns:a16="http://schemas.microsoft.com/office/drawing/2014/main" id="{B0BA7946-8F88-917E-677C-A9E19FFB231D}"/>
              </a:ext>
            </a:extLst>
          </p:cNvPr>
          <p:cNvPicPr>
            <a:picLocks noChangeAspect="1"/>
          </p:cNvPicPr>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3419000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760720" y="585216"/>
            <a:ext cx="5276088" cy="2276856"/>
          </a:xfrm>
          <a:solidFill>
            <a:schemeClr val="accent2"/>
          </a:solidFill>
        </p:spPr>
        <p:txBody>
          <a:bodyPr rtlCol="0" anchor="ctr"/>
          <a:lstStyle>
            <a:lvl1pPr algn="r">
              <a:defRPr sz="4800" b="1" cap="none" spc="400" baseline="0">
                <a:solidFill>
                  <a:schemeClr val="bg1"/>
                </a:solidFill>
              </a:defRPr>
            </a:lvl1pPr>
          </a:lstStyle>
          <a:p>
            <a:pPr rtl="0"/>
            <a:r>
              <a:rPr lang="en-GB" noProof="0" dirty="0"/>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fld id="{E8326E9F-85FC-EB4E-B839-9D6C687738E6}" type="datetimeFigureOut">
              <a:rPr lang="en-GB" smtClean="0"/>
              <a:t>24/08/2025</a:t>
            </a:fld>
            <a:endParaRPr lang="en-GB"/>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fld id="{0B621650-D8AE-3041-A908-309DE76D96F4}" type="slidenum">
              <a:rPr lang="en-GB" smtClean="0"/>
              <a:t>‹#›</a:t>
            </a:fld>
            <a:endParaRPr lang="en-GB"/>
          </a:p>
        </p:txBody>
      </p:sp>
      <p:sp>
        <p:nvSpPr>
          <p:cNvPr id="8" name="Graphic 32">
            <a:extLst>
              <a:ext uri="{FF2B5EF4-FFF2-40B4-BE49-F238E27FC236}">
                <a16:creationId xmlns:a16="http://schemas.microsoft.com/office/drawing/2014/main" id="{846CD0EA-B0AA-4845-81A5-4ADD7C58B12F}"/>
              </a:ext>
            </a:extLst>
          </p:cNvPr>
          <p:cNvSpPr/>
          <p:nvPr/>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10" name="Graphic 33">
            <a:extLst>
              <a:ext uri="{FF2B5EF4-FFF2-40B4-BE49-F238E27FC236}">
                <a16:creationId xmlns:a16="http://schemas.microsoft.com/office/drawing/2014/main" id="{0E97A0CB-7CB1-47F0-BD48-EEECBAC39CD2}"/>
              </a:ext>
            </a:extLst>
          </p:cNvPr>
          <p:cNvSpPr/>
          <p:nvPr/>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12" name="Graphic 31">
            <a:extLst>
              <a:ext uri="{FF2B5EF4-FFF2-40B4-BE49-F238E27FC236}">
                <a16:creationId xmlns:a16="http://schemas.microsoft.com/office/drawing/2014/main" id="{477816C9-06CB-4BC5-B26B-6A2877BD941A}"/>
              </a:ext>
            </a:extLst>
          </p:cNvPr>
          <p:cNvSpPr/>
          <p:nvPr/>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a:solidFill>
            <a:schemeClr val="accent2"/>
          </a:solidFill>
        </p:spPr>
        <p:txBody>
          <a:bodyPr rtlCol="0"/>
          <a:lstStyle>
            <a:lvl1pPr marL="0" indent="0" algn="r">
              <a:buNone/>
              <a:defRPr sz="1800">
                <a:solidFill>
                  <a:schemeClr val="bg1"/>
                </a:solidFill>
              </a:defRPr>
            </a:lvl1pPr>
          </a:lstStyle>
          <a:p>
            <a:pPr lvl="0" rtl="0"/>
            <a:r>
              <a:rPr lang="en-GB" noProof="0"/>
              <a:t>Click to edit Master text styles</a:t>
            </a:r>
          </a:p>
        </p:txBody>
      </p:sp>
    </p:spTree>
    <p:extLst>
      <p:ext uri="{BB962C8B-B14F-4D97-AF65-F5344CB8AC3E}">
        <p14:creationId xmlns:p14="http://schemas.microsoft.com/office/powerpoint/2010/main" val="1608848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en-GB" noProof="0"/>
              <a:t>Click to edit Master title style</a:t>
            </a:r>
          </a:p>
        </p:txBody>
      </p:sp>
      <p:sp>
        <p:nvSpPr>
          <p:cNvPr id="7" name="Date Placeholder 4">
            <a:extLst>
              <a:ext uri="{FF2B5EF4-FFF2-40B4-BE49-F238E27FC236}">
                <a16:creationId xmlns:a16="http://schemas.microsoft.com/office/drawing/2014/main" id="{20CD5FF8-7F59-A061-A134-5D44CC587248}"/>
              </a:ext>
            </a:extLst>
          </p:cNvPr>
          <p:cNvSpPr>
            <a:spLocks noGrp="1"/>
          </p:cNvSpPr>
          <p:nvPr>
            <p:ph type="dt" sz="half" idx="10"/>
          </p:nvPr>
        </p:nvSpPr>
        <p:spPr>
          <a:xfrm>
            <a:off x="838200" y="6218237"/>
            <a:ext cx="2743200" cy="365125"/>
          </a:xfrm>
        </p:spPr>
        <p:txBody>
          <a:bodyPr rtlCol="0"/>
          <a:lstStyle/>
          <a:p>
            <a:fld id="{E8326E9F-85FC-EB4E-B839-9D6C687738E6}" type="datetimeFigureOut">
              <a:rPr lang="en-GB" smtClean="0"/>
              <a:t>24/08/2025</a:t>
            </a:fld>
            <a:endParaRPr lang="en-GB"/>
          </a:p>
        </p:txBody>
      </p:sp>
      <p:sp>
        <p:nvSpPr>
          <p:cNvPr id="8" name="Footer Placeholder 5">
            <a:extLst>
              <a:ext uri="{FF2B5EF4-FFF2-40B4-BE49-F238E27FC236}">
                <a16:creationId xmlns:a16="http://schemas.microsoft.com/office/drawing/2014/main" id="{B56C20DF-F4CF-E87F-87B6-08B6FE6CC53B}"/>
              </a:ext>
            </a:extLst>
          </p:cNvPr>
          <p:cNvSpPr>
            <a:spLocks noGrp="1"/>
          </p:cNvSpPr>
          <p:nvPr>
            <p:ph type="ftr" sz="quarter" idx="11"/>
          </p:nvPr>
        </p:nvSpPr>
        <p:spPr>
          <a:xfrm>
            <a:off x="4038600" y="6218237"/>
            <a:ext cx="4114800" cy="365125"/>
          </a:xfrm>
        </p:spPr>
        <p:txBody>
          <a:bodyPr rtlCol="0"/>
          <a:lstStyle/>
          <a:p>
            <a:endParaRPr lang="en-GB"/>
          </a:p>
        </p:txBody>
      </p:sp>
      <p:sp>
        <p:nvSpPr>
          <p:cNvPr id="9" name="Slide Number Placeholder 6">
            <a:extLst>
              <a:ext uri="{FF2B5EF4-FFF2-40B4-BE49-F238E27FC236}">
                <a16:creationId xmlns:a16="http://schemas.microsoft.com/office/drawing/2014/main" id="{FAD81C25-7BD3-E849-A6C2-059326AD9A85}"/>
              </a:ext>
            </a:extLst>
          </p:cNvPr>
          <p:cNvSpPr>
            <a:spLocks noGrp="1"/>
          </p:cNvSpPr>
          <p:nvPr>
            <p:ph type="sldNum" sz="quarter" idx="12"/>
          </p:nvPr>
        </p:nvSpPr>
        <p:spPr>
          <a:xfrm>
            <a:off x="8610600" y="6218237"/>
            <a:ext cx="2743200" cy="365125"/>
          </a:xfrm>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878196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4">
            <a:extLst>
              <a:ext uri="{FF2B5EF4-FFF2-40B4-BE49-F238E27FC236}">
                <a16:creationId xmlns:a16="http://schemas.microsoft.com/office/drawing/2014/main" id="{8B5DEE6C-E6CC-3855-69CA-508A41EF0DD8}"/>
              </a:ext>
            </a:extLst>
          </p:cNvPr>
          <p:cNvSpPr>
            <a:spLocks noGrp="1"/>
          </p:cNvSpPr>
          <p:nvPr>
            <p:ph type="dt" sz="half" idx="10"/>
          </p:nvPr>
        </p:nvSpPr>
        <p:spPr>
          <a:xfrm>
            <a:off x="838200" y="6218237"/>
            <a:ext cx="2743200" cy="365125"/>
          </a:xfrm>
        </p:spPr>
        <p:txBody>
          <a:bodyPr rtlCol="0"/>
          <a:lstStyle/>
          <a:p>
            <a:fld id="{E8326E9F-85FC-EB4E-B839-9D6C687738E6}" type="datetimeFigureOut">
              <a:rPr lang="en-GB" smtClean="0"/>
              <a:t>24/08/2025</a:t>
            </a:fld>
            <a:endParaRPr lang="en-GB"/>
          </a:p>
        </p:txBody>
      </p:sp>
      <p:sp>
        <p:nvSpPr>
          <p:cNvPr id="7" name="Footer Placeholder 5">
            <a:extLst>
              <a:ext uri="{FF2B5EF4-FFF2-40B4-BE49-F238E27FC236}">
                <a16:creationId xmlns:a16="http://schemas.microsoft.com/office/drawing/2014/main" id="{F573E612-E88D-0ED9-0873-71199123D582}"/>
              </a:ext>
            </a:extLst>
          </p:cNvPr>
          <p:cNvSpPr>
            <a:spLocks noGrp="1"/>
          </p:cNvSpPr>
          <p:nvPr>
            <p:ph type="ftr" sz="quarter" idx="11"/>
          </p:nvPr>
        </p:nvSpPr>
        <p:spPr>
          <a:xfrm>
            <a:off x="4038600" y="6218237"/>
            <a:ext cx="4114800" cy="365125"/>
          </a:xfrm>
        </p:spPr>
        <p:txBody>
          <a:bodyPr rtlCol="0"/>
          <a:lstStyle/>
          <a:p>
            <a:endParaRPr lang="en-GB"/>
          </a:p>
        </p:txBody>
      </p:sp>
      <p:sp>
        <p:nvSpPr>
          <p:cNvPr id="8" name="Slide Number Placeholder 6">
            <a:extLst>
              <a:ext uri="{FF2B5EF4-FFF2-40B4-BE49-F238E27FC236}">
                <a16:creationId xmlns:a16="http://schemas.microsoft.com/office/drawing/2014/main" id="{C049576C-E6C6-6048-EFA6-29EB3A82FD42}"/>
              </a:ext>
            </a:extLst>
          </p:cNvPr>
          <p:cNvSpPr>
            <a:spLocks noGrp="1"/>
          </p:cNvSpPr>
          <p:nvPr>
            <p:ph type="sldNum" sz="quarter" idx="12"/>
          </p:nvPr>
        </p:nvSpPr>
        <p:spPr>
          <a:xfrm>
            <a:off x="8610600" y="6218237"/>
            <a:ext cx="2743200" cy="365125"/>
          </a:xfrm>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690063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endParaRPr lang="en-GB" noProof="0" dirty="0"/>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a:xfrm>
            <a:off x="838200" y="6218237"/>
            <a:ext cx="2743200" cy="365125"/>
          </a:xfrm>
        </p:spPr>
        <p:txBody>
          <a:bodyPr rtlCol="0"/>
          <a:lstStyle/>
          <a:p>
            <a:fld id="{E8326E9F-85FC-EB4E-B839-9D6C687738E6}" type="datetimeFigureOut">
              <a:rPr lang="en-GB" smtClean="0"/>
              <a:t>24/08/2025</a:t>
            </a:fld>
            <a:endParaRPr lang="en-GB"/>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a:xfrm>
            <a:off x="4038600" y="6218237"/>
            <a:ext cx="4114800" cy="365125"/>
          </a:xfrm>
        </p:spPr>
        <p:txBody>
          <a:bodyPr rtlCol="0"/>
          <a:lstStyle/>
          <a:p>
            <a:endParaRPr lang="en-GB"/>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a:xfrm>
            <a:off x="8610600" y="6218237"/>
            <a:ext cx="2743200" cy="365125"/>
          </a:xfrm>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3990971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Tree>
    <p:extLst>
      <p:ext uri="{BB962C8B-B14F-4D97-AF65-F5344CB8AC3E}">
        <p14:creationId xmlns:p14="http://schemas.microsoft.com/office/powerpoint/2010/main" val="302793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P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3" cy="2373086"/>
          </a:xfrm>
          <a:solidFill>
            <a:schemeClr val="accent5"/>
          </a:solidFill>
        </p:spPr>
        <p:txBody>
          <a:bodyPr rtlCol="0" anchor="ctr"/>
          <a:lstStyle>
            <a:lvl1pPr algn="l">
              <a:defRPr sz="5400" b="1" i="0" cap="none" baseline="0">
                <a:solidFill>
                  <a:schemeClr val="bg1"/>
                </a:solidFill>
              </a:defRPr>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9" y="2967445"/>
            <a:ext cx="6272782"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Tree>
    <p:extLst>
      <p:ext uri="{BB962C8B-B14F-4D97-AF65-F5344CB8AC3E}">
        <p14:creationId xmlns:p14="http://schemas.microsoft.com/office/powerpoint/2010/main" val="52165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P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Tree>
    <p:extLst>
      <p:ext uri="{BB962C8B-B14F-4D97-AF65-F5344CB8AC3E}">
        <p14:creationId xmlns:p14="http://schemas.microsoft.com/office/powerpoint/2010/main" val="198155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en-GB" noProof="0"/>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a:solidFill>
            <a:schemeClr val="accent5"/>
          </a:solidFill>
        </p:spPr>
        <p:txBody>
          <a:bodyPr rtlCol="0" anchor="ctr"/>
          <a:lstStyle>
            <a:lvl1pPr algn="r">
              <a:defRPr sz="6000" b="1" cap="none" spc="400" baseline="0">
                <a:solidFill>
                  <a:schemeClr val="bg1"/>
                </a:solidFill>
                <a:effectLst/>
              </a:defRPr>
            </a:lvl1pPr>
          </a:lstStyle>
          <a:p>
            <a:pPr rtl="0"/>
            <a:r>
              <a:rPr lang="en-GB" noProof="0" dirty="0"/>
              <a:t>Title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a:solidFill>
            <a:schemeClr val="tx1"/>
          </a:solidFill>
        </p:spPr>
        <p:txBody>
          <a:bodyPr rtlCol="0"/>
          <a:lstStyle>
            <a:lvl1pPr marL="0" indent="0" algn="r">
              <a:buNone/>
              <a:defRPr sz="1800">
                <a:solidFill>
                  <a:schemeClr val="bg1"/>
                </a:solidFill>
              </a:defRPr>
            </a:lvl1pPr>
          </a:lstStyle>
          <a:p>
            <a:pPr lvl="0" rtl="0"/>
            <a:r>
              <a:rPr lang="en-GB" noProof="0"/>
              <a:t>Click to edit Master text styles</a:t>
            </a:r>
          </a:p>
        </p:txBody>
      </p:sp>
    </p:spTree>
    <p:extLst>
      <p:ext uri="{BB962C8B-B14F-4D97-AF65-F5344CB8AC3E}">
        <p14:creationId xmlns:p14="http://schemas.microsoft.com/office/powerpoint/2010/main" val="19954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Intention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E2BA7A-DD47-9F4E-6813-E6C61B239166}"/>
              </a:ext>
            </a:extLst>
          </p:cNvPr>
          <p:cNvSpPr>
            <a:spLocks noGrp="1"/>
          </p:cNvSpPr>
          <p:nvPr>
            <p:ph type="ctrTitle" hasCustomPrompt="1"/>
          </p:nvPr>
        </p:nvSpPr>
        <p:spPr>
          <a:xfrm>
            <a:off x="944881" y="1752600"/>
            <a:ext cx="4434840" cy="533400"/>
          </a:xfrm>
        </p:spPr>
        <p:txBody>
          <a:bodyPr rtlCol="0" anchor="b">
            <a:normAutofit/>
          </a:bodyPr>
          <a:lstStyle>
            <a:lvl1pPr algn="l">
              <a:lnSpc>
                <a:spcPct val="110000"/>
              </a:lnSpc>
              <a:spcBef>
                <a:spcPts val="1000"/>
              </a:spcBef>
              <a:defRPr sz="2400" b="1" i="0" cap="none" baseline="0"/>
            </a:lvl1pPr>
          </a:lstStyle>
          <a:p>
            <a:pPr rtl="0"/>
            <a:r>
              <a:rPr lang="en-GB" noProof="0" dirty="0"/>
              <a:t>Learning about:</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2590800"/>
            <a:ext cx="4434835" cy="35783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pic>
        <p:nvPicPr>
          <p:cNvPr id="8" name="Graphic 7">
            <a:extLst>
              <a:ext uri="{FF2B5EF4-FFF2-40B4-BE49-F238E27FC236}">
                <a16:creationId xmlns:a16="http://schemas.microsoft.com/office/drawing/2014/main" id="{B9974ABF-C266-CBDA-E862-AA8A98FE37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7281" y="304800"/>
            <a:ext cx="4914900" cy="863600"/>
          </a:xfrm>
          <a:prstGeom prst="rect">
            <a:avLst/>
          </a:prstGeom>
        </p:spPr>
      </p:pic>
      <p:sp>
        <p:nvSpPr>
          <p:cNvPr id="12" name="Text Placeholder 11">
            <a:extLst>
              <a:ext uri="{FF2B5EF4-FFF2-40B4-BE49-F238E27FC236}">
                <a16:creationId xmlns:a16="http://schemas.microsoft.com/office/drawing/2014/main" id="{0489400E-327A-6965-6542-B732B254DE8D}"/>
              </a:ext>
            </a:extLst>
          </p:cNvPr>
          <p:cNvSpPr>
            <a:spLocks noGrp="1"/>
          </p:cNvSpPr>
          <p:nvPr>
            <p:ph type="body" sz="quarter" idx="10" hasCustomPrompt="1"/>
          </p:nvPr>
        </p:nvSpPr>
        <p:spPr>
          <a:xfrm>
            <a:off x="6812281" y="1752600"/>
            <a:ext cx="4434834" cy="533400"/>
          </a:xfrm>
        </p:spPr>
        <p:txBody>
          <a:bodyPr anchor="b"/>
          <a:lstStyle>
            <a:lvl1pPr marL="0" indent="0">
              <a:buNone/>
              <a:defRPr b="1"/>
            </a:lvl1pPr>
            <a:lvl2pPr marL="457200" indent="0">
              <a:buNone/>
              <a:defRPr/>
            </a:lvl2pPr>
          </a:lstStyle>
          <a:p>
            <a:r>
              <a:rPr lang="en-GB" sz="2400" noProof="0" dirty="0"/>
              <a:t>Learning to:</a:t>
            </a:r>
            <a:endParaRPr lang="en-GB" sz="2400" dirty="0"/>
          </a:p>
        </p:txBody>
      </p:sp>
      <p:sp>
        <p:nvSpPr>
          <p:cNvPr id="14" name="Text Placeholder 13">
            <a:extLst>
              <a:ext uri="{FF2B5EF4-FFF2-40B4-BE49-F238E27FC236}">
                <a16:creationId xmlns:a16="http://schemas.microsoft.com/office/drawing/2014/main" id="{B2853586-CF48-9451-8F30-4C6F782EB3FA}"/>
              </a:ext>
            </a:extLst>
          </p:cNvPr>
          <p:cNvSpPr>
            <a:spLocks noGrp="1"/>
          </p:cNvSpPr>
          <p:nvPr>
            <p:ph type="body" sz="quarter" idx="11" hasCustomPrompt="1"/>
          </p:nvPr>
        </p:nvSpPr>
        <p:spPr>
          <a:xfrm>
            <a:off x="6811963" y="2590800"/>
            <a:ext cx="4435475" cy="3578225"/>
          </a:xfrm>
        </p:spPr>
        <p:txBody>
          <a:bodyPr>
            <a:normAutofit/>
          </a:bodyPr>
          <a:lstStyle>
            <a:lvl1pPr marL="0" indent="0">
              <a:buNone/>
              <a:defRPr sz="1800"/>
            </a:lvl1pPr>
            <a:lvl4pPr marL="1371600" indent="0">
              <a:buNone/>
              <a:defRPr/>
            </a:lvl4pPr>
          </a:lstStyle>
          <a:p>
            <a:r>
              <a:rPr lang="en-GB" dirty="0"/>
              <a:t>Click to edit Master subtitle style</a:t>
            </a:r>
          </a:p>
        </p:txBody>
      </p:sp>
    </p:spTree>
    <p:extLst>
      <p:ext uri="{BB962C8B-B14F-4D97-AF65-F5344CB8AC3E}">
        <p14:creationId xmlns:p14="http://schemas.microsoft.com/office/powerpoint/2010/main" val="210788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Intention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2590800"/>
            <a:ext cx="4434835" cy="35783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pic>
        <p:nvPicPr>
          <p:cNvPr id="8" name="Graphic 7">
            <a:extLst>
              <a:ext uri="{FF2B5EF4-FFF2-40B4-BE49-F238E27FC236}">
                <a16:creationId xmlns:a16="http://schemas.microsoft.com/office/drawing/2014/main" id="{B9974ABF-C266-CBDA-E862-AA8A98FE37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04847" y="1107948"/>
            <a:ext cx="4914900" cy="863600"/>
          </a:xfrm>
          <a:prstGeom prst="rect">
            <a:avLst/>
          </a:prstGeom>
        </p:spPr>
      </p:pic>
      <p:sp>
        <p:nvSpPr>
          <p:cNvPr id="14" name="Text Placeholder 13">
            <a:extLst>
              <a:ext uri="{FF2B5EF4-FFF2-40B4-BE49-F238E27FC236}">
                <a16:creationId xmlns:a16="http://schemas.microsoft.com/office/drawing/2014/main" id="{B2853586-CF48-9451-8F30-4C6F782EB3FA}"/>
              </a:ext>
            </a:extLst>
          </p:cNvPr>
          <p:cNvSpPr>
            <a:spLocks noGrp="1"/>
          </p:cNvSpPr>
          <p:nvPr>
            <p:ph type="body" sz="quarter" idx="11" hasCustomPrompt="1"/>
          </p:nvPr>
        </p:nvSpPr>
        <p:spPr>
          <a:xfrm>
            <a:off x="6811963" y="2590800"/>
            <a:ext cx="4435475" cy="3578225"/>
          </a:xfrm>
        </p:spPr>
        <p:txBody>
          <a:bodyPr>
            <a:normAutofit/>
          </a:bodyPr>
          <a:lstStyle>
            <a:lvl1pPr marL="0" indent="0">
              <a:buNone/>
              <a:defRPr sz="1800"/>
            </a:lvl1pPr>
            <a:lvl4pPr marL="1371600" indent="0">
              <a:buNone/>
              <a:defRPr/>
            </a:lvl4pPr>
          </a:lstStyle>
          <a:p>
            <a:r>
              <a:rPr lang="en-GB" dirty="0"/>
              <a:t>Click to edit Master subtitle style</a:t>
            </a:r>
          </a:p>
        </p:txBody>
      </p:sp>
      <p:pic>
        <p:nvPicPr>
          <p:cNvPr id="3" name="Graphic 2">
            <a:extLst>
              <a:ext uri="{FF2B5EF4-FFF2-40B4-BE49-F238E27FC236}">
                <a16:creationId xmlns:a16="http://schemas.microsoft.com/office/drawing/2014/main" id="{9A4F4341-D6CD-810F-CF95-C1781C9968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572255" y="1095248"/>
            <a:ext cx="4584700" cy="863600"/>
          </a:xfrm>
          <a:prstGeom prst="rect">
            <a:avLst/>
          </a:prstGeom>
        </p:spPr>
      </p:pic>
    </p:spTree>
    <p:extLst>
      <p:ext uri="{BB962C8B-B14F-4D97-AF65-F5344CB8AC3E}">
        <p14:creationId xmlns:p14="http://schemas.microsoft.com/office/powerpoint/2010/main" val="77105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Intro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122363"/>
            <a:ext cx="9144000" cy="2387600"/>
          </a:xfrm>
        </p:spPr>
        <p:txBody>
          <a:bodyPr rtlCol="0" anchor="b"/>
          <a:lstStyle>
            <a:lvl1pPr algn="l">
              <a:defRPr sz="6000" b="1" i="0" cap="none" baseline="0"/>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330025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en-GB" noProof="0"/>
              <a:t>Click icon to add picture</a:t>
            </a:r>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p:txBody>
      </p:sp>
    </p:spTree>
    <p:extLst>
      <p:ext uri="{BB962C8B-B14F-4D97-AF65-F5344CB8AC3E}">
        <p14:creationId xmlns:p14="http://schemas.microsoft.com/office/powerpoint/2010/main" val="36516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GB" noProof="0"/>
              <a:t>Click to edit Master title style</a:t>
            </a:r>
            <a:endParaRPr lang="en-GB" noProof="0"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Quarter level</a:t>
            </a:r>
          </a:p>
          <a:p>
            <a:pPr lvl="4" rtl="0"/>
            <a:r>
              <a:rPr lang="en-GB" noProof="0" dirty="0"/>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E8326E9F-85FC-EB4E-B839-9D6C687738E6}" type="datetimeFigureOut">
              <a:rPr lang="en-GB" smtClean="0"/>
              <a:t>24/08/2025</a:t>
            </a:fld>
            <a:endParaRPr lang="en-GB"/>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0B621650-D8AE-3041-A908-309DE76D96F4}" type="slidenum">
              <a:rPr lang="en-GB" smtClean="0"/>
              <a:t>‹#›</a:t>
            </a:fld>
            <a:endParaRPr lang="en-GB"/>
          </a:p>
        </p:txBody>
      </p:sp>
    </p:spTree>
    <p:extLst>
      <p:ext uri="{BB962C8B-B14F-4D97-AF65-F5344CB8AC3E}">
        <p14:creationId xmlns:p14="http://schemas.microsoft.com/office/powerpoint/2010/main" val="2103213979"/>
      </p:ext>
    </p:extLst>
  </p:cSld>
  <p:clrMap bg1="lt1" tx1="dk1" bg2="lt2" tx2="dk2" accent1="accent1" accent2="accent2" accent3="accent3" accent4="accent4" accent5="accent5" accent6="accent6" hlink="hlink" folHlink="folHlink"/>
  <p:sldLayoutIdLst>
    <p:sldLayoutId id="2147483885" r:id="rId1"/>
    <p:sldLayoutId id="2147483905" r:id="rId2"/>
    <p:sldLayoutId id="2147483906" r:id="rId3"/>
    <p:sldLayoutId id="2147483907" r:id="rId4"/>
    <p:sldLayoutId id="2147483886" r:id="rId5"/>
    <p:sldLayoutId id="2147483904" r:id="rId6"/>
    <p:sldLayoutId id="2147483908" r:id="rId7"/>
    <p:sldLayoutId id="2147483884" r:id="rId8"/>
    <p:sldLayoutId id="2147483887" r:id="rId9"/>
    <p:sldLayoutId id="2147483888" r:id="rId10"/>
    <p:sldLayoutId id="2147483889" r:id="rId11"/>
    <p:sldLayoutId id="2147483891" r:id="rId12"/>
    <p:sldLayoutId id="2147483892" r:id="rId13"/>
    <p:sldLayoutId id="2147483890"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hyperlink" Target="https://www.worldatlas.com/geography/west-indies.html"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2BC1-4964-25EF-1D93-E5C208A6D609}"/>
              </a:ext>
            </a:extLst>
          </p:cNvPr>
          <p:cNvSpPr>
            <a:spLocks noGrp="1"/>
          </p:cNvSpPr>
          <p:nvPr>
            <p:ph type="ctrTitle"/>
          </p:nvPr>
        </p:nvSpPr>
        <p:spPr/>
        <p:txBody>
          <a:bodyPr/>
          <a:lstStyle/>
          <a:p>
            <a:r>
              <a:rPr lang="en-GB" dirty="0"/>
              <a:t>British Attitudes to Enslaved Resistance</a:t>
            </a:r>
          </a:p>
        </p:txBody>
      </p:sp>
    </p:spTree>
    <p:extLst>
      <p:ext uri="{BB962C8B-B14F-4D97-AF65-F5344CB8AC3E}">
        <p14:creationId xmlns:p14="http://schemas.microsoft.com/office/powerpoint/2010/main" val="4087841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FAFD-F178-93EE-C2BD-6C0F74F0839C}"/>
              </a:ext>
            </a:extLst>
          </p:cNvPr>
          <p:cNvSpPr>
            <a:spLocks noGrp="1"/>
          </p:cNvSpPr>
          <p:nvPr>
            <p:ph type="title"/>
          </p:nvPr>
        </p:nvSpPr>
        <p:spPr/>
        <p:txBody>
          <a:bodyPr/>
          <a:lstStyle/>
          <a:p>
            <a:pPr algn="ctr"/>
            <a:r>
              <a:rPr lang="en-GB" dirty="0"/>
              <a:t>Haitian Revolution 1791-1804</a:t>
            </a:r>
            <a:endParaRPr lang="en-US" dirty="0"/>
          </a:p>
        </p:txBody>
      </p:sp>
      <p:sp>
        <p:nvSpPr>
          <p:cNvPr id="3" name="Content Placeholder 2">
            <a:extLst>
              <a:ext uri="{FF2B5EF4-FFF2-40B4-BE49-F238E27FC236}">
                <a16:creationId xmlns:a16="http://schemas.microsoft.com/office/drawing/2014/main" id="{910EC9DA-CC56-EAB8-179D-BACA04F1015A}"/>
              </a:ext>
            </a:extLst>
          </p:cNvPr>
          <p:cNvSpPr>
            <a:spLocks noGrp="1"/>
          </p:cNvSpPr>
          <p:nvPr>
            <p:ph idx="1"/>
          </p:nvPr>
        </p:nvSpPr>
        <p:spPr>
          <a:xfrm>
            <a:off x="838200" y="1696229"/>
            <a:ext cx="10515600" cy="4351338"/>
          </a:xfrm>
        </p:spPr>
        <p:txBody>
          <a:bodyPr vert="horz" lIns="91440" tIns="45720" rIns="91440" bIns="45720" rtlCol="0" anchor="t">
            <a:normAutofit/>
          </a:bodyPr>
          <a:lstStyle/>
          <a:p>
            <a:r>
              <a:rPr lang="en-GB" sz="2400" dirty="0"/>
              <a:t>This was a successful insurrection in the French colony of Saint Domingue, which is now known as Haiti. It included enslaved Africans and free people of colour from Saint-Domingue and European powers, some of which (Polish) eventually fought on the side of the Black rebels. </a:t>
            </a:r>
            <a:br>
              <a:rPr lang="en-GB" sz="2400" dirty="0"/>
            </a:br>
            <a:endParaRPr lang="en-GB" dirty="0">
              <a:cs typeface="Arial"/>
            </a:endParaRPr>
          </a:p>
          <a:p>
            <a:r>
              <a:rPr lang="en-GB" sz="2400" dirty="0">
                <a:cs typeface="Arial"/>
              </a:rPr>
              <a:t>This revolt was extremely violent from the beginning and was led by Toussaint L'Ouverture, a self-educated former enslaved person. </a:t>
            </a:r>
            <a:endParaRPr lang="en-GB" dirty="0">
              <a:cs typeface="Arial"/>
            </a:endParaRPr>
          </a:p>
          <a:p>
            <a:r>
              <a:rPr lang="en-GB" sz="2400" dirty="0">
                <a:cs typeface="Arial"/>
              </a:rPr>
              <a:t>This revolution was also encouraged by the French Revolution which had happened in 1789.</a:t>
            </a:r>
          </a:p>
          <a:p>
            <a:r>
              <a:rPr lang="en-GB" sz="2400" dirty="0">
                <a:cs typeface="Arial"/>
              </a:rPr>
              <a:t>The revolution ended with independence and Saint Domingue became the independent nation of Haiti. </a:t>
            </a:r>
          </a:p>
          <a:p>
            <a:pPr lvl="1"/>
            <a:endParaRPr lang="en-GB" dirty="0">
              <a:cs typeface="Arial"/>
            </a:endParaRPr>
          </a:p>
        </p:txBody>
      </p:sp>
    </p:spTree>
    <p:extLst>
      <p:ext uri="{BB962C8B-B14F-4D97-AF65-F5344CB8AC3E}">
        <p14:creationId xmlns:p14="http://schemas.microsoft.com/office/powerpoint/2010/main" val="941515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BAFE-7750-C00F-DCFC-664FBB1732E5}"/>
              </a:ext>
            </a:extLst>
          </p:cNvPr>
          <p:cNvSpPr>
            <a:spLocks noGrp="1"/>
          </p:cNvSpPr>
          <p:nvPr>
            <p:ph type="title"/>
          </p:nvPr>
        </p:nvSpPr>
        <p:spPr/>
        <p:txBody>
          <a:bodyPr/>
          <a:lstStyle/>
          <a:p>
            <a:r>
              <a:rPr lang="en-US" dirty="0">
                <a:cs typeface="Arial"/>
              </a:rPr>
              <a:t>Task One – Think, Pair, Share</a:t>
            </a:r>
            <a:endParaRPr lang="en-US" dirty="0"/>
          </a:p>
        </p:txBody>
      </p:sp>
      <p:sp>
        <p:nvSpPr>
          <p:cNvPr id="3" name="Content Placeholder 2">
            <a:extLst>
              <a:ext uri="{FF2B5EF4-FFF2-40B4-BE49-F238E27FC236}">
                <a16:creationId xmlns:a16="http://schemas.microsoft.com/office/drawing/2014/main" id="{7C7A6ADC-E939-EF2A-8619-D9BE5B708519}"/>
              </a:ext>
            </a:extLst>
          </p:cNvPr>
          <p:cNvSpPr>
            <a:spLocks noGrp="1"/>
          </p:cNvSpPr>
          <p:nvPr>
            <p:ph sz="half" idx="1"/>
          </p:nvPr>
        </p:nvSpPr>
        <p:spPr>
          <a:xfrm>
            <a:off x="610865" y="1638719"/>
            <a:ext cx="5171938" cy="4725148"/>
          </a:xfrm>
        </p:spPr>
        <p:txBody>
          <a:bodyPr vert="horz" lIns="91440" tIns="45720" rIns="91440" bIns="45720" rtlCol="0" anchor="t">
            <a:normAutofit/>
          </a:bodyPr>
          <a:lstStyle/>
          <a:p>
            <a:r>
              <a:rPr lang="en-US" dirty="0">
                <a:cs typeface="Arial"/>
              </a:rPr>
              <a:t>You are going to be given a source which is shows how British supporters of slavery felt about the Haitian Revolution.</a:t>
            </a:r>
          </a:p>
          <a:p>
            <a:endParaRPr lang="en-US" dirty="0">
              <a:cs typeface="Arial"/>
            </a:endParaRPr>
          </a:p>
          <a:p>
            <a:r>
              <a:rPr lang="en-US" dirty="0">
                <a:cs typeface="Arial"/>
              </a:rPr>
              <a:t>In pairs, read through the source and answer the questions.</a:t>
            </a:r>
          </a:p>
          <a:p>
            <a:endParaRPr lang="en-US" dirty="0">
              <a:cs typeface="Arial"/>
            </a:endParaRPr>
          </a:p>
          <a:p>
            <a:r>
              <a:rPr lang="en-US" dirty="0">
                <a:cs typeface="Arial"/>
              </a:rPr>
              <a:t>Be ready to talk about what you and your partner thought about the source. </a:t>
            </a:r>
          </a:p>
        </p:txBody>
      </p:sp>
      <p:sp>
        <p:nvSpPr>
          <p:cNvPr id="4" name="Content Placeholder 3">
            <a:extLst>
              <a:ext uri="{FF2B5EF4-FFF2-40B4-BE49-F238E27FC236}">
                <a16:creationId xmlns:a16="http://schemas.microsoft.com/office/drawing/2014/main" id="{506EAB0A-BECE-D70D-74C2-50FCB10DAD66}"/>
              </a:ext>
            </a:extLst>
          </p:cNvPr>
          <p:cNvSpPr>
            <a:spLocks noGrp="1"/>
          </p:cNvSpPr>
          <p:nvPr>
            <p:ph sz="half" idx="2"/>
          </p:nvPr>
        </p:nvSpPr>
        <p:spPr>
          <a:xfrm>
            <a:off x="6094735" y="1696229"/>
            <a:ext cx="5516995" cy="4768281"/>
          </a:xfrm>
        </p:spPr>
        <p:txBody>
          <a:bodyPr vert="horz" lIns="91440" tIns="45720" rIns="91440" bIns="45720" rtlCol="0" anchor="t">
            <a:normAutofit/>
          </a:bodyPr>
          <a:lstStyle/>
          <a:p>
            <a:r>
              <a:rPr lang="en-US" b="1" dirty="0">
                <a:cs typeface="Arial"/>
              </a:rPr>
              <a:t>Questions </a:t>
            </a:r>
          </a:p>
          <a:p>
            <a:endParaRPr lang="en-US" dirty="0">
              <a:cs typeface="Arial"/>
            </a:endParaRPr>
          </a:p>
          <a:p>
            <a:r>
              <a:rPr lang="en-US" dirty="0">
                <a:cs typeface="Arial"/>
              </a:rPr>
              <a:t>What does the source tell us happened?</a:t>
            </a:r>
            <a:endParaRPr lang="en-US"/>
          </a:p>
          <a:p>
            <a:r>
              <a:rPr lang="en-US" dirty="0">
                <a:cs typeface="Arial"/>
              </a:rPr>
              <a:t>What does it tell us the British supporters of </a:t>
            </a:r>
            <a:r>
              <a:rPr lang="en-US">
                <a:cs typeface="Arial"/>
              </a:rPr>
              <a:t>slavery are</a:t>
            </a:r>
            <a:r>
              <a:rPr lang="en-US" dirty="0">
                <a:cs typeface="Arial"/>
              </a:rPr>
              <a:t> fearful of? </a:t>
            </a:r>
          </a:p>
          <a:p>
            <a:r>
              <a:rPr lang="en-US" dirty="0">
                <a:cs typeface="Arial"/>
              </a:rPr>
              <a:t>What British colony are they most worried about? Why do you think this is? </a:t>
            </a:r>
          </a:p>
          <a:p>
            <a:pPr marL="0" indent="0">
              <a:buNone/>
            </a:pPr>
            <a:endParaRPr lang="en-US" dirty="0">
              <a:cs typeface="Arial"/>
            </a:endParaRPr>
          </a:p>
        </p:txBody>
      </p:sp>
    </p:spTree>
    <p:extLst>
      <p:ext uri="{BB962C8B-B14F-4D97-AF65-F5344CB8AC3E}">
        <p14:creationId xmlns:p14="http://schemas.microsoft.com/office/powerpoint/2010/main" val="2415893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4E213-90DE-8612-8372-9C58E00AF28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D08A1C-7036-4FCF-5744-923225B982EE}"/>
              </a:ext>
            </a:extLst>
          </p:cNvPr>
          <p:cNvPicPr>
            <a:picLocks noChangeAspect="1"/>
          </p:cNvPicPr>
          <p:nvPr/>
        </p:nvPicPr>
        <p:blipFill>
          <a:blip r:embed="rId3"/>
          <a:stretch>
            <a:fillRect/>
          </a:stretch>
        </p:blipFill>
        <p:spPr>
          <a:xfrm rot="5400000">
            <a:off x="-1549955" y="1549955"/>
            <a:ext cx="7109884" cy="4009974"/>
          </a:xfrm>
          <a:prstGeom prst="rect">
            <a:avLst/>
          </a:prstGeom>
        </p:spPr>
      </p:pic>
      <p:sp>
        <p:nvSpPr>
          <p:cNvPr id="6" name="TextBox 5">
            <a:extLst>
              <a:ext uri="{FF2B5EF4-FFF2-40B4-BE49-F238E27FC236}">
                <a16:creationId xmlns:a16="http://schemas.microsoft.com/office/drawing/2014/main" id="{8ED2C692-59FA-E213-8DED-B10AACBD1B58}"/>
              </a:ext>
            </a:extLst>
          </p:cNvPr>
          <p:cNvSpPr txBox="1"/>
          <p:nvPr/>
        </p:nvSpPr>
        <p:spPr>
          <a:xfrm>
            <a:off x="4142710" y="1361234"/>
            <a:ext cx="7570838" cy="4940327"/>
          </a:xfrm>
          <a:prstGeom prst="rect">
            <a:avLst/>
          </a:prstGeom>
          <a:noFill/>
        </p:spPr>
        <p:txBody>
          <a:bodyPr wrap="square" lIns="91440" tIns="45720" rIns="91440" bIns="45720" anchor="t">
            <a:spAutoFit/>
          </a:bodyPr>
          <a:lstStyle/>
          <a:p>
            <a:pPr marL="285750" indent="-285750" algn="just">
              <a:lnSpc>
                <a:spcPct val="200000"/>
              </a:lnSpc>
              <a:buFont typeface="Arial" panose="020B0604020202020204" pitchFamily="34" charset="0"/>
              <a:buChar char="•"/>
            </a:pPr>
            <a:r>
              <a:rPr lang="en-GB" sz="1600" dirty="0"/>
              <a:t>[we agree] that dreadful consequences may result from the insurrection in St. Domingo [Haiti]  to the British West India islands in general, and particularly to the Island of Jamaica, should the [Haitian] Revolt be of long duration, or should it end… in the Desertion of that Colony by the Europeans [i.e. the French leaving]., </a:t>
            </a:r>
            <a:endParaRPr lang="en-US" dirty="0"/>
          </a:p>
          <a:p>
            <a:pPr marL="285750" indent="-285750" algn="just">
              <a:lnSpc>
                <a:spcPct val="200000"/>
              </a:lnSpc>
              <a:buFont typeface="Arial" panose="020B0604020202020204" pitchFamily="34" charset="0"/>
              <a:buChar char="•"/>
            </a:pPr>
            <a:r>
              <a:rPr lang="en-GB" sz="1600" dirty="0"/>
              <a:t>[we agree]  that attempts have been made, and are still making, to create a ferment in the Minds of N- in our Colonies a dangerous Spirit of Innovation, and more especially to misrepresent the Nature and Extent of the late Discussions in the House of Commons of Great Britain respecting the Slave Trade, thus encouraging Discontents [i.e. unhappy people]</a:t>
            </a:r>
          </a:p>
        </p:txBody>
      </p:sp>
      <p:sp>
        <p:nvSpPr>
          <p:cNvPr id="7" name="Rectangle 6">
            <a:extLst>
              <a:ext uri="{FF2B5EF4-FFF2-40B4-BE49-F238E27FC236}">
                <a16:creationId xmlns:a16="http://schemas.microsoft.com/office/drawing/2014/main" id="{18D49933-7226-C500-4E5E-D846BD5FB353}"/>
              </a:ext>
            </a:extLst>
          </p:cNvPr>
          <p:cNvSpPr/>
          <p:nvPr/>
        </p:nvSpPr>
        <p:spPr>
          <a:xfrm>
            <a:off x="393290" y="452284"/>
            <a:ext cx="3441291" cy="639097"/>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542BDDD-625D-77BB-6D1A-AA921520C39F}"/>
              </a:ext>
            </a:extLst>
          </p:cNvPr>
          <p:cNvSpPr txBox="1"/>
          <p:nvPr/>
        </p:nvSpPr>
        <p:spPr>
          <a:xfrm>
            <a:off x="5407743" y="721511"/>
            <a:ext cx="4581831" cy="646331"/>
          </a:xfrm>
          <a:prstGeom prst="rect">
            <a:avLst/>
          </a:prstGeom>
          <a:noFill/>
        </p:spPr>
        <p:txBody>
          <a:bodyPr wrap="square" rtlCol="0">
            <a:spAutoFit/>
          </a:bodyPr>
          <a:lstStyle/>
          <a:p>
            <a:pPr algn="ctr"/>
            <a:r>
              <a:rPr lang="en-GB" dirty="0"/>
              <a:t>This source describes an agreement made at a meeting. Who is at the meeting?</a:t>
            </a:r>
          </a:p>
        </p:txBody>
      </p:sp>
      <p:sp>
        <p:nvSpPr>
          <p:cNvPr id="9" name="Rectangle 8">
            <a:extLst>
              <a:ext uri="{FF2B5EF4-FFF2-40B4-BE49-F238E27FC236}">
                <a16:creationId xmlns:a16="http://schemas.microsoft.com/office/drawing/2014/main" id="{473ACF59-2F40-7089-2B3F-4F96B6919891}"/>
              </a:ext>
            </a:extLst>
          </p:cNvPr>
          <p:cNvSpPr/>
          <p:nvPr/>
        </p:nvSpPr>
        <p:spPr>
          <a:xfrm>
            <a:off x="211394" y="3554941"/>
            <a:ext cx="3441291" cy="1253033"/>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76C39DF9-D70B-6B18-3A7D-696CA597F902}"/>
              </a:ext>
            </a:extLst>
          </p:cNvPr>
          <p:cNvCxnSpPr>
            <a:cxnSpLocks/>
            <a:stCxn id="7" idx="3"/>
          </p:cNvCxnSpPr>
          <p:nvPr/>
        </p:nvCxnSpPr>
        <p:spPr>
          <a:xfrm>
            <a:off x="3834581" y="771833"/>
            <a:ext cx="1708794" cy="2310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8C7A9E4-4744-9496-D940-2926E4E4B88A}"/>
              </a:ext>
            </a:extLst>
          </p:cNvPr>
          <p:cNvSpPr txBox="1">
            <a:spLocks/>
          </p:cNvSpPr>
          <p:nvPr/>
        </p:nvSpPr>
        <p:spPr>
          <a:xfrm>
            <a:off x="4327800" y="178259"/>
            <a:ext cx="2642411"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dirty="0"/>
              <a:t>Source 1</a:t>
            </a:r>
          </a:p>
        </p:txBody>
      </p:sp>
    </p:spTree>
    <p:extLst>
      <p:ext uri="{BB962C8B-B14F-4D97-AF65-F5344CB8AC3E}">
        <p14:creationId xmlns:p14="http://schemas.microsoft.com/office/powerpoint/2010/main" val="728427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8954-3F78-D82F-0931-163CB4276C3F}"/>
              </a:ext>
            </a:extLst>
          </p:cNvPr>
          <p:cNvSpPr>
            <a:spLocks noGrp="1"/>
          </p:cNvSpPr>
          <p:nvPr>
            <p:ph type="title"/>
          </p:nvPr>
        </p:nvSpPr>
        <p:spPr>
          <a:xfrm>
            <a:off x="396240" y="741045"/>
            <a:ext cx="10957560" cy="1325563"/>
          </a:xfrm>
        </p:spPr>
        <p:txBody>
          <a:bodyPr>
            <a:noAutofit/>
          </a:bodyPr>
          <a:lstStyle/>
          <a:p>
            <a:r>
              <a:rPr lang="en-GB" sz="3600" dirty="0"/>
              <a:t>The Haitian Revolution helped decide the British Parliament to end the Trade in enslaved peoples</a:t>
            </a:r>
          </a:p>
        </p:txBody>
      </p:sp>
      <p:sp>
        <p:nvSpPr>
          <p:cNvPr id="4" name="TextBox 3">
            <a:extLst>
              <a:ext uri="{FF2B5EF4-FFF2-40B4-BE49-F238E27FC236}">
                <a16:creationId xmlns:a16="http://schemas.microsoft.com/office/drawing/2014/main" id="{8AAE29E6-A353-B8F6-07AC-3EF70E58465B}"/>
              </a:ext>
            </a:extLst>
          </p:cNvPr>
          <p:cNvSpPr txBox="1"/>
          <p:nvPr/>
        </p:nvSpPr>
        <p:spPr>
          <a:xfrm>
            <a:off x="1361440" y="2288739"/>
            <a:ext cx="10129520" cy="4055726"/>
          </a:xfrm>
          <a:prstGeom prst="rect">
            <a:avLst/>
          </a:prstGeom>
          <a:noFill/>
        </p:spPr>
        <p:txBody>
          <a:bodyPr wrap="square">
            <a:spAutoFit/>
          </a:bodyPr>
          <a:lstStyle/>
          <a:p>
            <a:pPr>
              <a:buNone/>
            </a:pPr>
            <a:r>
              <a:rPr lang="en-GB" sz="2400" b="1" dirty="0"/>
              <a:t>1. </a:t>
            </a:r>
            <a:r>
              <a:rPr lang="en-GB" sz="2800" b="1" dirty="0">
                <a:highlight>
                  <a:srgbClr val="FFFF00"/>
                </a:highlight>
              </a:rPr>
              <a:t>Fear</a:t>
            </a:r>
            <a:r>
              <a:rPr lang="en-GB" sz="2400" b="1" dirty="0"/>
              <a:t> of More Haitian-Style Revolts</a:t>
            </a:r>
          </a:p>
          <a:p>
            <a:pPr>
              <a:lnSpc>
                <a:spcPct val="150000"/>
              </a:lnSpc>
              <a:buFont typeface="Arial" panose="020B0604020202020204" pitchFamily="34" charset="0"/>
              <a:buChar char="•"/>
            </a:pPr>
            <a:r>
              <a:rPr lang="en-GB" sz="2400" dirty="0"/>
              <a:t>The Haitian Revolution (1791–1804) showed enslaved people could rise up, defeat European armies, and create an independent Black republic.</a:t>
            </a:r>
            <a:br>
              <a:rPr lang="en-GB" sz="2400" dirty="0"/>
            </a:br>
            <a:r>
              <a:rPr lang="en-GB" dirty="0"/>
              <a:t>.</a:t>
            </a:r>
            <a:endParaRPr lang="en-GB" sz="2400" dirty="0"/>
          </a:p>
          <a:p>
            <a:pPr>
              <a:lnSpc>
                <a:spcPct val="150000"/>
              </a:lnSpc>
              <a:buFont typeface="Arial" panose="020B0604020202020204" pitchFamily="34" charset="0"/>
              <a:buChar char="•"/>
            </a:pPr>
            <a:r>
              <a:rPr lang="en-GB" sz="2400" dirty="0"/>
              <a:t>This terrified slaveholding societies in the Americas and Europe.</a:t>
            </a:r>
            <a:br>
              <a:rPr lang="en-GB" sz="2400" dirty="0"/>
            </a:br>
            <a:r>
              <a:rPr lang="en-GB" dirty="0"/>
              <a:t>.</a:t>
            </a:r>
            <a:endParaRPr lang="en-GB" sz="2400" dirty="0"/>
          </a:p>
          <a:p>
            <a:pPr>
              <a:lnSpc>
                <a:spcPct val="150000"/>
              </a:lnSpc>
              <a:buFont typeface="Arial" panose="020B0604020202020204" pitchFamily="34" charset="0"/>
              <a:buChar char="•"/>
            </a:pPr>
            <a:r>
              <a:rPr lang="en-GB" sz="2400" dirty="0"/>
              <a:t>Ending the </a:t>
            </a:r>
            <a:r>
              <a:rPr lang="en-GB" sz="2400" i="1" dirty="0"/>
              <a:t>trade</a:t>
            </a:r>
            <a:r>
              <a:rPr lang="en-GB" sz="2400" dirty="0"/>
              <a:t> (the constant importing of new, rebellious Africans) was seen as a way to calm fears and reduce the chance of future uprisings.</a:t>
            </a:r>
          </a:p>
        </p:txBody>
      </p:sp>
    </p:spTree>
    <p:extLst>
      <p:ext uri="{BB962C8B-B14F-4D97-AF65-F5344CB8AC3E}">
        <p14:creationId xmlns:p14="http://schemas.microsoft.com/office/powerpoint/2010/main" val="947039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2530-669C-2F57-B537-809EA2C96EB2}"/>
              </a:ext>
            </a:extLst>
          </p:cNvPr>
          <p:cNvSpPr>
            <a:spLocks noGrp="1"/>
          </p:cNvSpPr>
          <p:nvPr>
            <p:ph type="ctrTitle"/>
          </p:nvPr>
        </p:nvSpPr>
        <p:spPr>
          <a:xfrm>
            <a:off x="6320534" y="4010152"/>
            <a:ext cx="4434840" cy="886968"/>
          </a:xfrm>
        </p:spPr>
        <p:txBody>
          <a:bodyPr>
            <a:normAutofit fontScale="90000"/>
          </a:bodyPr>
          <a:lstStyle/>
          <a:p>
            <a:r>
              <a:rPr lang="en-GB" dirty="0"/>
              <a:t>Why might many learners be surprised that the enslaved still had to resist after 1807?</a:t>
            </a:r>
          </a:p>
        </p:txBody>
      </p:sp>
      <p:sp>
        <p:nvSpPr>
          <p:cNvPr id="3" name="Subtitle 2">
            <a:extLst>
              <a:ext uri="{FF2B5EF4-FFF2-40B4-BE49-F238E27FC236}">
                <a16:creationId xmlns:a16="http://schemas.microsoft.com/office/drawing/2014/main" id="{CCB0F23B-3F99-3E28-7E9B-26CD611C9953}"/>
              </a:ext>
            </a:extLst>
          </p:cNvPr>
          <p:cNvSpPr>
            <a:spLocks noGrp="1"/>
          </p:cNvSpPr>
          <p:nvPr>
            <p:ph type="subTitle" idx="1"/>
          </p:nvPr>
        </p:nvSpPr>
        <p:spPr>
          <a:xfrm>
            <a:off x="6320534" y="5158232"/>
            <a:ext cx="4804666" cy="1625600"/>
          </a:xfrm>
        </p:spPr>
        <p:txBody>
          <a:bodyPr>
            <a:normAutofit lnSpcReduction="10000"/>
          </a:bodyPr>
          <a:lstStyle/>
          <a:p>
            <a:pPr marL="342900" indent="-342900">
              <a:buFont typeface="Arial" panose="020B0604020202020204" pitchFamily="34" charset="0"/>
              <a:buChar char="•"/>
            </a:pPr>
            <a:r>
              <a:rPr lang="en-GB" dirty="0"/>
              <a:t>What happened in 1807?</a:t>
            </a:r>
          </a:p>
          <a:p>
            <a:pPr marL="342900" indent="-342900">
              <a:buFont typeface="Arial" panose="020B0604020202020204" pitchFamily="34" charset="0"/>
              <a:buChar char="•"/>
            </a:pPr>
            <a:r>
              <a:rPr lang="en-GB" dirty="0"/>
              <a:t>What happened in the 1830s</a:t>
            </a:r>
          </a:p>
          <a:p>
            <a:pPr marL="342900" indent="-342900">
              <a:buFont typeface="Arial" panose="020B0604020202020204" pitchFamily="34" charset="0"/>
              <a:buChar char="•"/>
            </a:pPr>
            <a:r>
              <a:rPr lang="en-GB" dirty="0"/>
              <a:t>Why is one date studied far more than the other in Britain?</a:t>
            </a:r>
          </a:p>
        </p:txBody>
      </p:sp>
    </p:spTree>
    <p:extLst>
      <p:ext uri="{BB962C8B-B14F-4D97-AF65-F5344CB8AC3E}">
        <p14:creationId xmlns:p14="http://schemas.microsoft.com/office/powerpoint/2010/main" val="834945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5F799-A2FF-9E36-795D-202257EEA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B636B4-155E-B4B2-C208-6CAF3B21E284}"/>
              </a:ext>
            </a:extLst>
          </p:cNvPr>
          <p:cNvSpPr>
            <a:spLocks noGrp="1"/>
          </p:cNvSpPr>
          <p:nvPr>
            <p:ph type="title"/>
          </p:nvPr>
        </p:nvSpPr>
        <p:spPr/>
        <p:txBody>
          <a:bodyPr/>
          <a:lstStyle/>
          <a:p>
            <a:pPr algn="ctr"/>
            <a:r>
              <a:rPr lang="en-GB" dirty="0"/>
              <a:t>Baptist War 1831-1832</a:t>
            </a:r>
            <a:endParaRPr lang="en-US" dirty="0"/>
          </a:p>
        </p:txBody>
      </p:sp>
      <p:sp>
        <p:nvSpPr>
          <p:cNvPr id="3" name="Content Placeholder 2">
            <a:extLst>
              <a:ext uri="{FF2B5EF4-FFF2-40B4-BE49-F238E27FC236}">
                <a16:creationId xmlns:a16="http://schemas.microsoft.com/office/drawing/2014/main" id="{4BE6447E-63D7-8901-86B8-C1ABACE96693}"/>
              </a:ext>
            </a:extLst>
          </p:cNvPr>
          <p:cNvSpPr>
            <a:spLocks noGrp="1"/>
          </p:cNvSpPr>
          <p:nvPr>
            <p:ph idx="1"/>
          </p:nvPr>
        </p:nvSpPr>
        <p:spPr>
          <a:xfrm>
            <a:off x="838200" y="1696229"/>
            <a:ext cx="10515600" cy="4351338"/>
          </a:xfrm>
        </p:spPr>
        <p:txBody>
          <a:bodyPr vert="horz" lIns="91440" tIns="45720" rIns="91440" bIns="45720" rtlCol="0" anchor="t">
            <a:normAutofit lnSpcReduction="10000"/>
          </a:bodyPr>
          <a:lstStyle/>
          <a:p>
            <a:r>
              <a:rPr lang="en-GB" sz="2400" dirty="0">
                <a:cs typeface="Arial"/>
              </a:rPr>
              <a:t>On Christmas Day 1831, a rebellion broke out in Jamaica involving 60,000 enslaved people. The rebellion was led by a Baptist preacher called Samuel Sharpe. It last 11 days and has become known as The Baptist War.</a:t>
            </a:r>
            <a:br>
              <a:rPr lang="en-GB" sz="2400" dirty="0">
                <a:cs typeface="Arial"/>
              </a:rPr>
            </a:br>
            <a:endParaRPr lang="en-GB" sz="2400" dirty="0">
              <a:cs typeface="Arial"/>
            </a:endParaRPr>
          </a:p>
          <a:p>
            <a:r>
              <a:rPr lang="en-GB" sz="2400" dirty="0">
                <a:cs typeface="Arial"/>
              </a:rPr>
              <a:t>It began as a strike by enslaved workers and turned violent 2 days later when Kensington Estate was burned down by a group of enslaved people.</a:t>
            </a:r>
          </a:p>
          <a:p>
            <a:r>
              <a:rPr lang="en-GB" sz="2400" dirty="0">
                <a:cs typeface="Arial"/>
              </a:rPr>
              <a:t>It was eventually defeated when Jamaican colonial government introduced martial law (military rule) and fought alongside a group of free people called the Maroons, suppressed the rebellion. </a:t>
            </a:r>
          </a:p>
          <a:p>
            <a:r>
              <a:rPr lang="en-GB" sz="2400" dirty="0">
                <a:cs typeface="Arial"/>
              </a:rPr>
              <a:t>Some argue that the revolt and the ruthless response by the colonial government and plantation owner led to the beginning of real discussions about abolition of slavery.</a:t>
            </a:r>
            <a:endParaRPr lang="en-GB" sz="3200" dirty="0"/>
          </a:p>
          <a:p>
            <a:pPr lvl="1"/>
            <a:endParaRPr lang="en-GB" sz="2800" dirty="0">
              <a:cs typeface="Arial"/>
            </a:endParaRPr>
          </a:p>
        </p:txBody>
      </p:sp>
    </p:spTree>
    <p:extLst>
      <p:ext uri="{BB962C8B-B14F-4D97-AF65-F5344CB8AC3E}">
        <p14:creationId xmlns:p14="http://schemas.microsoft.com/office/powerpoint/2010/main" val="3935591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AA7B7-098F-4685-3E34-860483A79B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910F5-5932-118B-F7BB-EF549394E4B8}"/>
              </a:ext>
            </a:extLst>
          </p:cNvPr>
          <p:cNvSpPr>
            <a:spLocks noGrp="1"/>
          </p:cNvSpPr>
          <p:nvPr>
            <p:ph type="title"/>
          </p:nvPr>
        </p:nvSpPr>
        <p:spPr/>
        <p:txBody>
          <a:bodyPr/>
          <a:lstStyle/>
          <a:p>
            <a:r>
              <a:rPr lang="en-US" dirty="0">
                <a:cs typeface="Arial"/>
              </a:rPr>
              <a:t>Task Two– Think, Pair, Share</a:t>
            </a:r>
            <a:endParaRPr lang="en-US" dirty="0"/>
          </a:p>
        </p:txBody>
      </p:sp>
      <p:sp>
        <p:nvSpPr>
          <p:cNvPr id="3" name="Content Placeholder 2">
            <a:extLst>
              <a:ext uri="{FF2B5EF4-FFF2-40B4-BE49-F238E27FC236}">
                <a16:creationId xmlns:a16="http://schemas.microsoft.com/office/drawing/2014/main" id="{28715B34-6E06-7765-C450-D0787C0E5F1A}"/>
              </a:ext>
            </a:extLst>
          </p:cNvPr>
          <p:cNvSpPr>
            <a:spLocks noGrp="1"/>
          </p:cNvSpPr>
          <p:nvPr>
            <p:ph sz="half" idx="1"/>
          </p:nvPr>
        </p:nvSpPr>
        <p:spPr>
          <a:xfrm>
            <a:off x="610865" y="1638719"/>
            <a:ext cx="5171938" cy="4725148"/>
          </a:xfrm>
        </p:spPr>
        <p:txBody>
          <a:bodyPr vert="horz" lIns="91440" tIns="45720" rIns="91440" bIns="45720" rtlCol="0" anchor="t">
            <a:normAutofit lnSpcReduction="10000"/>
          </a:bodyPr>
          <a:lstStyle/>
          <a:p>
            <a:r>
              <a:rPr lang="en-US" dirty="0">
                <a:cs typeface="Arial"/>
              </a:rPr>
              <a:t>You are going to be given a source which is about how the British responded to the Baptist War.</a:t>
            </a:r>
          </a:p>
          <a:p>
            <a:endParaRPr lang="en-US" dirty="0">
              <a:cs typeface="Arial"/>
            </a:endParaRPr>
          </a:p>
          <a:p>
            <a:r>
              <a:rPr lang="en-US" dirty="0">
                <a:cs typeface="Arial"/>
              </a:rPr>
              <a:t>In pairs, read through the source and answer the questions.</a:t>
            </a:r>
          </a:p>
          <a:p>
            <a:endParaRPr lang="en-US" dirty="0">
              <a:cs typeface="Arial"/>
            </a:endParaRPr>
          </a:p>
          <a:p>
            <a:r>
              <a:rPr lang="en-US" dirty="0">
                <a:cs typeface="Arial"/>
              </a:rPr>
              <a:t>Be ready to talk about what you and your partner thought about the source. </a:t>
            </a:r>
          </a:p>
        </p:txBody>
      </p:sp>
      <p:sp>
        <p:nvSpPr>
          <p:cNvPr id="4" name="Content Placeholder 3">
            <a:extLst>
              <a:ext uri="{FF2B5EF4-FFF2-40B4-BE49-F238E27FC236}">
                <a16:creationId xmlns:a16="http://schemas.microsoft.com/office/drawing/2014/main" id="{BEB1F676-7E92-C7F7-7345-A5859BC5BFD2}"/>
              </a:ext>
            </a:extLst>
          </p:cNvPr>
          <p:cNvSpPr>
            <a:spLocks noGrp="1"/>
          </p:cNvSpPr>
          <p:nvPr>
            <p:ph sz="half" idx="2"/>
          </p:nvPr>
        </p:nvSpPr>
        <p:spPr>
          <a:xfrm>
            <a:off x="6096000" y="1411749"/>
            <a:ext cx="5516995" cy="4768281"/>
          </a:xfrm>
        </p:spPr>
        <p:txBody>
          <a:bodyPr vert="horz" lIns="91440" tIns="45720" rIns="91440" bIns="45720" rtlCol="0" anchor="t">
            <a:normAutofit lnSpcReduction="10000"/>
          </a:bodyPr>
          <a:lstStyle/>
          <a:p>
            <a:r>
              <a:rPr lang="en-US" b="1" dirty="0">
                <a:cs typeface="Arial"/>
              </a:rPr>
              <a:t>What does the source tell us happened?</a:t>
            </a:r>
            <a:br>
              <a:rPr lang="en-US" b="1" dirty="0">
                <a:cs typeface="Arial"/>
              </a:rPr>
            </a:br>
            <a:endParaRPr lang="en-US" b="1" dirty="0">
              <a:cs typeface="Arial"/>
            </a:endParaRPr>
          </a:p>
          <a:p>
            <a:r>
              <a:rPr lang="en-US" b="1" dirty="0">
                <a:cs typeface="Arial"/>
              </a:rPr>
              <a:t>What does it tell us about how the British acted because of the Baptist War? </a:t>
            </a:r>
            <a:br>
              <a:rPr lang="en-US" b="1" dirty="0">
                <a:cs typeface="Arial"/>
              </a:rPr>
            </a:br>
            <a:endParaRPr lang="en-US" b="1" dirty="0">
              <a:cs typeface="Arial"/>
            </a:endParaRPr>
          </a:p>
          <a:p>
            <a:r>
              <a:rPr lang="en-US" b="1" dirty="0">
                <a:cs typeface="Arial"/>
              </a:rPr>
              <a:t>Why do you think the British were  so ruthless? </a:t>
            </a:r>
          </a:p>
          <a:p>
            <a:pPr marL="0" indent="0">
              <a:buNone/>
            </a:pPr>
            <a:endParaRPr lang="en-US" b="1" dirty="0">
              <a:cs typeface="Arial"/>
            </a:endParaRPr>
          </a:p>
          <a:p>
            <a:r>
              <a:rPr lang="en-US" b="1" dirty="0">
                <a:cs typeface="Arial"/>
              </a:rPr>
              <a:t>How might the experience of the Haitian Revolt in the French empire have affected the response by the British in Jamaica?</a:t>
            </a:r>
          </a:p>
        </p:txBody>
      </p:sp>
    </p:spTree>
    <p:extLst>
      <p:ext uri="{BB962C8B-B14F-4D97-AF65-F5344CB8AC3E}">
        <p14:creationId xmlns:p14="http://schemas.microsoft.com/office/powerpoint/2010/main" val="1729364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3AAA2-AC91-1E08-9F1E-D50F3F545440}"/>
            </a:ext>
          </a:extLst>
        </p:cNvPr>
        <p:cNvGrpSpPr/>
        <p:nvPr/>
      </p:nvGrpSpPr>
      <p:grpSpPr>
        <a:xfrm>
          <a:off x="0" y="0"/>
          <a:ext cx="0" cy="0"/>
          <a:chOff x="0" y="0"/>
          <a:chExt cx="0" cy="0"/>
        </a:xfrm>
      </p:grpSpPr>
      <p:pic>
        <p:nvPicPr>
          <p:cNvPr id="2" name="Picture Placeholder 9" descr="A newspaper with text on it&#10;&#10;Description automatically generated">
            <a:extLst>
              <a:ext uri="{FF2B5EF4-FFF2-40B4-BE49-F238E27FC236}">
                <a16:creationId xmlns:a16="http://schemas.microsoft.com/office/drawing/2014/main" id="{6620F4DE-B237-C7AC-9186-8B435A8B29C2}"/>
              </a:ext>
            </a:extLst>
          </p:cNvPr>
          <p:cNvPicPr>
            <a:picLocks noChangeAspect="1"/>
          </p:cNvPicPr>
          <p:nvPr/>
        </p:nvPicPr>
        <p:blipFill>
          <a:blip r:embed="rId2"/>
          <a:srcRect l="6601" t="3538" r="10389" b="2994"/>
          <a:stretch/>
        </p:blipFill>
        <p:spPr>
          <a:xfrm>
            <a:off x="0" y="216657"/>
            <a:ext cx="3915784" cy="6641343"/>
          </a:xfrm>
          <a:prstGeom prst="rect">
            <a:avLst/>
          </a:prstGeom>
        </p:spPr>
      </p:pic>
      <p:sp>
        <p:nvSpPr>
          <p:cNvPr id="3" name="Title 1">
            <a:extLst>
              <a:ext uri="{FF2B5EF4-FFF2-40B4-BE49-F238E27FC236}">
                <a16:creationId xmlns:a16="http://schemas.microsoft.com/office/drawing/2014/main" id="{EBE7CA28-ED9C-368A-0056-C1D5C062D115}"/>
              </a:ext>
            </a:extLst>
          </p:cNvPr>
          <p:cNvSpPr txBox="1">
            <a:spLocks/>
          </p:cNvSpPr>
          <p:nvPr/>
        </p:nvSpPr>
        <p:spPr>
          <a:xfrm>
            <a:off x="4336467" y="216656"/>
            <a:ext cx="2642411"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dirty="0"/>
              <a:t>Source 2</a:t>
            </a:r>
          </a:p>
        </p:txBody>
      </p:sp>
      <p:pic>
        <p:nvPicPr>
          <p:cNvPr id="4" name="Picture Placeholder 9" descr="A newspaper with text on it&#10;&#10;Description automatically generated">
            <a:extLst>
              <a:ext uri="{FF2B5EF4-FFF2-40B4-BE49-F238E27FC236}">
                <a16:creationId xmlns:a16="http://schemas.microsoft.com/office/drawing/2014/main" id="{B0C2E680-2E59-D7C5-689D-CF9AB86AE483}"/>
              </a:ext>
            </a:extLst>
          </p:cNvPr>
          <p:cNvPicPr>
            <a:picLocks noChangeAspect="1"/>
          </p:cNvPicPr>
          <p:nvPr/>
        </p:nvPicPr>
        <p:blipFill>
          <a:blip r:embed="rId2"/>
          <a:srcRect l="11203" t="39669" r="10373" b="2892"/>
          <a:stretch>
            <a:fillRect/>
          </a:stretch>
        </p:blipFill>
        <p:spPr>
          <a:xfrm>
            <a:off x="4825999" y="880964"/>
            <a:ext cx="4979187" cy="5497786"/>
          </a:xfrm>
          <a:prstGeom prst="rect">
            <a:avLst/>
          </a:prstGeom>
        </p:spPr>
      </p:pic>
      <p:sp>
        <p:nvSpPr>
          <p:cNvPr id="5" name="Rectangle 4">
            <a:extLst>
              <a:ext uri="{FF2B5EF4-FFF2-40B4-BE49-F238E27FC236}">
                <a16:creationId xmlns:a16="http://schemas.microsoft.com/office/drawing/2014/main" id="{66249939-0C73-65E9-F86D-1F332DEBA631}"/>
              </a:ext>
            </a:extLst>
          </p:cNvPr>
          <p:cNvSpPr/>
          <p:nvPr/>
        </p:nvSpPr>
        <p:spPr>
          <a:xfrm>
            <a:off x="847034" y="2726391"/>
            <a:ext cx="873503" cy="26469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C212359-C2CD-E494-FF1D-E25C163CB255}"/>
              </a:ext>
            </a:extLst>
          </p:cNvPr>
          <p:cNvSpPr/>
          <p:nvPr/>
        </p:nvSpPr>
        <p:spPr>
          <a:xfrm>
            <a:off x="5555803" y="880006"/>
            <a:ext cx="1049349" cy="26469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9206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900F-E191-DBED-57EC-C3C3FB65CC87}"/>
              </a:ext>
            </a:extLst>
          </p:cNvPr>
          <p:cNvSpPr>
            <a:spLocks noGrp="1"/>
          </p:cNvSpPr>
          <p:nvPr>
            <p:ph type="title"/>
          </p:nvPr>
        </p:nvSpPr>
        <p:spPr>
          <a:xfrm>
            <a:off x="838200" y="365125"/>
            <a:ext cx="10515600" cy="780769"/>
          </a:xfrm>
        </p:spPr>
        <p:txBody>
          <a:bodyPr>
            <a:normAutofit fontScale="90000"/>
          </a:bodyPr>
          <a:lstStyle/>
          <a:p>
            <a:pPr algn="ctr"/>
            <a:r>
              <a:rPr lang="en-GB" dirty="0"/>
              <a:t>Slavery Abolition Act</a:t>
            </a:r>
            <a:endParaRPr lang="en-US" dirty="0"/>
          </a:p>
        </p:txBody>
      </p:sp>
      <p:sp>
        <p:nvSpPr>
          <p:cNvPr id="3" name="Content Placeholder 2">
            <a:extLst>
              <a:ext uri="{FF2B5EF4-FFF2-40B4-BE49-F238E27FC236}">
                <a16:creationId xmlns:a16="http://schemas.microsoft.com/office/drawing/2014/main" id="{E53EF45E-C901-F78A-26E7-6CE4A1989D3B}"/>
              </a:ext>
            </a:extLst>
          </p:cNvPr>
          <p:cNvSpPr>
            <a:spLocks noGrp="1"/>
          </p:cNvSpPr>
          <p:nvPr>
            <p:ph idx="1"/>
          </p:nvPr>
        </p:nvSpPr>
        <p:spPr>
          <a:xfrm>
            <a:off x="455753" y="1918875"/>
            <a:ext cx="11280493" cy="4939125"/>
          </a:xfrm>
        </p:spPr>
        <p:txBody>
          <a:bodyPr vert="horz" lIns="91440" tIns="45720" rIns="91440" bIns="45720" rtlCol="0" anchor="t">
            <a:normAutofit/>
          </a:bodyPr>
          <a:lstStyle/>
          <a:p>
            <a:pPr marL="0" indent="0" algn="ctr">
              <a:buNone/>
            </a:pPr>
            <a:r>
              <a:rPr lang="en-GB" dirty="0">
                <a:cs typeface="Arial"/>
              </a:rPr>
              <a:t>On August 28</a:t>
            </a:r>
            <a:r>
              <a:rPr lang="en-GB" baseline="30000" dirty="0">
                <a:cs typeface="Arial"/>
              </a:rPr>
              <a:t>th</a:t>
            </a:r>
            <a:r>
              <a:rPr lang="en-GB" dirty="0">
                <a:cs typeface="Arial"/>
              </a:rPr>
              <a:t>, 1833, the Slavery Abolition Act was passed.</a:t>
            </a:r>
          </a:p>
          <a:p>
            <a:pPr marL="0" indent="0" algn="ctr">
              <a:buNone/>
            </a:pPr>
            <a:endParaRPr lang="en-GB" dirty="0">
              <a:cs typeface="Arial"/>
            </a:endParaRPr>
          </a:p>
          <a:p>
            <a:pPr marL="0" indent="0" algn="ctr">
              <a:buNone/>
            </a:pPr>
            <a:r>
              <a:rPr lang="en-GB" dirty="0">
                <a:cs typeface="Arial"/>
              </a:rPr>
              <a:t>It came into effect on August 1</a:t>
            </a:r>
            <a:r>
              <a:rPr lang="en-GB" baseline="30000" dirty="0">
                <a:cs typeface="Arial"/>
              </a:rPr>
              <a:t>st</a:t>
            </a:r>
            <a:r>
              <a:rPr lang="en-GB" dirty="0">
                <a:cs typeface="Arial"/>
              </a:rPr>
              <a:t>, 1834, and meant that slavery was abolished in most British colonies which led to over 800,000 enslaved Africans in the Caribbean, South Africa and Canada becoming free. </a:t>
            </a:r>
            <a:endParaRPr lang="en-GB" dirty="0"/>
          </a:p>
          <a:p>
            <a:pPr marL="0" indent="0" algn="ctr">
              <a:buNone/>
            </a:pPr>
            <a:endParaRPr lang="en-GB" dirty="0">
              <a:cs typeface="Arial"/>
            </a:endParaRPr>
          </a:p>
          <a:p>
            <a:pPr marL="0" indent="0" algn="ctr">
              <a:buNone/>
            </a:pPr>
            <a:r>
              <a:rPr lang="en-GB" dirty="0">
                <a:cs typeface="Arial"/>
              </a:rPr>
              <a:t>Constant acts of rebellion and resistance by enslaved people– both overt and covert – contributed to this</a:t>
            </a:r>
          </a:p>
        </p:txBody>
      </p:sp>
    </p:spTree>
    <p:extLst>
      <p:ext uri="{BB962C8B-B14F-4D97-AF65-F5344CB8AC3E}">
        <p14:creationId xmlns:p14="http://schemas.microsoft.com/office/powerpoint/2010/main" val="307432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D633-384B-BCBA-53F5-00F78B31B7D5}"/>
              </a:ext>
            </a:extLst>
          </p:cNvPr>
          <p:cNvSpPr>
            <a:spLocks noGrp="1"/>
          </p:cNvSpPr>
          <p:nvPr>
            <p:ph type="title"/>
          </p:nvPr>
        </p:nvSpPr>
        <p:spPr/>
        <p:txBody>
          <a:bodyPr/>
          <a:lstStyle/>
          <a:p>
            <a:r>
              <a:rPr lang="en-GB" dirty="0"/>
              <a:t>Plenary – Exit Pass</a:t>
            </a:r>
          </a:p>
        </p:txBody>
      </p:sp>
      <p:sp>
        <p:nvSpPr>
          <p:cNvPr id="3" name="Content Placeholder 2">
            <a:extLst>
              <a:ext uri="{FF2B5EF4-FFF2-40B4-BE49-F238E27FC236}">
                <a16:creationId xmlns:a16="http://schemas.microsoft.com/office/drawing/2014/main" id="{ABA6ADEB-E7CC-3C85-169B-CC97554A67AC}"/>
              </a:ext>
            </a:extLst>
          </p:cNvPr>
          <p:cNvSpPr>
            <a:spLocks noGrp="1"/>
          </p:cNvSpPr>
          <p:nvPr>
            <p:ph idx="1"/>
          </p:nvPr>
        </p:nvSpPr>
        <p:spPr/>
        <p:txBody>
          <a:bodyPr>
            <a:normAutofit fontScale="92500" lnSpcReduction="20000"/>
          </a:bodyPr>
          <a:lstStyle/>
          <a:p>
            <a:pPr marL="0" indent="0">
              <a:buNone/>
            </a:pPr>
            <a:r>
              <a:rPr lang="en-GB" sz="3200" dirty="0"/>
              <a:t>On your post-it note, tell me your answer </a:t>
            </a:r>
            <a:br>
              <a:rPr lang="en-GB" sz="3200" dirty="0"/>
            </a:br>
            <a:r>
              <a:rPr lang="en-GB" sz="3200" dirty="0"/>
              <a:t>to the lesson question.</a:t>
            </a:r>
          </a:p>
          <a:p>
            <a:pPr marL="0" indent="0">
              <a:buNone/>
            </a:pPr>
            <a:endParaRPr lang="en-GB" sz="3200" dirty="0"/>
          </a:p>
          <a:p>
            <a:pPr marL="457200" lvl="1" indent="0">
              <a:lnSpc>
                <a:spcPct val="150000"/>
              </a:lnSpc>
              <a:buNone/>
            </a:pPr>
            <a:r>
              <a:rPr lang="en-GB" sz="3500" b="1" i="1" dirty="0"/>
              <a:t>What do primary sources tell us about </a:t>
            </a:r>
          </a:p>
          <a:p>
            <a:pPr marL="457200" lvl="1" indent="0">
              <a:lnSpc>
                <a:spcPct val="150000"/>
              </a:lnSpc>
              <a:buNone/>
            </a:pPr>
            <a:r>
              <a:rPr lang="en-GB" sz="3500" b="1" i="1" u="sng" dirty="0"/>
              <a:t>how British people reacted </a:t>
            </a:r>
          </a:p>
          <a:p>
            <a:pPr marL="457200" lvl="1" indent="0">
              <a:lnSpc>
                <a:spcPct val="150000"/>
              </a:lnSpc>
              <a:buNone/>
            </a:pPr>
            <a:r>
              <a:rPr lang="en-GB" sz="3500" b="1" i="1" dirty="0"/>
              <a:t>to organised armed resistance by enslaved people?</a:t>
            </a:r>
          </a:p>
          <a:p>
            <a:pPr marL="0" indent="0">
              <a:buNone/>
            </a:pPr>
            <a:endParaRPr lang="en-GB" sz="3200" dirty="0"/>
          </a:p>
          <a:p>
            <a:pPr marL="0" indent="0" algn="r">
              <a:buNone/>
            </a:pPr>
            <a:r>
              <a:rPr lang="en-GB" sz="3200" dirty="0"/>
              <a:t>Stick this (here) before you leave.</a:t>
            </a:r>
          </a:p>
        </p:txBody>
      </p:sp>
      <p:sp>
        <p:nvSpPr>
          <p:cNvPr id="4" name="Rectangle: Folded Corner 3">
            <a:extLst>
              <a:ext uri="{FF2B5EF4-FFF2-40B4-BE49-F238E27FC236}">
                <a16:creationId xmlns:a16="http://schemas.microsoft.com/office/drawing/2014/main" id="{E271DC96-4F6F-9820-24B3-47AF35FD600F}"/>
              </a:ext>
            </a:extLst>
          </p:cNvPr>
          <p:cNvSpPr/>
          <p:nvPr/>
        </p:nvSpPr>
        <p:spPr>
          <a:xfrm>
            <a:off x="8116824" y="216853"/>
            <a:ext cx="3098800" cy="2692400"/>
          </a:xfrm>
          <a:prstGeom prst="foldedCorner">
            <a:avLst/>
          </a:prstGeom>
          <a:solidFill>
            <a:schemeClr val="accent3">
              <a:lumMod val="60000"/>
              <a:lumOff val="40000"/>
            </a:schemeClr>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01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8BA6-19EF-F384-A51B-C1196350C042}"/>
              </a:ext>
            </a:extLst>
          </p:cNvPr>
          <p:cNvSpPr>
            <a:spLocks noGrp="1"/>
          </p:cNvSpPr>
          <p:nvPr>
            <p:ph type="ctrTitle"/>
          </p:nvPr>
        </p:nvSpPr>
        <p:spPr>
          <a:xfrm>
            <a:off x="2350498" y="1095805"/>
            <a:ext cx="6997609" cy="4479085"/>
          </a:xfrm>
        </p:spPr>
        <p:txBody>
          <a:bodyPr>
            <a:normAutofit fontScale="90000"/>
          </a:bodyPr>
          <a:lstStyle/>
          <a:p>
            <a:pPr>
              <a:lnSpc>
                <a:spcPct val="150000"/>
              </a:lnSpc>
            </a:pPr>
            <a:r>
              <a:rPr lang="en-GB" sz="4400" dirty="0"/>
              <a:t>What do primary sources tell us about how British people reacted to </a:t>
            </a:r>
            <a:br>
              <a:rPr lang="en-GB" sz="4400" dirty="0"/>
            </a:br>
            <a:r>
              <a:rPr lang="en-GB" sz="4400" dirty="0"/>
              <a:t>organised armed resistance by enslaved people?</a:t>
            </a:r>
          </a:p>
        </p:txBody>
      </p:sp>
    </p:spTree>
    <p:extLst>
      <p:ext uri="{BB962C8B-B14F-4D97-AF65-F5344CB8AC3E}">
        <p14:creationId xmlns:p14="http://schemas.microsoft.com/office/powerpoint/2010/main" val="197064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57C2C-C8A4-A878-E8F6-44628E691C88}"/>
              </a:ext>
            </a:extLst>
          </p:cNvPr>
          <p:cNvSpPr>
            <a:spLocks noGrp="1"/>
          </p:cNvSpPr>
          <p:nvPr>
            <p:ph type="ctrTitle"/>
          </p:nvPr>
        </p:nvSpPr>
        <p:spPr/>
        <p:txBody>
          <a:bodyPr/>
          <a:lstStyle/>
          <a:p>
            <a:r>
              <a:rPr lang="en-GB" dirty="0"/>
              <a:t>Lesson Plan</a:t>
            </a:r>
          </a:p>
        </p:txBody>
      </p:sp>
    </p:spTree>
    <p:extLst>
      <p:ext uri="{BB962C8B-B14F-4D97-AF65-F5344CB8AC3E}">
        <p14:creationId xmlns:p14="http://schemas.microsoft.com/office/powerpoint/2010/main" val="1439019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DCDA63F-CA4F-0E8A-E3CE-498C9E6F761A}"/>
              </a:ext>
            </a:extLst>
          </p:cNvPr>
          <p:cNvGraphicFramePr>
            <a:graphicFrameLocks noGrp="1"/>
          </p:cNvGraphicFramePr>
          <p:nvPr>
            <p:extLst>
              <p:ext uri="{D42A27DB-BD31-4B8C-83A1-F6EECF244321}">
                <p14:modId xmlns:p14="http://schemas.microsoft.com/office/powerpoint/2010/main" val="2328330928"/>
              </p:ext>
            </p:extLst>
          </p:nvPr>
        </p:nvGraphicFramePr>
        <p:xfrm>
          <a:off x="0" y="0"/>
          <a:ext cx="12078515" cy="6129284"/>
        </p:xfrm>
        <a:graphic>
          <a:graphicData uri="http://schemas.openxmlformats.org/drawingml/2006/table">
            <a:tbl>
              <a:tblPr firstRow="1" firstCol="1" bandRow="1">
                <a:tableStyleId>{5C22544A-7EE6-4342-B048-85BDC9FD1C3A}</a:tableStyleId>
              </a:tblPr>
              <a:tblGrid>
                <a:gridCol w="574885">
                  <a:extLst>
                    <a:ext uri="{9D8B030D-6E8A-4147-A177-3AD203B41FA5}">
                      <a16:colId xmlns:a16="http://schemas.microsoft.com/office/drawing/2014/main" val="1304056245"/>
                    </a:ext>
                  </a:extLst>
                </a:gridCol>
                <a:gridCol w="133564">
                  <a:extLst>
                    <a:ext uri="{9D8B030D-6E8A-4147-A177-3AD203B41FA5}">
                      <a16:colId xmlns:a16="http://schemas.microsoft.com/office/drawing/2014/main" val="1709743365"/>
                    </a:ext>
                  </a:extLst>
                </a:gridCol>
                <a:gridCol w="3627245">
                  <a:extLst>
                    <a:ext uri="{9D8B030D-6E8A-4147-A177-3AD203B41FA5}">
                      <a16:colId xmlns:a16="http://schemas.microsoft.com/office/drawing/2014/main" val="2720746852"/>
                    </a:ext>
                  </a:extLst>
                </a:gridCol>
                <a:gridCol w="3647326">
                  <a:extLst>
                    <a:ext uri="{9D8B030D-6E8A-4147-A177-3AD203B41FA5}">
                      <a16:colId xmlns:a16="http://schemas.microsoft.com/office/drawing/2014/main" val="295426718"/>
                    </a:ext>
                  </a:extLst>
                </a:gridCol>
                <a:gridCol w="4095495">
                  <a:extLst>
                    <a:ext uri="{9D8B030D-6E8A-4147-A177-3AD203B41FA5}">
                      <a16:colId xmlns:a16="http://schemas.microsoft.com/office/drawing/2014/main" val="3403256668"/>
                    </a:ext>
                  </a:extLst>
                </a:gridCol>
              </a:tblGrid>
              <a:tr h="256854">
                <a:tc gridSpan="5">
                  <a:txBody>
                    <a:bodyPr/>
                    <a:lstStyle/>
                    <a:p>
                      <a:pPr algn="ctr">
                        <a:lnSpc>
                          <a:spcPct val="107000"/>
                        </a:lnSpc>
                        <a:spcAft>
                          <a:spcPts val="800"/>
                        </a:spcAft>
                      </a:pPr>
                      <a:r>
                        <a:rPr lang="en-GB" sz="700" kern="100" dirty="0">
                          <a:effectLst/>
                        </a:rPr>
                        <a:t>Lesson Level Enquiry Question</a:t>
                      </a:r>
                      <a:endParaRPr lang="en-GB" sz="800" kern="100" dirty="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45612663"/>
                  </a:ext>
                </a:extLst>
              </a:tr>
              <a:tr h="229990">
                <a:tc gridSpan="2">
                  <a:txBody>
                    <a:bodyPr/>
                    <a:lstStyle/>
                    <a:p>
                      <a:pPr>
                        <a:lnSpc>
                          <a:spcPct val="107000"/>
                        </a:lnSpc>
                        <a:spcAft>
                          <a:spcPts val="800"/>
                        </a:spcAft>
                      </a:pPr>
                      <a:r>
                        <a:rPr lang="en-GB" sz="900" kern="100">
                          <a:effectLst/>
                        </a:rPr>
                        <a:t>Purpose: </a:t>
                      </a: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hMerge="1">
                  <a:txBody>
                    <a:bodyPr/>
                    <a:lstStyle/>
                    <a:p>
                      <a:pPr>
                        <a:lnSpc>
                          <a:spcPct val="107000"/>
                        </a:lnSpc>
                        <a:spcAft>
                          <a:spcPts val="800"/>
                        </a:spcAft>
                      </a:pP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gridSpan="3">
                  <a:txBody>
                    <a:bodyPr/>
                    <a:lstStyle/>
                    <a:p>
                      <a:pPr>
                        <a:lnSpc>
                          <a:spcPct val="107000"/>
                        </a:lnSpc>
                        <a:spcAft>
                          <a:spcPts val="800"/>
                        </a:spcAft>
                      </a:pPr>
                      <a:r>
                        <a:rPr lang="en-GB" sz="900" kern="100">
                          <a:effectLst/>
                          <a:latin typeface="Comic Sans MS" panose="030F0702030302020204" pitchFamily="66" charset="0"/>
                        </a:rPr>
                        <a:t>What do primary sources tell us about how British people reacted to organised resistance by enslaved people?</a:t>
                      </a: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49230326"/>
                  </a:ext>
                </a:extLst>
              </a:tr>
              <a:tr h="255435">
                <a:tc gridSpan="2">
                  <a:txBody>
                    <a:bodyPr/>
                    <a:lstStyle/>
                    <a:p>
                      <a:pPr>
                        <a:lnSpc>
                          <a:spcPct val="107000"/>
                        </a:lnSpc>
                        <a:spcAft>
                          <a:spcPts val="800"/>
                        </a:spcAft>
                      </a:pPr>
                      <a:r>
                        <a:rPr lang="en-GB" sz="900" kern="100">
                          <a:effectLst/>
                        </a:rPr>
                        <a:t>Objective: </a:t>
                      </a: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hMerge="1">
                  <a:txBody>
                    <a:bodyPr/>
                    <a:lstStyle/>
                    <a:p>
                      <a:pPr>
                        <a:lnSpc>
                          <a:spcPct val="107000"/>
                        </a:lnSpc>
                        <a:spcAft>
                          <a:spcPts val="800"/>
                        </a:spcAft>
                      </a:pP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gridSpan="3">
                  <a:txBody>
                    <a:bodyPr/>
                    <a:lstStyle/>
                    <a:p>
                      <a:pPr>
                        <a:lnSpc>
                          <a:spcPct val="107000"/>
                        </a:lnSpc>
                        <a:spcAft>
                          <a:spcPts val="800"/>
                        </a:spcAft>
                      </a:pPr>
                      <a:r>
                        <a:rPr lang="en-GB" sz="900" kern="100">
                          <a:effectLst/>
                          <a:latin typeface="Comic Sans MS" panose="030F0702030302020204" pitchFamily="66" charset="0"/>
                        </a:rPr>
                        <a:t>The objective of the lesson is to encourage pupils to use primary sources and prompting questions while looking at primary sources to see how the British became more fearful of rebellions by the enslaved as time progressed. </a:t>
                      </a: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65820846"/>
                  </a:ext>
                </a:extLst>
              </a:tr>
              <a:tr h="226031">
                <a:tc gridSpan="2">
                  <a:txBody>
                    <a:bodyPr/>
                    <a:lstStyle/>
                    <a:p>
                      <a:pPr>
                        <a:lnSpc>
                          <a:spcPct val="107000"/>
                        </a:lnSpc>
                        <a:spcAft>
                          <a:spcPts val="800"/>
                        </a:spcAft>
                      </a:pPr>
                      <a:r>
                        <a:rPr lang="en-GB" sz="900" kern="100" dirty="0">
                          <a:effectLst/>
                        </a:rPr>
                        <a:t>Outcome: </a:t>
                      </a:r>
                      <a:endParaRPr lang="en-GB" sz="900" kern="100" dirty="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hMerge="1">
                  <a:txBody>
                    <a:bodyPr/>
                    <a:lstStyle/>
                    <a:p>
                      <a:pPr>
                        <a:lnSpc>
                          <a:spcPct val="107000"/>
                        </a:lnSpc>
                        <a:spcAft>
                          <a:spcPts val="800"/>
                        </a:spcAft>
                      </a:pP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gridSpan="3">
                  <a:txBody>
                    <a:bodyPr/>
                    <a:lstStyle/>
                    <a:p>
                      <a:pPr>
                        <a:lnSpc>
                          <a:spcPct val="107000"/>
                        </a:lnSpc>
                        <a:spcAft>
                          <a:spcPts val="800"/>
                        </a:spcAft>
                      </a:pPr>
                      <a:r>
                        <a:rPr lang="en-GB" sz="900" kern="100" dirty="0">
                          <a:effectLst/>
                          <a:latin typeface="Comic Sans MS" panose="030F0702030302020204" pitchFamily="66" charset="0"/>
                        </a:rPr>
                        <a:t>By the end of the lesson pupils should have a better understanding of the development of British opinion about rebellions in the Caribbean and be able to use the primary sources to explain why their reactions were becoming more severe as time when on. </a:t>
                      </a:r>
                      <a:endParaRPr lang="en-GB" sz="900" kern="100" dirty="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82327454"/>
                  </a:ext>
                </a:extLst>
              </a:tr>
              <a:tr h="456565">
                <a:tc gridSpan="5">
                  <a:txBody>
                    <a:bodyPr/>
                    <a:lstStyle/>
                    <a:p>
                      <a:pPr>
                        <a:lnSpc>
                          <a:spcPct val="107000"/>
                        </a:lnSpc>
                        <a:spcAft>
                          <a:spcPts val="800"/>
                        </a:spcAft>
                      </a:pPr>
                      <a:r>
                        <a:rPr lang="en-GB" sz="900" kern="100">
                          <a:effectLst/>
                          <a:latin typeface="Comic Sans MS" panose="030F0702030302020204" pitchFamily="66" charset="0"/>
                        </a:rPr>
                        <a:t> </a:t>
                      </a:r>
                      <a:endParaRPr lang="en-GB" sz="900" kern="100">
                        <a:effectLst/>
                        <a:latin typeface="Comic Sans MS" panose="030F0702030302020204" pitchFamily="66" charset="0"/>
                        <a:ea typeface="Aptos" panose="020B0004020202020204" pitchFamily="34" charset="0"/>
                        <a:cs typeface="Arial" panose="020B0604020202020204" pitchFamily="34" charset="0"/>
                      </a:endParaRPr>
                    </a:p>
                  </a:txBody>
                  <a:tcPr marL="50218" marR="5021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67492282"/>
                  </a:ext>
                </a:extLst>
              </a:tr>
              <a:tr h="456565">
                <a:tc>
                  <a:txBody>
                    <a:bodyPr/>
                    <a:lstStyle/>
                    <a:p>
                      <a:pPr>
                        <a:lnSpc>
                          <a:spcPct val="107000"/>
                        </a:lnSpc>
                        <a:spcAft>
                          <a:spcPts val="800"/>
                        </a:spcAft>
                      </a:pPr>
                      <a:r>
                        <a:rPr lang="en-GB" sz="900" kern="100">
                          <a:effectLst/>
                        </a:rPr>
                        <a:t>Time</a:t>
                      </a: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gridSpan="2">
                  <a:txBody>
                    <a:bodyPr/>
                    <a:lstStyle/>
                    <a:p>
                      <a:r>
                        <a:rPr lang="en-GB" sz="900" kern="100">
                          <a:effectLst/>
                          <a:latin typeface="Comic Sans MS" panose="030F0702030302020204" pitchFamily="66" charset="0"/>
                        </a:rPr>
                        <a:t>Teacher is…</a:t>
                      </a:r>
                      <a:endParaRPr lang="en-GB"/>
                    </a:p>
                  </a:txBody>
                  <a:tcPr marL="50218" marR="50218" marT="0" marB="0"/>
                </a:tc>
                <a:tc hMerge="1">
                  <a:txBody>
                    <a:bodyPr/>
                    <a:lstStyle/>
                    <a:p>
                      <a:pPr>
                        <a:lnSpc>
                          <a:spcPct val="107000"/>
                        </a:lnSpc>
                        <a:spcAft>
                          <a:spcPts val="800"/>
                        </a:spcAft>
                      </a:pP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a:txBody>
                    <a:bodyPr/>
                    <a:lstStyle/>
                    <a:p>
                      <a:pPr>
                        <a:lnSpc>
                          <a:spcPct val="107000"/>
                        </a:lnSpc>
                        <a:spcAft>
                          <a:spcPts val="800"/>
                        </a:spcAft>
                      </a:pPr>
                      <a:r>
                        <a:rPr lang="en-GB" sz="900" kern="100">
                          <a:effectLst/>
                          <a:latin typeface="Comic Sans MS" panose="030F0702030302020204" pitchFamily="66" charset="0"/>
                        </a:rPr>
                        <a:t>Pupils are…</a:t>
                      </a:r>
                      <a:endParaRPr lang="en-GB" sz="900" kern="100">
                        <a:effectLst/>
                        <a:latin typeface="Comic Sans MS" panose="030F0702030302020204" pitchFamily="66" charset="0"/>
                        <a:ea typeface="Aptos" panose="020B0004020202020204" pitchFamily="34" charset="0"/>
                        <a:cs typeface="Arial" panose="020B0604020202020204" pitchFamily="34" charset="0"/>
                      </a:endParaRPr>
                    </a:p>
                  </a:txBody>
                  <a:tcPr marL="50218" marR="50218" marT="0" marB="0"/>
                </a:tc>
                <a:tc>
                  <a:txBody>
                    <a:bodyPr/>
                    <a:lstStyle/>
                    <a:p>
                      <a:pPr>
                        <a:lnSpc>
                          <a:spcPct val="107000"/>
                        </a:lnSpc>
                        <a:spcAft>
                          <a:spcPts val="800"/>
                        </a:spcAft>
                      </a:pPr>
                      <a:r>
                        <a:rPr lang="en-GB" sz="900" kern="100">
                          <a:effectLst/>
                          <a:latin typeface="Comic Sans MS" panose="030F0702030302020204" pitchFamily="66" charset="0"/>
                        </a:rPr>
                        <a:t>Checking learning</a:t>
                      </a:r>
                      <a:endParaRPr lang="en-GB" sz="900" kern="100">
                        <a:effectLst/>
                        <a:latin typeface="Comic Sans MS" panose="030F0702030302020204" pitchFamily="66" charset="0"/>
                        <a:ea typeface="Aptos" panose="020B0004020202020204" pitchFamily="34" charset="0"/>
                        <a:cs typeface="Arial" panose="020B0604020202020204" pitchFamily="34" charset="0"/>
                      </a:endParaRPr>
                    </a:p>
                  </a:txBody>
                  <a:tcPr marL="50218" marR="50218" marT="0" marB="0"/>
                </a:tc>
                <a:extLst>
                  <a:ext uri="{0D108BD9-81ED-4DB2-BD59-A6C34878D82A}">
                    <a16:rowId xmlns:a16="http://schemas.microsoft.com/office/drawing/2014/main" val="4203545043"/>
                  </a:ext>
                </a:extLst>
              </a:tr>
              <a:tr h="506123">
                <a:tc>
                  <a:txBody>
                    <a:bodyPr/>
                    <a:lstStyle/>
                    <a:p>
                      <a:pPr>
                        <a:lnSpc>
                          <a:spcPct val="107000"/>
                        </a:lnSpc>
                        <a:spcAft>
                          <a:spcPts val="800"/>
                        </a:spcAft>
                      </a:pPr>
                      <a:r>
                        <a:rPr lang="en-GB" sz="900" kern="100">
                          <a:effectLst/>
                        </a:rPr>
                        <a:t>0 – 5</a:t>
                      </a: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gridSpan="2">
                  <a:txBody>
                    <a:bodyPr/>
                    <a:lstStyle/>
                    <a:p>
                      <a:r>
                        <a:rPr lang="en-GB" sz="900" kern="100">
                          <a:effectLst/>
                          <a:latin typeface="Comic Sans MS" panose="030F0702030302020204" pitchFamily="66" charset="0"/>
                        </a:rPr>
                        <a:t>Listening to what the pupils are saying for the starter task – See, Think, Wonder. This picture is from the Haitian Revolution and if need be, teacher should be asking the pupils some questions or pointing out some things to consider in their discussion. </a:t>
                      </a:r>
                      <a:endParaRPr lang="en-GB"/>
                    </a:p>
                  </a:txBody>
                  <a:tcPr marL="50218" marR="50218" marT="0" marB="0"/>
                </a:tc>
                <a:tc hMerge="1">
                  <a:txBody>
                    <a:bodyPr/>
                    <a:lstStyle/>
                    <a:p>
                      <a:pPr>
                        <a:lnSpc>
                          <a:spcPct val="107000"/>
                        </a:lnSpc>
                        <a:spcAft>
                          <a:spcPts val="800"/>
                        </a:spcAft>
                      </a:pP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a:txBody>
                    <a:bodyPr/>
                    <a:lstStyle/>
                    <a:p>
                      <a:pPr>
                        <a:lnSpc>
                          <a:spcPct val="107000"/>
                        </a:lnSpc>
                        <a:spcAft>
                          <a:spcPts val="800"/>
                        </a:spcAft>
                      </a:pPr>
                      <a:r>
                        <a:rPr lang="en-GB" sz="900" kern="100" dirty="0">
                          <a:effectLst/>
                          <a:latin typeface="Comic Sans MS" panose="030F0702030302020204" pitchFamily="66" charset="0"/>
                        </a:rPr>
                        <a:t>Talking to each other about what they see in the picture, what they think is happening and what questions they may have about the picture. They should write any of these things down in their jotter so that they are ready to feedback.</a:t>
                      </a:r>
                      <a:endParaRPr lang="en-GB" sz="900" kern="100" dirty="0">
                        <a:effectLst/>
                        <a:latin typeface="Comic Sans MS" panose="030F0702030302020204" pitchFamily="66" charset="0"/>
                        <a:ea typeface="Aptos" panose="020B0004020202020204" pitchFamily="34" charset="0"/>
                        <a:cs typeface="Arial" panose="020B0604020202020204" pitchFamily="34" charset="0"/>
                      </a:endParaRPr>
                    </a:p>
                  </a:txBody>
                  <a:tcPr marL="50218" marR="50218" marT="0" marB="0"/>
                </a:tc>
                <a:tc>
                  <a:txBody>
                    <a:bodyPr/>
                    <a:lstStyle/>
                    <a:p>
                      <a:pPr>
                        <a:lnSpc>
                          <a:spcPct val="107000"/>
                        </a:lnSpc>
                        <a:spcAft>
                          <a:spcPts val="800"/>
                        </a:spcAft>
                      </a:pPr>
                      <a:r>
                        <a:rPr lang="en-GB" sz="900" kern="100" dirty="0">
                          <a:effectLst/>
                          <a:latin typeface="Comic Sans MS" panose="030F0702030302020204" pitchFamily="66" charset="0"/>
                          <a:ea typeface="Aptos" panose="020B0004020202020204" pitchFamily="34" charset="0"/>
                          <a:cs typeface="Arial" panose="020B0604020202020204" pitchFamily="34" charset="0"/>
                        </a:rPr>
                        <a:t>Pupils should share their thoughts over the see think wonder task and teacher should see what questions arise from this. </a:t>
                      </a:r>
                    </a:p>
                  </a:txBody>
                  <a:tcPr marL="50218" marR="50218" marT="0" marB="0"/>
                </a:tc>
                <a:extLst>
                  <a:ext uri="{0D108BD9-81ED-4DB2-BD59-A6C34878D82A}">
                    <a16:rowId xmlns:a16="http://schemas.microsoft.com/office/drawing/2014/main" val="4244531545"/>
                  </a:ext>
                </a:extLst>
              </a:tr>
              <a:tr h="1122724">
                <a:tc>
                  <a:txBody>
                    <a:bodyPr/>
                    <a:lstStyle/>
                    <a:p>
                      <a:pPr>
                        <a:lnSpc>
                          <a:spcPct val="107000"/>
                        </a:lnSpc>
                        <a:spcAft>
                          <a:spcPts val="800"/>
                        </a:spcAft>
                      </a:pPr>
                      <a:r>
                        <a:rPr lang="en-GB" sz="900" kern="100">
                          <a:effectLst/>
                        </a:rPr>
                        <a:t>5 – 20</a:t>
                      </a: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gridSpan="2">
                  <a:txBody>
                    <a:bodyPr/>
                    <a:lstStyle/>
                    <a:p>
                      <a:pPr>
                        <a:lnSpc>
                          <a:spcPct val="107000"/>
                        </a:lnSpc>
                        <a:spcAft>
                          <a:spcPts val="800"/>
                        </a:spcAft>
                      </a:pPr>
                      <a:r>
                        <a:rPr lang="en-GB" sz="900" kern="100">
                          <a:effectLst/>
                          <a:latin typeface="Comic Sans MS" panose="030F0702030302020204" pitchFamily="66" charset="0"/>
                        </a:rPr>
                        <a:t>Firstly, the pupils will be asked to think about what is included in being part fo a successful rebellion. During this time, the teacher should be circling the room in order to listen into conversations and possibly encourage pupils to think more deeply about the task by asking questions. </a:t>
                      </a:r>
                      <a:endParaRPr lang="en-GB" sz="900" kern="100">
                        <a:effectLst/>
                        <a:latin typeface="Comic Sans MS" panose="030F0702030302020204" pitchFamily="66" charset="0"/>
                        <a:ea typeface="Aptos" panose="020B0004020202020204" pitchFamily="34" charset="0"/>
                        <a:cs typeface="Arial" panose="020B0604020202020204" pitchFamily="34" charset="0"/>
                      </a:endParaRPr>
                    </a:p>
                    <a:p>
                      <a:pPr>
                        <a:lnSpc>
                          <a:spcPct val="107000"/>
                        </a:lnSpc>
                        <a:spcAft>
                          <a:spcPts val="800"/>
                        </a:spcAft>
                      </a:pPr>
                      <a:r>
                        <a:rPr lang="en-GB" sz="900" kern="100">
                          <a:effectLst/>
                          <a:latin typeface="Comic Sans MS" panose="030F0702030302020204" pitchFamily="66" charset="0"/>
                          <a:ea typeface="Aptos" panose="020B0004020202020204" pitchFamily="34" charset="0"/>
                          <a:cs typeface="Arial" panose="020B0604020202020204" pitchFamily="34" charset="0"/>
                        </a:rPr>
                        <a:t>After this, the teacher will take the pupils through different factors that contribute to a rebellion and then provide some information about overt resistance that had occurred in the Caribbean. Teacher will then provide pupils with information about the Haitian Revolution and explain task 1. </a:t>
                      </a:r>
                      <a:endParaRPr lang="en-GB"/>
                    </a:p>
                  </a:txBody>
                  <a:tcPr marL="50218" marR="50218" marT="0" marB="0"/>
                </a:tc>
                <a:tc hMerge="1">
                  <a:txBody>
                    <a:bodyPr/>
                    <a:lstStyle/>
                    <a:p>
                      <a:pPr>
                        <a:lnSpc>
                          <a:spcPct val="107000"/>
                        </a:lnSpc>
                        <a:spcAft>
                          <a:spcPts val="800"/>
                        </a:spcAft>
                      </a:pP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a:txBody>
                    <a:bodyPr/>
                    <a:lstStyle/>
                    <a:p>
                      <a:pPr>
                        <a:lnSpc>
                          <a:spcPct val="107000"/>
                        </a:lnSpc>
                        <a:spcAft>
                          <a:spcPts val="800"/>
                        </a:spcAft>
                      </a:pPr>
                      <a:r>
                        <a:rPr lang="en-GB" sz="900" kern="100" dirty="0">
                          <a:effectLst/>
                          <a:latin typeface="Comic Sans MS" panose="030F0702030302020204" pitchFamily="66" charset="0"/>
                        </a:rPr>
                        <a:t>Pupils will be engaged in conversation about what they think would be involved in taking part in overt resistance and then discussing as a class. They will then listen to some information about the Haitian Revolution and in pairs they will be working through the Source 1 task and answering questions on it. </a:t>
                      </a:r>
                    </a:p>
                    <a:p>
                      <a:pPr>
                        <a:lnSpc>
                          <a:spcPct val="107000"/>
                        </a:lnSpc>
                        <a:spcAft>
                          <a:spcPts val="800"/>
                        </a:spcAft>
                      </a:pPr>
                      <a:r>
                        <a:rPr lang="en-GB" sz="900" kern="100" dirty="0">
                          <a:effectLst/>
                          <a:latin typeface="Comic Sans MS" panose="030F0702030302020204" pitchFamily="66" charset="0"/>
                          <a:ea typeface="Aptos" panose="020B0004020202020204" pitchFamily="34" charset="0"/>
                          <a:cs typeface="Arial" panose="020B0604020202020204" pitchFamily="34" charset="0"/>
                        </a:rPr>
                        <a:t>Pupils should be engaged in conversation and with the source, writing down any information that they feel would be important to answering the questions and feeding back. </a:t>
                      </a:r>
                    </a:p>
                  </a:txBody>
                  <a:tcPr marL="50218" marR="50218" marT="0" marB="0"/>
                </a:tc>
                <a:tc>
                  <a:txBody>
                    <a:bodyPr/>
                    <a:lstStyle/>
                    <a:p>
                      <a:pPr>
                        <a:lnSpc>
                          <a:spcPct val="107000"/>
                        </a:lnSpc>
                        <a:spcAft>
                          <a:spcPts val="800"/>
                        </a:spcAft>
                      </a:pPr>
                      <a:r>
                        <a:rPr lang="en-GB" sz="900" kern="100" dirty="0">
                          <a:effectLst/>
                          <a:latin typeface="Comic Sans MS" panose="030F0702030302020204" pitchFamily="66" charset="0"/>
                        </a:rPr>
                        <a:t>For the task – pupils will have written down some answers about what they feel is going on within the source. They will have engaged with the source itself, highlighting important parts on the copy that they are provided, annotating around it and possibly asking questions about it. </a:t>
                      </a:r>
                      <a:endParaRPr lang="en-GB" sz="900" kern="100" dirty="0">
                        <a:effectLst/>
                        <a:latin typeface="Comic Sans MS" panose="030F0702030302020204" pitchFamily="66" charset="0"/>
                        <a:ea typeface="Aptos" panose="020B0004020202020204" pitchFamily="34" charset="0"/>
                        <a:cs typeface="Arial" panose="020B0604020202020204" pitchFamily="34" charset="0"/>
                      </a:endParaRPr>
                    </a:p>
                  </a:txBody>
                  <a:tcPr marL="50218" marR="50218" marT="0" marB="0"/>
                </a:tc>
                <a:extLst>
                  <a:ext uri="{0D108BD9-81ED-4DB2-BD59-A6C34878D82A}">
                    <a16:rowId xmlns:a16="http://schemas.microsoft.com/office/drawing/2014/main" val="457502479"/>
                  </a:ext>
                </a:extLst>
              </a:tr>
              <a:tr h="870462">
                <a:tc>
                  <a:txBody>
                    <a:bodyPr/>
                    <a:lstStyle/>
                    <a:p>
                      <a:pPr>
                        <a:lnSpc>
                          <a:spcPct val="107000"/>
                        </a:lnSpc>
                        <a:spcAft>
                          <a:spcPts val="800"/>
                        </a:spcAft>
                      </a:pPr>
                      <a:r>
                        <a:rPr lang="en-GB" sz="900" kern="100">
                          <a:effectLst/>
                        </a:rPr>
                        <a:t>20 – 45</a:t>
                      </a: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gridSpan="2">
                  <a:txBody>
                    <a:bodyPr/>
                    <a:lstStyle/>
                    <a:p>
                      <a:pPr>
                        <a:lnSpc>
                          <a:spcPct val="107000"/>
                        </a:lnSpc>
                        <a:spcAft>
                          <a:spcPts val="800"/>
                        </a:spcAft>
                      </a:pPr>
                      <a:r>
                        <a:rPr lang="en-GB" sz="900" kern="100">
                          <a:effectLst/>
                          <a:latin typeface="Comic Sans MS" panose="030F0702030302020204" pitchFamily="66" charset="0"/>
                          <a:ea typeface="Aptos" panose="020B0004020202020204" pitchFamily="34" charset="0"/>
                          <a:cs typeface="Arial" panose="020B0604020202020204" pitchFamily="34" charset="0"/>
                        </a:rPr>
                        <a:t>Discussion about the first source would be teacher led, asking the pupils what their answers to the questions were and their conclusions on how the British reacted to the Haitian Revolution. Teachers should try to make sure that pupils have hopefully come to the same conclusion. </a:t>
                      </a:r>
                    </a:p>
                    <a:p>
                      <a:pPr>
                        <a:lnSpc>
                          <a:spcPct val="107000"/>
                        </a:lnSpc>
                        <a:spcAft>
                          <a:spcPts val="800"/>
                        </a:spcAft>
                      </a:pPr>
                      <a:r>
                        <a:rPr lang="en-GB" sz="900" kern="100">
                          <a:effectLst/>
                          <a:latin typeface="Comic Sans MS" panose="030F0702030302020204" pitchFamily="66" charset="0"/>
                          <a:ea typeface="Aptos" panose="020B0004020202020204" pitchFamily="34" charset="0"/>
                          <a:cs typeface="Arial" panose="020B0604020202020204" pitchFamily="34" charset="0"/>
                        </a:rPr>
                        <a:t>After this, pupils would go back into their pairs to engage with the second source about the Baptist War, with teachers circling the room to hear what is being discussed and help where needed. </a:t>
                      </a:r>
                      <a:endParaRPr lang="en-GB"/>
                    </a:p>
                  </a:txBody>
                  <a:tcPr marL="50218" marR="50218" marT="0" marB="0"/>
                </a:tc>
                <a:tc hMerge="1">
                  <a:txBody>
                    <a:bodyPr/>
                    <a:lstStyle/>
                    <a:p>
                      <a:pPr>
                        <a:lnSpc>
                          <a:spcPct val="107000"/>
                        </a:lnSpc>
                        <a:spcAft>
                          <a:spcPts val="800"/>
                        </a:spcAft>
                      </a:pP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a:txBody>
                    <a:bodyPr/>
                    <a:lstStyle/>
                    <a:p>
                      <a:pPr>
                        <a:lnSpc>
                          <a:spcPct val="107000"/>
                        </a:lnSpc>
                        <a:spcAft>
                          <a:spcPts val="800"/>
                        </a:spcAft>
                      </a:pPr>
                      <a:r>
                        <a:rPr lang="en-GB" sz="900" kern="100" dirty="0">
                          <a:effectLst/>
                          <a:latin typeface="Comic Sans MS" panose="030F0702030302020204" pitchFamily="66" charset="0"/>
                        </a:rPr>
                        <a:t>Pupils would firstly feedback their answers and opinions on source 1 and discuss what they feel British reactions were. After this, they would return to their pairs and engage in discussion about the second source, answering the questions in their jotter and engaging with the source through highlighting and annotation. </a:t>
                      </a:r>
                      <a:endParaRPr lang="en-GB" sz="900" kern="100" dirty="0">
                        <a:effectLst/>
                        <a:latin typeface="Comic Sans MS" panose="030F0702030302020204" pitchFamily="66" charset="0"/>
                        <a:ea typeface="Aptos" panose="020B0004020202020204" pitchFamily="34" charset="0"/>
                        <a:cs typeface="Arial" panose="020B0604020202020204" pitchFamily="34" charset="0"/>
                      </a:endParaRPr>
                    </a:p>
                  </a:txBody>
                  <a:tcPr marL="50218" marR="50218" marT="0" marB="0"/>
                </a:tc>
                <a:tc>
                  <a:txBody>
                    <a:bodyPr/>
                    <a:lstStyle/>
                    <a:p>
                      <a:pPr>
                        <a:lnSpc>
                          <a:spcPct val="107000"/>
                        </a:lnSpc>
                        <a:spcAft>
                          <a:spcPts val="800"/>
                        </a:spcAft>
                      </a:pPr>
                      <a:r>
                        <a:rPr lang="en-GB" sz="900" kern="100" dirty="0">
                          <a:effectLst/>
                          <a:latin typeface="Comic Sans MS" panose="030F0702030302020204" pitchFamily="66" charset="0"/>
                        </a:rPr>
                        <a:t>To check how the pupils have engaged with the first source, a small class discussion about the information they have looked at is necessary to check that they are all receiving the same message that the source is giving. </a:t>
                      </a:r>
                    </a:p>
                    <a:p>
                      <a:pPr>
                        <a:lnSpc>
                          <a:spcPct val="107000"/>
                        </a:lnSpc>
                        <a:spcAft>
                          <a:spcPts val="800"/>
                        </a:spcAft>
                      </a:pPr>
                      <a:r>
                        <a:rPr lang="en-GB" sz="900" kern="100" dirty="0">
                          <a:effectLst/>
                          <a:latin typeface="Comic Sans MS" panose="030F0702030302020204" pitchFamily="66" charset="0"/>
                          <a:ea typeface="Aptos" panose="020B0004020202020204" pitchFamily="34" charset="0"/>
                          <a:cs typeface="Arial" panose="020B0604020202020204" pitchFamily="34" charset="0"/>
                        </a:rPr>
                        <a:t>Then pupils should be back in their pairs talking about the second source and how the British reacted. By this point, pupils should see that the British were more fearful of the Baptist War. Have another small discussion about this once they are done. </a:t>
                      </a:r>
                    </a:p>
                  </a:txBody>
                  <a:tcPr marL="50218" marR="50218" marT="0" marB="0"/>
                </a:tc>
                <a:extLst>
                  <a:ext uri="{0D108BD9-81ED-4DB2-BD59-A6C34878D82A}">
                    <a16:rowId xmlns:a16="http://schemas.microsoft.com/office/drawing/2014/main" val="3857285039"/>
                  </a:ext>
                </a:extLst>
              </a:tr>
              <a:tr h="746334">
                <a:tc>
                  <a:txBody>
                    <a:bodyPr/>
                    <a:lstStyle/>
                    <a:p>
                      <a:pPr>
                        <a:lnSpc>
                          <a:spcPct val="107000"/>
                        </a:lnSpc>
                        <a:spcAft>
                          <a:spcPts val="800"/>
                        </a:spcAft>
                      </a:pPr>
                      <a:r>
                        <a:rPr lang="en-GB" sz="900" kern="100">
                          <a:effectLst/>
                        </a:rPr>
                        <a:t>45 – 50</a:t>
                      </a: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gridSpan="2">
                  <a:txBody>
                    <a:bodyPr/>
                    <a:lstStyle/>
                    <a:p>
                      <a:r>
                        <a:rPr lang="en-GB" sz="900" kern="100" dirty="0">
                          <a:effectLst/>
                          <a:latin typeface="Comic Sans MS" panose="030F0702030302020204" pitchFamily="66" charset="0"/>
                        </a:rPr>
                        <a:t>Pupils should complete the </a:t>
                      </a:r>
                      <a:r>
                        <a:rPr lang="en-GB" sz="900" kern="100" dirty="0" err="1">
                          <a:effectLst/>
                          <a:latin typeface="Comic Sans MS" panose="030F0702030302020204" pitchFamily="66" charset="0"/>
                        </a:rPr>
                        <a:t>post-it</a:t>
                      </a:r>
                      <a:r>
                        <a:rPr lang="en-GB" sz="900" kern="100" dirty="0">
                          <a:effectLst/>
                          <a:latin typeface="Comic Sans MS" panose="030F0702030302020204" pitchFamily="66" charset="0"/>
                        </a:rPr>
                        <a:t> note plenary answering the question in their own words about how the British reacted to organised armed resistance. The teacher should be encouraging them to give their truthful answer and ask prompting questions if need be. </a:t>
                      </a:r>
                      <a:endParaRPr lang="en-GB" dirty="0"/>
                    </a:p>
                  </a:txBody>
                  <a:tcPr marL="50218" marR="50218" marT="0" marB="0"/>
                </a:tc>
                <a:tc hMerge="1">
                  <a:txBody>
                    <a:bodyPr/>
                    <a:lstStyle/>
                    <a:p>
                      <a:pPr>
                        <a:lnSpc>
                          <a:spcPct val="107000"/>
                        </a:lnSpc>
                        <a:spcAft>
                          <a:spcPts val="800"/>
                        </a:spcAft>
                      </a:pPr>
                      <a:endParaRPr lang="en-GB" sz="900" kern="100">
                        <a:effectLst/>
                        <a:latin typeface="Aptos" panose="020B0004020202020204" pitchFamily="34" charset="0"/>
                        <a:ea typeface="Aptos" panose="020B0004020202020204" pitchFamily="34" charset="0"/>
                        <a:cs typeface="Arial" panose="020B0604020202020204" pitchFamily="34" charset="0"/>
                      </a:endParaRPr>
                    </a:p>
                  </a:txBody>
                  <a:tcPr marL="50218" marR="50218" marT="0" marB="0"/>
                </a:tc>
                <a:tc>
                  <a:txBody>
                    <a:bodyPr/>
                    <a:lstStyle/>
                    <a:p>
                      <a:pPr>
                        <a:lnSpc>
                          <a:spcPct val="107000"/>
                        </a:lnSpc>
                        <a:spcAft>
                          <a:spcPts val="800"/>
                        </a:spcAft>
                      </a:pPr>
                      <a:r>
                        <a:rPr lang="en-GB" sz="900" kern="100" dirty="0">
                          <a:effectLst/>
                          <a:latin typeface="Comic Sans MS" panose="030F0702030302020204" pitchFamily="66" charset="0"/>
                        </a:rPr>
                        <a:t>Pupils should be writing down their answer in the post it note.</a:t>
                      </a:r>
                      <a:endParaRPr lang="en-GB" sz="900" kern="100" dirty="0">
                        <a:effectLst/>
                        <a:latin typeface="Comic Sans MS" panose="030F0702030302020204" pitchFamily="66" charset="0"/>
                        <a:ea typeface="Aptos" panose="020B0004020202020204" pitchFamily="34" charset="0"/>
                        <a:cs typeface="Arial" panose="020B0604020202020204" pitchFamily="34" charset="0"/>
                      </a:endParaRPr>
                    </a:p>
                  </a:txBody>
                  <a:tcPr marL="50218" marR="50218" marT="0" marB="0"/>
                </a:tc>
                <a:tc>
                  <a:txBody>
                    <a:bodyPr/>
                    <a:lstStyle/>
                    <a:p>
                      <a:pPr>
                        <a:lnSpc>
                          <a:spcPct val="107000"/>
                        </a:lnSpc>
                        <a:spcAft>
                          <a:spcPts val="800"/>
                        </a:spcAft>
                      </a:pPr>
                      <a:r>
                        <a:rPr lang="en-GB" sz="900" kern="100" dirty="0">
                          <a:effectLst/>
                          <a:latin typeface="Comic Sans MS" panose="030F0702030302020204" pitchFamily="66" charset="0"/>
                        </a:rPr>
                        <a:t>Pupils should hopefully mention that the British were becoming more fearful of resistance by the time the Baptist War happened and use an example from the source. </a:t>
                      </a:r>
                      <a:endParaRPr lang="en-GB" sz="900" kern="100" dirty="0">
                        <a:effectLst/>
                        <a:latin typeface="Comic Sans MS" panose="030F0702030302020204" pitchFamily="66" charset="0"/>
                        <a:ea typeface="Aptos" panose="020B0004020202020204" pitchFamily="34" charset="0"/>
                        <a:cs typeface="Arial" panose="020B0604020202020204" pitchFamily="34" charset="0"/>
                      </a:endParaRPr>
                    </a:p>
                  </a:txBody>
                  <a:tcPr marL="50218" marR="50218" marT="0" marB="0"/>
                </a:tc>
                <a:extLst>
                  <a:ext uri="{0D108BD9-81ED-4DB2-BD59-A6C34878D82A}">
                    <a16:rowId xmlns:a16="http://schemas.microsoft.com/office/drawing/2014/main" val="1926844723"/>
                  </a:ext>
                </a:extLst>
              </a:tr>
            </a:tbl>
          </a:graphicData>
        </a:graphic>
      </p:graphicFrame>
    </p:spTree>
    <p:extLst>
      <p:ext uri="{BB962C8B-B14F-4D97-AF65-F5344CB8AC3E}">
        <p14:creationId xmlns:p14="http://schemas.microsoft.com/office/powerpoint/2010/main" val="2157866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94CC-06F0-E259-259A-953E8D619CE2}"/>
              </a:ext>
            </a:extLst>
          </p:cNvPr>
          <p:cNvSpPr>
            <a:spLocks noGrp="1"/>
          </p:cNvSpPr>
          <p:nvPr>
            <p:ph type="ctrTitle"/>
          </p:nvPr>
        </p:nvSpPr>
        <p:spPr/>
        <p:txBody>
          <a:bodyPr/>
          <a:lstStyle/>
          <a:p>
            <a:r>
              <a:rPr lang="en-GB" dirty="0"/>
              <a:t>Worksheets</a:t>
            </a:r>
          </a:p>
        </p:txBody>
      </p:sp>
    </p:spTree>
    <p:extLst>
      <p:ext uri="{BB962C8B-B14F-4D97-AF65-F5344CB8AC3E}">
        <p14:creationId xmlns:p14="http://schemas.microsoft.com/office/powerpoint/2010/main" val="3785089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4C4A01-F40B-61E0-9E0B-E57A62C7050D}"/>
              </a:ext>
            </a:extLst>
          </p:cNvPr>
          <p:cNvPicPr>
            <a:picLocks noChangeAspect="1"/>
          </p:cNvPicPr>
          <p:nvPr/>
        </p:nvPicPr>
        <p:blipFill>
          <a:blip r:embed="rId3"/>
          <a:stretch>
            <a:fillRect/>
          </a:stretch>
        </p:blipFill>
        <p:spPr>
          <a:xfrm rot="5400000">
            <a:off x="-1549955" y="1549955"/>
            <a:ext cx="7109884" cy="4009974"/>
          </a:xfrm>
          <a:prstGeom prst="rect">
            <a:avLst/>
          </a:prstGeom>
        </p:spPr>
      </p:pic>
      <p:sp>
        <p:nvSpPr>
          <p:cNvPr id="6" name="TextBox 5">
            <a:extLst>
              <a:ext uri="{FF2B5EF4-FFF2-40B4-BE49-F238E27FC236}">
                <a16:creationId xmlns:a16="http://schemas.microsoft.com/office/drawing/2014/main" id="{7A54BEB2-DEF3-2236-2C23-F0E1A701A3C0}"/>
              </a:ext>
            </a:extLst>
          </p:cNvPr>
          <p:cNvSpPr txBox="1"/>
          <p:nvPr/>
        </p:nvSpPr>
        <p:spPr>
          <a:xfrm>
            <a:off x="4142710" y="1076632"/>
            <a:ext cx="7570838" cy="4940327"/>
          </a:xfrm>
          <a:prstGeom prst="rect">
            <a:avLst/>
          </a:prstGeom>
          <a:noFill/>
        </p:spPr>
        <p:txBody>
          <a:bodyPr wrap="square">
            <a:spAutoFit/>
          </a:bodyPr>
          <a:lstStyle/>
          <a:p>
            <a:pPr algn="just">
              <a:lnSpc>
                <a:spcPct val="200000"/>
              </a:lnSpc>
            </a:pPr>
            <a:r>
              <a:rPr lang="en-GB" sz="1600" dirty="0"/>
              <a:t>“[we agree] </a:t>
            </a:r>
          </a:p>
          <a:p>
            <a:pPr marL="285750" indent="-285750" algn="just">
              <a:lnSpc>
                <a:spcPct val="200000"/>
              </a:lnSpc>
              <a:buFont typeface="Arial" panose="020B0604020202020204" pitchFamily="34" charset="0"/>
              <a:buChar char="•"/>
            </a:pPr>
            <a:r>
              <a:rPr lang="en-GB" sz="1600" dirty="0"/>
              <a:t>that dreadful consequences may result from the insurrection in St. Domingo to the British West India islands in general, and particularly to the Island of Jamaica, should the [Haitian] Revolt be of long duration, or should it end… in the Desertion of that Colony by the Europeans [i.e. the French leaving]., </a:t>
            </a:r>
          </a:p>
          <a:p>
            <a:pPr marL="285750" indent="-285750" algn="just">
              <a:lnSpc>
                <a:spcPct val="200000"/>
              </a:lnSpc>
              <a:buFont typeface="Arial" panose="020B0604020202020204" pitchFamily="34" charset="0"/>
              <a:buChar char="•"/>
            </a:pPr>
            <a:r>
              <a:rPr lang="en-GB" sz="1600" dirty="0"/>
              <a:t>that Attempts have been made, and are still making, to create a ferment in the Minds of N- in our Colonies a dangerous Spirit of Innovation, and more especially to misrepresent the Nature and Extent of the late Discussions in the House of Commons of Great Britain respecting the Slave Trade, thus encouraging Discontents [i.e. unhappy people]</a:t>
            </a:r>
          </a:p>
        </p:txBody>
      </p:sp>
      <p:sp>
        <p:nvSpPr>
          <p:cNvPr id="7" name="Rectangle 6">
            <a:extLst>
              <a:ext uri="{FF2B5EF4-FFF2-40B4-BE49-F238E27FC236}">
                <a16:creationId xmlns:a16="http://schemas.microsoft.com/office/drawing/2014/main" id="{8C0B7506-BEA1-6D9E-6FE7-C55A11459439}"/>
              </a:ext>
            </a:extLst>
          </p:cNvPr>
          <p:cNvSpPr/>
          <p:nvPr/>
        </p:nvSpPr>
        <p:spPr>
          <a:xfrm>
            <a:off x="393290" y="452284"/>
            <a:ext cx="3441291" cy="639097"/>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458C085-01B3-2947-8E9B-E1995483B09E}"/>
              </a:ext>
            </a:extLst>
          </p:cNvPr>
          <p:cNvSpPr txBox="1"/>
          <p:nvPr/>
        </p:nvSpPr>
        <p:spPr>
          <a:xfrm>
            <a:off x="5407743" y="721511"/>
            <a:ext cx="4581831" cy="646331"/>
          </a:xfrm>
          <a:prstGeom prst="rect">
            <a:avLst/>
          </a:prstGeom>
          <a:noFill/>
        </p:spPr>
        <p:txBody>
          <a:bodyPr wrap="square" rtlCol="0">
            <a:spAutoFit/>
          </a:bodyPr>
          <a:lstStyle/>
          <a:p>
            <a:pPr algn="ctr"/>
            <a:r>
              <a:rPr lang="en-GB" dirty="0"/>
              <a:t>This source describes an agreement made at a meeting. Who is at the meeting?</a:t>
            </a:r>
          </a:p>
        </p:txBody>
      </p:sp>
      <p:sp>
        <p:nvSpPr>
          <p:cNvPr id="9" name="Rectangle 8">
            <a:extLst>
              <a:ext uri="{FF2B5EF4-FFF2-40B4-BE49-F238E27FC236}">
                <a16:creationId xmlns:a16="http://schemas.microsoft.com/office/drawing/2014/main" id="{1FF1C7BC-86C6-5680-050D-592DDF5EB2D4}"/>
              </a:ext>
            </a:extLst>
          </p:cNvPr>
          <p:cNvSpPr/>
          <p:nvPr/>
        </p:nvSpPr>
        <p:spPr>
          <a:xfrm>
            <a:off x="211394" y="3554941"/>
            <a:ext cx="3441291" cy="1253033"/>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0AEE0F3A-0EEC-1EC8-B07A-CB1D466C5068}"/>
              </a:ext>
            </a:extLst>
          </p:cNvPr>
          <p:cNvCxnSpPr>
            <a:cxnSpLocks/>
            <a:stCxn id="7" idx="3"/>
          </p:cNvCxnSpPr>
          <p:nvPr/>
        </p:nvCxnSpPr>
        <p:spPr>
          <a:xfrm>
            <a:off x="3834581" y="771833"/>
            <a:ext cx="1708794" cy="2310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FB164C8-36A1-A855-9C9E-4FF1112DC9C4}"/>
              </a:ext>
            </a:extLst>
          </p:cNvPr>
          <p:cNvSpPr txBox="1">
            <a:spLocks/>
          </p:cNvSpPr>
          <p:nvPr/>
        </p:nvSpPr>
        <p:spPr>
          <a:xfrm>
            <a:off x="4327800" y="178259"/>
            <a:ext cx="2642411"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dirty="0"/>
              <a:t>Source 1</a:t>
            </a:r>
          </a:p>
        </p:txBody>
      </p:sp>
    </p:spTree>
    <p:extLst>
      <p:ext uri="{BB962C8B-B14F-4D97-AF65-F5344CB8AC3E}">
        <p14:creationId xmlns:p14="http://schemas.microsoft.com/office/powerpoint/2010/main" val="454633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2" name="Picture Placeholder 9" descr="A newspaper with text on it&#10;&#10;Description automatically generated">
            <a:extLst>
              <a:ext uri="{FF2B5EF4-FFF2-40B4-BE49-F238E27FC236}">
                <a16:creationId xmlns:a16="http://schemas.microsoft.com/office/drawing/2014/main" id="{A7F4D2B4-7708-77EF-2EE1-43B1B2CDA987}"/>
              </a:ext>
            </a:extLst>
          </p:cNvPr>
          <p:cNvPicPr>
            <a:picLocks noChangeAspect="1"/>
          </p:cNvPicPr>
          <p:nvPr/>
        </p:nvPicPr>
        <p:blipFill>
          <a:blip r:embed="rId2"/>
          <a:srcRect l="6601" t="3538" r="10389" b="2994"/>
          <a:stretch/>
        </p:blipFill>
        <p:spPr>
          <a:xfrm>
            <a:off x="0" y="216657"/>
            <a:ext cx="3915784" cy="6641343"/>
          </a:xfrm>
          <a:prstGeom prst="rect">
            <a:avLst/>
          </a:prstGeom>
        </p:spPr>
      </p:pic>
      <p:sp>
        <p:nvSpPr>
          <p:cNvPr id="3" name="Title 1">
            <a:extLst>
              <a:ext uri="{FF2B5EF4-FFF2-40B4-BE49-F238E27FC236}">
                <a16:creationId xmlns:a16="http://schemas.microsoft.com/office/drawing/2014/main" id="{F095DFE9-7F7A-0B72-D950-AE9BD1B82394}"/>
              </a:ext>
            </a:extLst>
          </p:cNvPr>
          <p:cNvSpPr txBox="1">
            <a:spLocks/>
          </p:cNvSpPr>
          <p:nvPr/>
        </p:nvSpPr>
        <p:spPr>
          <a:xfrm>
            <a:off x="4336467" y="216656"/>
            <a:ext cx="2642411"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dirty="0"/>
              <a:t>Source 2</a:t>
            </a:r>
          </a:p>
        </p:txBody>
      </p:sp>
      <p:sp>
        <p:nvSpPr>
          <p:cNvPr id="4" name="TextBox 3">
            <a:extLst>
              <a:ext uri="{FF2B5EF4-FFF2-40B4-BE49-F238E27FC236}">
                <a16:creationId xmlns:a16="http://schemas.microsoft.com/office/drawing/2014/main" id="{714F444C-B1CF-5958-EE98-4BE16207ACBD}"/>
              </a:ext>
            </a:extLst>
          </p:cNvPr>
          <p:cNvSpPr txBox="1"/>
          <p:nvPr/>
        </p:nvSpPr>
        <p:spPr>
          <a:xfrm>
            <a:off x="4088922" y="1033875"/>
            <a:ext cx="7570838" cy="4478662"/>
          </a:xfrm>
          <a:prstGeom prst="rect">
            <a:avLst/>
          </a:prstGeom>
          <a:noFill/>
        </p:spPr>
        <p:txBody>
          <a:bodyPr wrap="square">
            <a:spAutoFit/>
          </a:bodyPr>
          <a:lstStyle/>
          <a:p>
            <a:pPr algn="just">
              <a:lnSpc>
                <a:spcPct val="150000"/>
              </a:lnSpc>
            </a:pPr>
            <a:r>
              <a:rPr lang="en-GB" sz="1600" dirty="0"/>
              <a:t>“TO </a:t>
            </a:r>
            <a:r>
              <a:rPr lang="en-GB" sz="1600" b="1" dirty="0"/>
              <a:t>THE REBELLIOUS SLAVES. </a:t>
            </a:r>
          </a:p>
          <a:p>
            <a:pPr algn="just">
              <a:lnSpc>
                <a:spcPct val="150000"/>
              </a:lnSpc>
            </a:pPr>
            <a:r>
              <a:rPr lang="en-GB" sz="1600" dirty="0"/>
              <a:t>N-</a:t>
            </a:r>
          </a:p>
          <a:p>
            <a:pPr algn="just">
              <a:lnSpc>
                <a:spcPct val="150000"/>
              </a:lnSpc>
            </a:pPr>
            <a:r>
              <a:rPr lang="en-GB" sz="1600" dirty="0"/>
              <a:t>YOU have taken up arms against your Masters and have burnt and plundered [stolen] their houses and buildings. Some wicked persons have told you that the King has made you free, and that your Masters withhold your freedom from you. In the name of the King … you are misled [mistaken]. I bring with me numerous Forces to punish the guilty, and all who are found with the Rebels will be put to death, without mercy. You cannot resist the King’s Troops. Surrender yourselves and beg that your crime may be pardoned. All who yield [surrender] themselves up at any Military Post </a:t>
            </a:r>
            <a:r>
              <a:rPr lang="en-GB" sz="1600" b="1" i="1" dirty="0"/>
              <a:t>immediately</a:t>
            </a:r>
            <a:r>
              <a:rPr lang="en-GB" sz="1600" dirty="0"/>
              <a:t>, provided they are not principles and chiefs [leaders] in the burnings that have been committed, will receive His Majesty’s gracious pardon. All who hold out, will meet certain death.”</a:t>
            </a:r>
          </a:p>
        </p:txBody>
      </p:sp>
      <p:sp>
        <p:nvSpPr>
          <p:cNvPr id="5" name="Rectangle 4">
            <a:extLst>
              <a:ext uri="{FF2B5EF4-FFF2-40B4-BE49-F238E27FC236}">
                <a16:creationId xmlns:a16="http://schemas.microsoft.com/office/drawing/2014/main" id="{AD87AC95-B9C4-0AB5-D529-B4C25B1B0E96}"/>
              </a:ext>
            </a:extLst>
          </p:cNvPr>
          <p:cNvSpPr/>
          <p:nvPr/>
        </p:nvSpPr>
        <p:spPr>
          <a:xfrm>
            <a:off x="754389" y="2819035"/>
            <a:ext cx="939678" cy="1455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767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94CC-06F0-E259-259A-953E8D619CE2}"/>
              </a:ext>
            </a:extLst>
          </p:cNvPr>
          <p:cNvSpPr>
            <a:spLocks noGrp="1"/>
          </p:cNvSpPr>
          <p:nvPr>
            <p:ph type="ctrTitle"/>
          </p:nvPr>
        </p:nvSpPr>
        <p:spPr/>
        <p:txBody>
          <a:bodyPr/>
          <a:lstStyle/>
          <a:p>
            <a:r>
              <a:rPr lang="en-GB" dirty="0"/>
              <a:t>Acknowledgements.</a:t>
            </a:r>
          </a:p>
        </p:txBody>
      </p:sp>
    </p:spTree>
    <p:extLst>
      <p:ext uri="{BB962C8B-B14F-4D97-AF65-F5344CB8AC3E}">
        <p14:creationId xmlns:p14="http://schemas.microsoft.com/office/powerpoint/2010/main" val="182177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1B22E27-6B2A-C370-1FAE-52476869A894}"/>
              </a:ext>
            </a:extLst>
          </p:cNvPr>
          <p:cNvSpPr>
            <a:spLocks noGrp="1"/>
          </p:cNvSpPr>
          <p:nvPr>
            <p:ph idx="1"/>
          </p:nvPr>
        </p:nvSpPr>
        <p:spPr>
          <a:xfrm>
            <a:off x="583366" y="686372"/>
            <a:ext cx="10914089" cy="5564525"/>
          </a:xfrm>
        </p:spPr>
        <p:txBody>
          <a:bodyPr/>
          <a:lstStyle/>
          <a:p>
            <a:pPr marL="0" indent="0">
              <a:buNone/>
            </a:pPr>
            <a:r>
              <a:rPr lang="en-GB" sz="1600" dirty="0"/>
              <a:t>Slide 2 and 8 – Picture of the Haitian Revolution. Came from </a:t>
            </a:r>
            <a:r>
              <a:rPr lang="en-GB" sz="1600" dirty="0">
                <a:solidFill>
                  <a:srgbClr val="3C3C3C"/>
                </a:solidFill>
                <a:ea typeface="+mn-lt"/>
                <a:cs typeface="+mn-lt"/>
              </a:rPr>
              <a:t>Source - </a:t>
            </a:r>
            <a:r>
              <a:rPr lang="en-GB" sz="1600" b="0" i="0" dirty="0">
                <a:solidFill>
                  <a:srgbClr val="3C3C3C"/>
                </a:solidFill>
                <a:effectLst/>
                <a:ea typeface="+mn-lt"/>
                <a:cs typeface="+mn-lt"/>
              </a:rPr>
              <a:t>https://www.</a:t>
            </a:r>
            <a:r>
              <a:rPr lang="en-GB" sz="1600" dirty="0">
                <a:solidFill>
                  <a:srgbClr val="3C3C3C"/>
                </a:solidFill>
                <a:ea typeface="+mn-lt"/>
                <a:cs typeface="+mn-lt"/>
              </a:rPr>
              <a:t>europeana</a:t>
            </a:r>
            <a:r>
              <a:rPr lang="en-GB" sz="1600" b="0" i="0" dirty="0">
                <a:solidFill>
                  <a:srgbClr val="3C3C3C"/>
                </a:solidFill>
                <a:effectLst/>
                <a:ea typeface="+mn-lt"/>
                <a:cs typeface="+mn-lt"/>
              </a:rPr>
              <a:t>.</a:t>
            </a:r>
            <a:r>
              <a:rPr lang="en-GB" sz="1600" dirty="0">
                <a:solidFill>
                  <a:srgbClr val="3C3C3C"/>
                </a:solidFill>
                <a:ea typeface="+mn-lt"/>
                <a:cs typeface="+mn-lt"/>
              </a:rPr>
              <a:t>eu</a:t>
            </a:r>
            <a:r>
              <a:rPr lang="en-GB" sz="1600" b="0" i="0" dirty="0">
                <a:solidFill>
                  <a:srgbClr val="3C3C3C"/>
                </a:solidFill>
                <a:effectLst/>
                <a:ea typeface="+mn-lt"/>
                <a:cs typeface="+mn-lt"/>
              </a:rPr>
              <a:t>/</a:t>
            </a:r>
            <a:r>
              <a:rPr lang="en-GB" sz="1600" dirty="0">
                <a:solidFill>
                  <a:srgbClr val="3C3C3C"/>
                </a:solidFill>
                <a:ea typeface="+mn-lt"/>
                <a:cs typeface="+mn-lt"/>
              </a:rPr>
              <a:t>en</a:t>
            </a:r>
            <a:r>
              <a:rPr lang="en-GB" sz="1600" b="0" i="0" dirty="0">
                <a:solidFill>
                  <a:srgbClr val="3C3C3C"/>
                </a:solidFill>
                <a:effectLst/>
                <a:ea typeface="+mn-lt"/>
                <a:cs typeface="+mn-lt"/>
              </a:rPr>
              <a:t>/</a:t>
            </a:r>
            <a:r>
              <a:rPr lang="en-GB" sz="1600" dirty="0">
                <a:solidFill>
                  <a:srgbClr val="3C3C3C"/>
                </a:solidFill>
                <a:ea typeface="+mn-lt"/>
                <a:cs typeface="+mn-lt"/>
              </a:rPr>
              <a:t>exhibitions</a:t>
            </a:r>
            <a:r>
              <a:rPr lang="en-GB" sz="1600" b="0" i="0" dirty="0">
                <a:solidFill>
                  <a:srgbClr val="3C3C3C"/>
                </a:solidFill>
                <a:effectLst/>
                <a:ea typeface="+mn-lt"/>
                <a:cs typeface="+mn-lt"/>
              </a:rPr>
              <a:t>/</a:t>
            </a:r>
            <a:r>
              <a:rPr lang="en-GB" sz="1600" dirty="0">
                <a:solidFill>
                  <a:srgbClr val="3C3C3C"/>
                </a:solidFill>
                <a:ea typeface="+mn-lt"/>
                <a:cs typeface="+mn-lt"/>
              </a:rPr>
              <a:t>black-lives-in-europe</a:t>
            </a:r>
            <a:r>
              <a:rPr lang="en-GB" sz="1600" b="0" i="0" dirty="0">
                <a:solidFill>
                  <a:srgbClr val="3C3C3C"/>
                </a:solidFill>
                <a:effectLst/>
                <a:ea typeface="+mn-lt"/>
                <a:cs typeface="+mn-lt"/>
              </a:rPr>
              <a:t>/</a:t>
            </a:r>
            <a:r>
              <a:rPr lang="en-GB" sz="1600" dirty="0">
                <a:solidFill>
                  <a:srgbClr val="3C3C3C"/>
                </a:solidFill>
                <a:ea typeface="+mn-lt"/>
                <a:cs typeface="+mn-lt"/>
              </a:rPr>
              <a:t>three-portraits-of-the-haitian-revolution</a:t>
            </a:r>
            <a:endParaRPr lang="en-US" sz="1600" dirty="0"/>
          </a:p>
          <a:p>
            <a:pPr marL="0" indent="0">
              <a:buNone/>
            </a:pPr>
            <a:endParaRPr lang="en-GB" sz="1600" dirty="0"/>
          </a:p>
          <a:p>
            <a:pPr marL="0" indent="0">
              <a:buNone/>
            </a:pPr>
            <a:r>
              <a:rPr lang="en-GB" sz="1600" dirty="0"/>
              <a:t>Slide 5 and 6 – Map of the West Indies. Came from Source - </a:t>
            </a:r>
            <a:r>
              <a:rPr lang="en-GB" sz="1600" dirty="0">
                <a:hlinkClick r:id="rId2"/>
              </a:rPr>
              <a:t>https://www.worldatlas.com/geography/west-indies.html</a:t>
            </a:r>
            <a:endParaRPr lang="en-GB" sz="1600" dirty="0"/>
          </a:p>
          <a:p>
            <a:pPr marL="0" indent="0">
              <a:buNone/>
            </a:pP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Slide 11 and 20 - </a:t>
            </a:r>
            <a:r>
              <a:rPr lang="en-GB" sz="1600" dirty="0">
                <a:solidFill>
                  <a:srgbClr val="3C3C3C"/>
                </a:solidFill>
                <a:effectLst/>
              </a:rPr>
              <a:t>British Online Archives, </a:t>
            </a:r>
            <a:r>
              <a:rPr lang="en-GB" sz="1600" i="1" dirty="0">
                <a:solidFill>
                  <a:srgbClr val="3C3C3C"/>
                </a:solidFill>
                <a:effectLst/>
              </a:rPr>
              <a:t>Slavery, Exploitation and Trade in the West Indies, 1759–1832</a:t>
            </a:r>
            <a:r>
              <a:rPr lang="en-GB" sz="1600" dirty="0">
                <a:solidFill>
                  <a:srgbClr val="3C3C3C"/>
                </a:solidFill>
                <a:effectLst/>
              </a:rPr>
              <a:t>, “Reports, 1791 March, Page 14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3C3C3C"/>
                </a:solidFill>
                <a:effectLst/>
              </a:rPr>
              <a:t>https://britishonlinearchives.com/collections/1/slavery-exploitation-and-trade-in-the-west-indies-1759-1832</a:t>
            </a:r>
          </a:p>
          <a:p>
            <a:pPr marL="0" indent="0">
              <a:buNone/>
            </a:pPr>
            <a:endParaRPr lang="en-GB" sz="1600" dirty="0"/>
          </a:p>
          <a:p>
            <a:pPr marL="0" indent="0">
              <a:buNone/>
            </a:pPr>
            <a:r>
              <a:rPr lang="en-GB" sz="1600" dirty="0"/>
              <a:t>Slide 14 and 21 - https://cdn.nationalarchives.gov.uk/documents/education/spotlight-on-baptist-war.pdf</a:t>
            </a:r>
          </a:p>
          <a:p>
            <a:pPr marL="0" indent="0">
              <a:buNone/>
            </a:pPr>
            <a:endParaRPr lang="en-GB" sz="1600" dirty="0"/>
          </a:p>
          <a:p>
            <a:pPr marL="0" indent="0">
              <a:buNone/>
            </a:pPr>
            <a:endParaRPr lang="en-GB" sz="1600" dirty="0"/>
          </a:p>
          <a:p>
            <a:pPr marL="0" indent="0">
              <a:buNone/>
            </a:pPr>
            <a:endParaRPr lang="en-GB" sz="1600" dirty="0"/>
          </a:p>
          <a:p>
            <a:pPr marL="0" indent="0">
              <a:lnSpc>
                <a:spcPct val="100000"/>
              </a:lnSpc>
              <a:spcBef>
                <a:spcPts val="0"/>
              </a:spcBef>
              <a:buNone/>
              <a:defRPr/>
            </a:pPr>
            <a:endParaRPr lang="en-GB" sz="800" dirty="0"/>
          </a:p>
          <a:p>
            <a:pPr marL="0" indent="0">
              <a:lnSpc>
                <a:spcPct val="100000"/>
              </a:lnSpc>
              <a:spcBef>
                <a:spcPts val="0"/>
              </a:spcBef>
              <a:buNone/>
              <a:defRPr/>
            </a:pPr>
            <a:endParaRPr lang="en-GB" sz="800" b="0" i="0" dirty="0">
              <a:solidFill>
                <a:srgbClr val="343338"/>
              </a:solidFill>
              <a:effectLst/>
              <a:latin typeface="Open Sans"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sz="1000" dirty="0">
              <a:solidFill>
                <a:srgbClr val="3C3C3C"/>
              </a:solidFill>
              <a:effectLst/>
              <a:latin typeface="proxima-nova"/>
            </a:endParaRPr>
          </a:p>
          <a:p>
            <a:pPr marL="0" indent="0">
              <a:buNone/>
            </a:pPr>
            <a:endParaRPr lang="en-GB" sz="18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82287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5B786-99DF-FE56-1ACA-C49F4DC576DE}"/>
              </a:ext>
            </a:extLst>
          </p:cNvPr>
          <p:cNvSpPr>
            <a:spLocks noGrp="1"/>
          </p:cNvSpPr>
          <p:nvPr>
            <p:ph type="title"/>
          </p:nvPr>
        </p:nvSpPr>
        <p:spPr/>
        <p:txBody>
          <a:bodyPr/>
          <a:lstStyle/>
          <a:p>
            <a:r>
              <a:rPr lang="en-GB" dirty="0"/>
              <a:t>Starter – See, Think, Wonder</a:t>
            </a:r>
          </a:p>
        </p:txBody>
      </p:sp>
      <p:pic>
        <p:nvPicPr>
          <p:cNvPr id="4" name="Picture 3" descr="A group of soldiers fighting&#10;&#10;Description automatically generated">
            <a:extLst>
              <a:ext uri="{FF2B5EF4-FFF2-40B4-BE49-F238E27FC236}">
                <a16:creationId xmlns:a16="http://schemas.microsoft.com/office/drawing/2014/main" id="{855A1339-7D74-D722-315D-131940F05F7A}"/>
              </a:ext>
            </a:extLst>
          </p:cNvPr>
          <p:cNvPicPr>
            <a:picLocks noChangeAspect="1"/>
          </p:cNvPicPr>
          <p:nvPr/>
        </p:nvPicPr>
        <p:blipFill>
          <a:blip r:embed="rId3"/>
          <a:srcRect l="4228" r="24218" b="1"/>
          <a:stretch/>
        </p:blipFill>
        <p:spPr>
          <a:xfrm>
            <a:off x="3804878" y="1364771"/>
            <a:ext cx="6310745" cy="4983022"/>
          </a:xfrm>
          <a:prstGeom prst="rect">
            <a:avLst/>
          </a:prstGeom>
          <a:noFill/>
        </p:spPr>
      </p:pic>
      <p:pic>
        <p:nvPicPr>
          <p:cNvPr id="6" name="Graphic 5" descr="Eye outline">
            <a:extLst>
              <a:ext uri="{FF2B5EF4-FFF2-40B4-BE49-F238E27FC236}">
                <a16:creationId xmlns:a16="http://schemas.microsoft.com/office/drawing/2014/main" id="{CF3466F7-9D17-158E-AD2A-0A6AEF835E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000" y="1777974"/>
            <a:ext cx="914400" cy="914400"/>
          </a:xfrm>
          <a:prstGeom prst="rect">
            <a:avLst/>
          </a:prstGeom>
        </p:spPr>
      </p:pic>
      <p:sp>
        <p:nvSpPr>
          <p:cNvPr id="7" name="TextBox 6">
            <a:extLst>
              <a:ext uri="{FF2B5EF4-FFF2-40B4-BE49-F238E27FC236}">
                <a16:creationId xmlns:a16="http://schemas.microsoft.com/office/drawing/2014/main" id="{8B6FCD56-4356-C0F6-4C2C-80E1D95E09C9}"/>
              </a:ext>
            </a:extLst>
          </p:cNvPr>
          <p:cNvSpPr txBox="1"/>
          <p:nvPr/>
        </p:nvSpPr>
        <p:spPr>
          <a:xfrm>
            <a:off x="1412421" y="1902279"/>
            <a:ext cx="1126672" cy="646331"/>
          </a:xfrm>
          <a:prstGeom prst="rect">
            <a:avLst/>
          </a:prstGeom>
          <a:noFill/>
        </p:spPr>
        <p:txBody>
          <a:bodyPr wrap="square" rtlCol="0">
            <a:spAutoFit/>
          </a:bodyPr>
          <a:lstStyle/>
          <a:p>
            <a:r>
              <a:rPr lang="en-GB" dirty="0"/>
              <a:t>3 things you see</a:t>
            </a:r>
          </a:p>
        </p:txBody>
      </p:sp>
      <p:sp>
        <p:nvSpPr>
          <p:cNvPr id="8" name="TextBox 7">
            <a:extLst>
              <a:ext uri="{FF2B5EF4-FFF2-40B4-BE49-F238E27FC236}">
                <a16:creationId xmlns:a16="http://schemas.microsoft.com/office/drawing/2014/main" id="{406121B5-9E59-AC90-1826-E505354234F9}"/>
              </a:ext>
            </a:extLst>
          </p:cNvPr>
          <p:cNvSpPr txBox="1"/>
          <p:nvPr/>
        </p:nvSpPr>
        <p:spPr>
          <a:xfrm>
            <a:off x="1412421" y="3355033"/>
            <a:ext cx="1126672" cy="646331"/>
          </a:xfrm>
          <a:prstGeom prst="rect">
            <a:avLst/>
          </a:prstGeom>
          <a:noFill/>
        </p:spPr>
        <p:txBody>
          <a:bodyPr wrap="square" rtlCol="0">
            <a:spAutoFit/>
          </a:bodyPr>
          <a:lstStyle/>
          <a:p>
            <a:r>
              <a:rPr lang="en-GB" dirty="0"/>
              <a:t>2 things you think</a:t>
            </a:r>
          </a:p>
        </p:txBody>
      </p:sp>
      <p:sp>
        <p:nvSpPr>
          <p:cNvPr id="9" name="TextBox 8">
            <a:extLst>
              <a:ext uri="{FF2B5EF4-FFF2-40B4-BE49-F238E27FC236}">
                <a16:creationId xmlns:a16="http://schemas.microsoft.com/office/drawing/2014/main" id="{866A68D8-2C86-2E77-8DFA-D58C87E35D69}"/>
              </a:ext>
            </a:extLst>
          </p:cNvPr>
          <p:cNvSpPr txBox="1"/>
          <p:nvPr/>
        </p:nvSpPr>
        <p:spPr>
          <a:xfrm>
            <a:off x="1453242" y="4708072"/>
            <a:ext cx="1453244" cy="646331"/>
          </a:xfrm>
          <a:prstGeom prst="rect">
            <a:avLst/>
          </a:prstGeom>
          <a:noFill/>
        </p:spPr>
        <p:txBody>
          <a:bodyPr wrap="square" rtlCol="0">
            <a:spAutoFit/>
          </a:bodyPr>
          <a:lstStyle/>
          <a:p>
            <a:r>
              <a:rPr lang="en-GB" dirty="0"/>
              <a:t>1 thing </a:t>
            </a:r>
            <a:br>
              <a:rPr lang="en-GB" dirty="0"/>
            </a:br>
            <a:r>
              <a:rPr lang="en-GB" dirty="0"/>
              <a:t>you wonder</a:t>
            </a:r>
          </a:p>
        </p:txBody>
      </p:sp>
      <p:pic>
        <p:nvPicPr>
          <p:cNvPr id="11" name="Graphic 10" descr="Thought outline">
            <a:extLst>
              <a:ext uri="{FF2B5EF4-FFF2-40B4-BE49-F238E27FC236}">
                <a16:creationId xmlns:a16="http://schemas.microsoft.com/office/drawing/2014/main" id="{36DC783B-B9EA-4941-2983-8D33A736B7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842" y="2941882"/>
            <a:ext cx="914400" cy="914400"/>
          </a:xfrm>
          <a:prstGeom prst="rect">
            <a:avLst/>
          </a:prstGeom>
        </p:spPr>
      </p:pic>
      <p:pic>
        <p:nvPicPr>
          <p:cNvPr id="13" name="Graphic 12" descr="Questions outline">
            <a:extLst>
              <a:ext uri="{FF2B5EF4-FFF2-40B4-BE49-F238E27FC236}">
                <a16:creationId xmlns:a16="http://schemas.microsoft.com/office/drawing/2014/main" id="{ECE9E222-4EF2-F40D-F2E3-B2CECF5B4C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8021" y="4503965"/>
            <a:ext cx="914400" cy="914400"/>
          </a:xfrm>
          <a:prstGeom prst="rect">
            <a:avLst/>
          </a:prstGeom>
        </p:spPr>
      </p:pic>
    </p:spTree>
    <p:extLst>
      <p:ext uri="{BB962C8B-B14F-4D97-AF65-F5344CB8AC3E}">
        <p14:creationId xmlns:p14="http://schemas.microsoft.com/office/powerpoint/2010/main" val="4132906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7CBA9B5A-84B7-828C-302D-7720492FF1F2}"/>
              </a:ext>
            </a:extLst>
          </p:cNvPr>
          <p:cNvSpPr>
            <a:spLocks noGrp="1"/>
          </p:cNvSpPr>
          <p:nvPr>
            <p:ph type="subTitle" idx="1"/>
          </p:nvPr>
        </p:nvSpPr>
        <p:spPr/>
        <p:txBody>
          <a:bodyPr>
            <a:normAutofit/>
          </a:bodyPr>
          <a:lstStyle/>
          <a:p>
            <a:r>
              <a:rPr lang="en-GB" sz="2400" dirty="0"/>
              <a:t>To be able to answer the following question:</a:t>
            </a:r>
          </a:p>
          <a:p>
            <a:endParaRPr lang="en-GB" dirty="0"/>
          </a:p>
          <a:p>
            <a:r>
              <a:rPr lang="en-GB" sz="2400" b="1" dirty="0"/>
              <a:t>What do primary sources tell us about how British people reacted to armed resistance by enslaved people?</a:t>
            </a:r>
          </a:p>
        </p:txBody>
      </p:sp>
      <p:sp>
        <p:nvSpPr>
          <p:cNvPr id="7" name="Text Placeholder 6">
            <a:extLst>
              <a:ext uri="{FF2B5EF4-FFF2-40B4-BE49-F238E27FC236}">
                <a16:creationId xmlns:a16="http://schemas.microsoft.com/office/drawing/2014/main" id="{96DA03CB-9259-A8A3-3C98-B72EEF0B991D}"/>
              </a:ext>
            </a:extLst>
          </p:cNvPr>
          <p:cNvSpPr>
            <a:spLocks noGrp="1"/>
          </p:cNvSpPr>
          <p:nvPr>
            <p:ph type="body" sz="quarter" idx="11"/>
          </p:nvPr>
        </p:nvSpPr>
        <p:spPr/>
        <p:txBody>
          <a:bodyPr>
            <a:normAutofit/>
          </a:bodyPr>
          <a:lstStyle/>
          <a:p>
            <a:pPr marL="285750" indent="-285750">
              <a:buFont typeface="Arial" panose="020B0604020202020204" pitchFamily="34" charset="0"/>
              <a:buChar char="•"/>
            </a:pPr>
            <a:r>
              <a:rPr lang="en-GB" sz="2400" dirty="0"/>
              <a:t>I can describe some examples of armed resistance to slavery in the British Caribbean</a:t>
            </a:r>
          </a:p>
          <a:p>
            <a:pPr marL="285750" indent="-285750">
              <a:buFont typeface="Arial" panose="020B0604020202020204" pitchFamily="34" charset="0"/>
              <a:buChar char="•"/>
            </a:pPr>
            <a:r>
              <a:rPr lang="en-GB" sz="2400" dirty="0"/>
              <a:t>I can </a:t>
            </a:r>
            <a:r>
              <a:rPr lang="en-GB" sz="2400" b="1" dirty="0"/>
              <a:t>use </a:t>
            </a:r>
            <a:r>
              <a:rPr lang="en-GB" sz="2400" dirty="0"/>
              <a:t>primary sources to explain how British people reacted to these events.</a:t>
            </a:r>
          </a:p>
        </p:txBody>
      </p:sp>
    </p:spTree>
    <p:extLst>
      <p:ext uri="{BB962C8B-B14F-4D97-AF65-F5344CB8AC3E}">
        <p14:creationId xmlns:p14="http://schemas.microsoft.com/office/powerpoint/2010/main" val="171439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33112F-D333-5C9B-D139-D33F0CEFD9CD}"/>
              </a:ext>
            </a:extLst>
          </p:cNvPr>
          <p:cNvSpPr>
            <a:spLocks noGrp="1"/>
          </p:cNvSpPr>
          <p:nvPr>
            <p:ph type="subTitle" idx="1"/>
          </p:nvPr>
        </p:nvSpPr>
        <p:spPr>
          <a:xfrm>
            <a:off x="7621630" y="921296"/>
            <a:ext cx="4406314" cy="6236045"/>
          </a:xfrm>
        </p:spPr>
        <p:txBody>
          <a:bodyPr vert="horz" lIns="91440" tIns="45720" rIns="91440" bIns="45720" rtlCol="0" anchor="t">
            <a:normAutofit/>
          </a:bodyPr>
          <a:lstStyle/>
          <a:p>
            <a:pPr marL="342900" indent="-342900">
              <a:buFont typeface="Arial" panose="020B0604020202020204" pitchFamily="34" charset="0"/>
              <a:buChar char="•"/>
            </a:pPr>
            <a:r>
              <a:rPr lang="en-GB" dirty="0"/>
              <a:t>Most resistance to enslavement was small scale and covert, for example working slowly or breaking tools ‘accidentally on purpose’.</a:t>
            </a:r>
          </a:p>
          <a:p>
            <a:pPr marL="342900" indent="-342900">
              <a:buFont typeface="Arial" panose="020B0604020202020204" pitchFamily="34" charset="0"/>
              <a:buChar char="•"/>
            </a:pPr>
            <a:r>
              <a:rPr lang="en-GB" dirty="0"/>
              <a:t>However, there were several examples of </a:t>
            </a:r>
            <a:r>
              <a:rPr lang="en-GB" b="1" dirty="0"/>
              <a:t>organised armed rebellions</a:t>
            </a:r>
            <a:r>
              <a:rPr lang="en-GB" dirty="0"/>
              <a:t> by enslaved people. These became more common after the French Revolution (1789) which had shown that people could overthrow oppressive governments.</a:t>
            </a:r>
          </a:p>
          <a:p>
            <a:endParaRPr lang="en-GB" dirty="0"/>
          </a:p>
        </p:txBody>
      </p:sp>
      <mc:AlternateContent xmlns:mc="http://schemas.openxmlformats.org/markup-compatibility/2006">
        <mc:Choice xmlns:p14="http://schemas.microsoft.com/office/powerpoint/2010/main" xmlns:aink="http://schemas.microsoft.com/office/drawing/2016/ink" Requires="p14 aink">
          <p:contentPart p14:bwMode="auto" r:id="rId3">
            <p14:nvContentPartPr>
              <p14:cNvPr id="2" name="Ink 1">
                <a:extLst>
                  <a:ext uri="{FF2B5EF4-FFF2-40B4-BE49-F238E27FC236}">
                    <a16:creationId xmlns:a16="http://schemas.microsoft.com/office/drawing/2014/main" id="{0A994C5B-7F01-7BED-793C-958F05550C8D}"/>
                  </a:ext>
                </a:extLst>
              </p14:cNvPr>
              <p14:cNvContentPartPr/>
              <p14:nvPr/>
            </p14:nvContentPartPr>
            <p14:xfrm>
              <a:off x="7470180" y="3714776"/>
              <a:ext cx="360" cy="360"/>
            </p14:xfrm>
          </p:contentPart>
        </mc:Choice>
        <mc:Fallback>
          <p:pic>
            <p:nvPicPr>
              <p:cNvPr id="2" name="Ink 1">
                <a:extLst>
                  <a:ext uri="{FF2B5EF4-FFF2-40B4-BE49-F238E27FC236}">
                    <a16:creationId xmlns:a16="http://schemas.microsoft.com/office/drawing/2014/main" id="{0A994C5B-7F01-7BED-793C-958F05550C8D}"/>
                  </a:ext>
                </a:extLst>
              </p:cNvPr>
              <p:cNvPicPr/>
              <p:nvPr/>
            </p:nvPicPr>
            <p:blipFill>
              <a:blip r:embed="rId4"/>
              <a:stretch>
                <a:fillRect/>
              </a:stretch>
            </p:blipFill>
            <p:spPr>
              <a:xfrm>
                <a:off x="7461180" y="3705776"/>
                <a:ext cx="18000" cy="18000"/>
              </a:xfrm>
              <a:prstGeom prst="rect">
                <a:avLst/>
              </a:prstGeom>
            </p:spPr>
          </p:pic>
        </mc:Fallback>
      </mc:AlternateContent>
      <p:pic>
        <p:nvPicPr>
          <p:cNvPr id="4" name="Picture 3" descr="A group of soldiers fighting&#10;&#10;Description automatically generated">
            <a:extLst>
              <a:ext uri="{FF2B5EF4-FFF2-40B4-BE49-F238E27FC236}">
                <a16:creationId xmlns:a16="http://schemas.microsoft.com/office/drawing/2014/main" id="{D69CB01A-6C39-C732-7E76-A0C8EA22551C}"/>
              </a:ext>
            </a:extLst>
          </p:cNvPr>
          <p:cNvPicPr>
            <a:picLocks noChangeAspect="1"/>
          </p:cNvPicPr>
          <p:nvPr/>
        </p:nvPicPr>
        <p:blipFill>
          <a:blip r:embed="rId5"/>
          <a:srcRect l="4228" r="24218" b="1"/>
          <a:stretch/>
        </p:blipFill>
        <p:spPr>
          <a:xfrm>
            <a:off x="645299" y="817764"/>
            <a:ext cx="6310745" cy="4983022"/>
          </a:xfrm>
          <a:prstGeom prst="rect">
            <a:avLst/>
          </a:prstGeom>
          <a:noFill/>
        </p:spPr>
      </p:pic>
    </p:spTree>
    <p:extLst>
      <p:ext uri="{BB962C8B-B14F-4D97-AF65-F5344CB8AC3E}">
        <p14:creationId xmlns:p14="http://schemas.microsoft.com/office/powerpoint/2010/main" val="213942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ABCC5FE-0639-CAF8-ADFC-AA4C8A9267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23" b="25926"/>
          <a:stretch/>
        </p:blipFill>
        <p:spPr bwMode="auto">
          <a:xfrm>
            <a:off x="2963725" y="782839"/>
            <a:ext cx="6264550" cy="529232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93DC5D64-BAFA-1902-FF0B-AC7BC7C0862D}"/>
              </a:ext>
            </a:extLst>
          </p:cNvPr>
          <p:cNvSpPr txBox="1">
            <a:spLocks/>
          </p:cNvSpPr>
          <p:nvPr/>
        </p:nvSpPr>
        <p:spPr>
          <a:xfrm>
            <a:off x="257060" y="2920701"/>
            <a:ext cx="2804346" cy="793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t>First Maroon War 1728-1740</a:t>
            </a:r>
          </a:p>
          <a:p>
            <a:pPr marL="0" indent="0" algn="ctr">
              <a:buNone/>
            </a:pPr>
            <a:r>
              <a:rPr lang="en-GB" sz="1600" dirty="0"/>
              <a:t>Second Maroon War 1795-1796</a:t>
            </a:r>
          </a:p>
        </p:txBody>
      </p:sp>
      <p:sp>
        <p:nvSpPr>
          <p:cNvPr id="4" name="Text Placeholder 2">
            <a:extLst>
              <a:ext uri="{FF2B5EF4-FFF2-40B4-BE49-F238E27FC236}">
                <a16:creationId xmlns:a16="http://schemas.microsoft.com/office/drawing/2014/main" id="{5905C77F-E8DD-336F-AE29-394DB0442FFC}"/>
              </a:ext>
            </a:extLst>
          </p:cNvPr>
          <p:cNvSpPr txBox="1">
            <a:spLocks/>
          </p:cNvSpPr>
          <p:nvPr/>
        </p:nvSpPr>
        <p:spPr>
          <a:xfrm>
            <a:off x="9228275" y="3317249"/>
            <a:ext cx="3116490" cy="793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t>First Carib War 1769-1773</a:t>
            </a:r>
          </a:p>
          <a:p>
            <a:pPr marL="0" indent="0" algn="ctr">
              <a:buNone/>
            </a:pPr>
            <a:r>
              <a:rPr lang="en-GB" sz="1600" dirty="0"/>
              <a:t>Second Carib War 1795-1797</a:t>
            </a:r>
          </a:p>
        </p:txBody>
      </p:sp>
      <p:sp>
        <p:nvSpPr>
          <p:cNvPr id="5" name="Text Placeholder 2">
            <a:extLst>
              <a:ext uri="{FF2B5EF4-FFF2-40B4-BE49-F238E27FC236}">
                <a16:creationId xmlns:a16="http://schemas.microsoft.com/office/drawing/2014/main" id="{A522512B-DD2C-73D0-F0DC-E9AE2B6146C4}"/>
              </a:ext>
            </a:extLst>
          </p:cNvPr>
          <p:cNvSpPr txBox="1">
            <a:spLocks/>
          </p:cNvSpPr>
          <p:nvPr/>
        </p:nvSpPr>
        <p:spPr>
          <a:xfrm>
            <a:off x="0" y="1058724"/>
            <a:ext cx="3116490" cy="793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t>Haitian Revolution</a:t>
            </a:r>
          </a:p>
          <a:p>
            <a:pPr marL="0" indent="0" algn="ctr">
              <a:buNone/>
            </a:pPr>
            <a:r>
              <a:rPr lang="en-GB" sz="1600" dirty="0"/>
              <a:t>1791 - 1804</a:t>
            </a:r>
          </a:p>
        </p:txBody>
      </p:sp>
      <p:sp>
        <p:nvSpPr>
          <p:cNvPr id="6" name="Text Placeholder 2">
            <a:extLst>
              <a:ext uri="{FF2B5EF4-FFF2-40B4-BE49-F238E27FC236}">
                <a16:creationId xmlns:a16="http://schemas.microsoft.com/office/drawing/2014/main" id="{B4642A79-F9EE-B041-5EF9-150086E74CE8}"/>
              </a:ext>
            </a:extLst>
          </p:cNvPr>
          <p:cNvSpPr txBox="1">
            <a:spLocks/>
          </p:cNvSpPr>
          <p:nvPr/>
        </p:nvSpPr>
        <p:spPr>
          <a:xfrm>
            <a:off x="8952157" y="5389208"/>
            <a:ext cx="3116490" cy="793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err="1"/>
              <a:t>Fedon’s</a:t>
            </a:r>
            <a:r>
              <a:rPr lang="en-GB" sz="1600" dirty="0"/>
              <a:t> Rebellion</a:t>
            </a:r>
          </a:p>
          <a:p>
            <a:pPr marL="0" indent="0" algn="ctr">
              <a:buNone/>
            </a:pPr>
            <a:r>
              <a:rPr lang="en-GB" sz="1600" dirty="0"/>
              <a:t>1795 - 1976</a:t>
            </a:r>
          </a:p>
        </p:txBody>
      </p:sp>
      <p:sp>
        <p:nvSpPr>
          <p:cNvPr id="7" name="Text Placeholder 2">
            <a:extLst>
              <a:ext uri="{FF2B5EF4-FFF2-40B4-BE49-F238E27FC236}">
                <a16:creationId xmlns:a16="http://schemas.microsoft.com/office/drawing/2014/main" id="{D5954C1D-E683-E827-C5B6-7C83917A1BCD}"/>
              </a:ext>
            </a:extLst>
          </p:cNvPr>
          <p:cNvSpPr txBox="1">
            <a:spLocks/>
          </p:cNvSpPr>
          <p:nvPr/>
        </p:nvSpPr>
        <p:spPr>
          <a:xfrm>
            <a:off x="8952157" y="4353228"/>
            <a:ext cx="3116490" cy="793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err="1"/>
              <a:t>Bussa’s</a:t>
            </a:r>
            <a:r>
              <a:rPr lang="en-GB" sz="1600" dirty="0"/>
              <a:t> Rebellion</a:t>
            </a:r>
          </a:p>
          <a:p>
            <a:pPr marL="0" indent="0" algn="ctr">
              <a:buNone/>
            </a:pPr>
            <a:r>
              <a:rPr lang="en-GB" sz="1600" dirty="0"/>
              <a:t>1816</a:t>
            </a:r>
          </a:p>
        </p:txBody>
      </p:sp>
      <p:sp>
        <p:nvSpPr>
          <p:cNvPr id="8" name="Text Placeholder 2">
            <a:extLst>
              <a:ext uri="{FF2B5EF4-FFF2-40B4-BE49-F238E27FC236}">
                <a16:creationId xmlns:a16="http://schemas.microsoft.com/office/drawing/2014/main" id="{F660E3A9-9D34-9B9B-238B-D08843F24FBD}"/>
              </a:ext>
            </a:extLst>
          </p:cNvPr>
          <p:cNvSpPr txBox="1">
            <a:spLocks/>
          </p:cNvSpPr>
          <p:nvPr/>
        </p:nvSpPr>
        <p:spPr>
          <a:xfrm>
            <a:off x="123354" y="4782678"/>
            <a:ext cx="3116490" cy="793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t>Demerara Rebellion</a:t>
            </a:r>
          </a:p>
          <a:p>
            <a:pPr marL="0" indent="0" algn="ctr">
              <a:buNone/>
            </a:pPr>
            <a:r>
              <a:rPr lang="en-GB" sz="1600" dirty="0"/>
              <a:t>1823</a:t>
            </a:r>
          </a:p>
        </p:txBody>
      </p:sp>
      <p:sp>
        <p:nvSpPr>
          <p:cNvPr id="9" name="Text Placeholder 2">
            <a:extLst>
              <a:ext uri="{FF2B5EF4-FFF2-40B4-BE49-F238E27FC236}">
                <a16:creationId xmlns:a16="http://schemas.microsoft.com/office/drawing/2014/main" id="{DD5315D2-D563-C7D2-E1FE-540E50E87F95}"/>
              </a:ext>
            </a:extLst>
          </p:cNvPr>
          <p:cNvSpPr txBox="1">
            <a:spLocks/>
          </p:cNvSpPr>
          <p:nvPr/>
        </p:nvSpPr>
        <p:spPr>
          <a:xfrm>
            <a:off x="9075510" y="1701108"/>
            <a:ext cx="3116490" cy="793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t>Antigua</a:t>
            </a:r>
          </a:p>
          <a:p>
            <a:pPr marL="0" indent="0" algn="ctr">
              <a:buNone/>
            </a:pPr>
            <a:r>
              <a:rPr lang="en-GB" sz="1600" dirty="0"/>
              <a:t>1736</a:t>
            </a:r>
          </a:p>
        </p:txBody>
      </p:sp>
      <p:cxnSp>
        <p:nvCxnSpPr>
          <p:cNvPr id="11" name="Straight Connector 10">
            <a:extLst>
              <a:ext uri="{FF2B5EF4-FFF2-40B4-BE49-F238E27FC236}">
                <a16:creationId xmlns:a16="http://schemas.microsoft.com/office/drawing/2014/main" id="{78E9024B-06E7-648A-9E6A-42F4A10DA04C}"/>
              </a:ext>
            </a:extLst>
          </p:cNvPr>
          <p:cNvCxnSpPr/>
          <p:nvPr/>
        </p:nvCxnSpPr>
        <p:spPr>
          <a:xfrm>
            <a:off x="2333767" y="1455272"/>
            <a:ext cx="2756848" cy="1656418"/>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B2C60F6-70BF-F60F-9316-D33EA419693D}"/>
              </a:ext>
            </a:extLst>
          </p:cNvPr>
          <p:cNvCxnSpPr>
            <a:cxnSpLocks/>
          </p:cNvCxnSpPr>
          <p:nvPr/>
        </p:nvCxnSpPr>
        <p:spPr>
          <a:xfrm>
            <a:off x="2984573" y="3154268"/>
            <a:ext cx="604788" cy="368540"/>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6FF8716-01BD-D87F-0865-8E2DCC0D80A5}"/>
              </a:ext>
            </a:extLst>
          </p:cNvPr>
          <p:cNvCxnSpPr>
            <a:cxnSpLocks/>
          </p:cNvCxnSpPr>
          <p:nvPr/>
        </p:nvCxnSpPr>
        <p:spPr>
          <a:xfrm>
            <a:off x="8300482" y="5389208"/>
            <a:ext cx="1557751" cy="396548"/>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E9338AE-8846-6B69-FE31-52883C2DB09C}"/>
              </a:ext>
            </a:extLst>
          </p:cNvPr>
          <p:cNvCxnSpPr>
            <a:cxnSpLocks/>
          </p:cNvCxnSpPr>
          <p:nvPr/>
        </p:nvCxnSpPr>
        <p:spPr>
          <a:xfrm flipV="1">
            <a:off x="8873296" y="4551502"/>
            <a:ext cx="775201" cy="42945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DFA087B-F561-F31E-EFD5-4A6E1AF709A0}"/>
              </a:ext>
            </a:extLst>
          </p:cNvPr>
          <p:cNvCxnSpPr>
            <a:cxnSpLocks/>
          </p:cNvCxnSpPr>
          <p:nvPr/>
        </p:nvCxnSpPr>
        <p:spPr>
          <a:xfrm flipV="1">
            <a:off x="8452061" y="2038386"/>
            <a:ext cx="1791534" cy="1546779"/>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C12A302-9439-B015-ECED-C7FE6B2D34BC}"/>
              </a:ext>
            </a:extLst>
          </p:cNvPr>
          <p:cNvCxnSpPr>
            <a:cxnSpLocks/>
          </p:cNvCxnSpPr>
          <p:nvPr/>
        </p:nvCxnSpPr>
        <p:spPr>
          <a:xfrm flipV="1">
            <a:off x="8407924" y="3934375"/>
            <a:ext cx="979375" cy="1046577"/>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824168E-2E9F-4B51-902A-A989B8BBE524}"/>
              </a:ext>
            </a:extLst>
          </p:cNvPr>
          <p:cNvCxnSpPr>
            <a:cxnSpLocks/>
          </p:cNvCxnSpPr>
          <p:nvPr/>
        </p:nvCxnSpPr>
        <p:spPr>
          <a:xfrm>
            <a:off x="2333767" y="5266481"/>
            <a:ext cx="5651736" cy="663977"/>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60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C104F-04F6-40B0-2688-C873F608E191}"/>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C51F15A2-5398-3D3D-8362-7E2C1A26B8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23" b="25926"/>
          <a:stretch/>
        </p:blipFill>
        <p:spPr bwMode="auto">
          <a:xfrm>
            <a:off x="339498" y="472621"/>
            <a:ext cx="6518503" cy="551348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0F10C8A6-52A2-0C18-A8D5-456FC3BC40E9}"/>
              </a:ext>
            </a:extLst>
          </p:cNvPr>
          <p:cNvSpPr>
            <a:spLocks noGrp="1"/>
          </p:cNvSpPr>
          <p:nvPr>
            <p:ph type="subTitle" idx="1"/>
          </p:nvPr>
        </p:nvSpPr>
        <p:spPr>
          <a:xfrm>
            <a:off x="7176406" y="342176"/>
            <a:ext cx="4831217" cy="6236045"/>
          </a:xfrm>
        </p:spPr>
        <p:txBody>
          <a:bodyPr vert="horz" lIns="91440" tIns="45720" rIns="91440" bIns="45720" rtlCol="0" anchor="t">
            <a:normAutofit/>
          </a:bodyPr>
          <a:lstStyle/>
          <a:p>
            <a:pPr marL="342900" indent="-342900">
              <a:buFont typeface="Arial" panose="020B0604020202020204" pitchFamily="34" charset="0"/>
              <a:buChar char="•"/>
            </a:pPr>
            <a:r>
              <a:rPr lang="en-GB" sz="2400" dirty="0"/>
              <a:t>Between 1791 and 1804, free &amp; enslaved people in Haiti had fought the Haitian revolution which successfully overthrew French rule, ended slavery and installed a free Black government.</a:t>
            </a:r>
          </a:p>
          <a:p>
            <a:pPr marL="342900" indent="-342900">
              <a:buFont typeface="Arial" panose="020B0604020202020204" pitchFamily="34" charset="0"/>
              <a:buChar char="•"/>
            </a:pPr>
            <a:r>
              <a:rPr lang="en-GB" sz="2400" dirty="0"/>
              <a:t>This event gave even more confidence and inspiration to enslaved people in other European colonies.</a:t>
            </a:r>
          </a:p>
          <a:p>
            <a:endParaRPr lang="en-GB" dirty="0"/>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2" name="Ink 1">
                <a:extLst>
                  <a:ext uri="{FF2B5EF4-FFF2-40B4-BE49-F238E27FC236}">
                    <a16:creationId xmlns:a16="http://schemas.microsoft.com/office/drawing/2014/main" id="{4ABFCFBC-62A1-9AEF-FC01-36F685261194}"/>
                  </a:ext>
                </a:extLst>
              </p14:cNvPr>
              <p14:cNvContentPartPr/>
              <p14:nvPr/>
            </p14:nvContentPartPr>
            <p14:xfrm>
              <a:off x="1852020" y="2652776"/>
              <a:ext cx="1193400" cy="1111680"/>
            </p14:xfrm>
          </p:contentPart>
        </mc:Choice>
        <mc:Fallback>
          <p:pic>
            <p:nvPicPr>
              <p:cNvPr id="2" name="Ink 1">
                <a:extLst>
                  <a:ext uri="{FF2B5EF4-FFF2-40B4-BE49-F238E27FC236}">
                    <a16:creationId xmlns:a16="http://schemas.microsoft.com/office/drawing/2014/main" id="{4ABFCFBC-62A1-9AEF-FC01-36F685261194}"/>
                  </a:ext>
                </a:extLst>
              </p:cNvPr>
              <p:cNvPicPr/>
              <p:nvPr/>
            </p:nvPicPr>
            <p:blipFill>
              <a:blip r:embed="rId5"/>
              <a:stretch>
                <a:fillRect/>
              </a:stretch>
            </p:blipFill>
            <p:spPr>
              <a:xfrm>
                <a:off x="1843380" y="2644136"/>
                <a:ext cx="1211040" cy="1129320"/>
              </a:xfrm>
              <a:prstGeom prst="rect">
                <a:avLst/>
              </a:prstGeom>
            </p:spPr>
          </p:pic>
        </mc:Fallback>
      </mc:AlternateContent>
    </p:spTree>
    <p:extLst>
      <p:ext uri="{BB962C8B-B14F-4D97-AF65-F5344CB8AC3E}">
        <p14:creationId xmlns:p14="http://schemas.microsoft.com/office/powerpoint/2010/main" val="3741257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2BC1-4964-25EF-1D93-E5C208A6D609}"/>
              </a:ext>
            </a:extLst>
          </p:cNvPr>
          <p:cNvSpPr>
            <a:spLocks noGrp="1"/>
          </p:cNvSpPr>
          <p:nvPr>
            <p:ph type="ctrTitle"/>
          </p:nvPr>
        </p:nvSpPr>
        <p:spPr>
          <a:xfrm>
            <a:off x="1053296" y="908034"/>
            <a:ext cx="10085407" cy="5041932"/>
          </a:xfrm>
        </p:spPr>
        <p:txBody>
          <a:bodyPr>
            <a:normAutofit/>
          </a:bodyPr>
          <a:lstStyle/>
          <a:p>
            <a:r>
              <a:rPr lang="en-GB" sz="5400" dirty="0"/>
              <a:t>Think!</a:t>
            </a:r>
            <a:br>
              <a:rPr lang="en-GB" sz="5400" dirty="0"/>
            </a:br>
            <a:br>
              <a:rPr lang="en-GB" sz="5400" dirty="0"/>
            </a:br>
            <a:r>
              <a:rPr lang="en-GB" sz="5400" dirty="0"/>
              <a:t>What would enslaved people need to do and need to have to launch an organised armed rebellion?</a:t>
            </a:r>
          </a:p>
        </p:txBody>
      </p:sp>
    </p:spTree>
    <p:extLst>
      <p:ext uri="{BB962C8B-B14F-4D97-AF65-F5344CB8AC3E}">
        <p14:creationId xmlns:p14="http://schemas.microsoft.com/office/powerpoint/2010/main" val="154737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86B64B48-9565-2204-FB6B-74BD24849F15}"/>
              </a:ext>
            </a:extLst>
          </p:cNvPr>
          <p:cNvSpPr txBox="1">
            <a:spLocks/>
          </p:cNvSpPr>
          <p:nvPr/>
        </p:nvSpPr>
        <p:spPr>
          <a:xfrm>
            <a:off x="6183309" y="233470"/>
            <a:ext cx="5615970" cy="6329376"/>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Here’s some things you might have thought of..</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Strategic planning</a:t>
            </a:r>
          </a:p>
          <a:p>
            <a:pPr marL="342900" indent="-342900">
              <a:buFont typeface="Arial" panose="020B0604020202020204" pitchFamily="34" charset="0"/>
              <a:buChar char="•"/>
            </a:pPr>
            <a:r>
              <a:rPr lang="en-GB" sz="2800" dirty="0"/>
              <a:t>Strong leadership</a:t>
            </a:r>
          </a:p>
          <a:p>
            <a:pPr marL="342900" indent="-342900">
              <a:buFont typeface="Arial" panose="020B0604020202020204" pitchFamily="34" charset="0"/>
              <a:buChar char="•"/>
            </a:pPr>
            <a:r>
              <a:rPr lang="en-GB" sz="2800" dirty="0"/>
              <a:t>Creative and trusting forms of communication</a:t>
            </a:r>
          </a:p>
          <a:p>
            <a:pPr marL="342900" indent="-342900">
              <a:buFont typeface="Arial" panose="020B0604020202020204" pitchFamily="34" charset="0"/>
              <a:buChar char="•"/>
            </a:pPr>
            <a:r>
              <a:rPr lang="en-GB" sz="2800" dirty="0"/>
              <a:t>Guerilla Warfare Tactics</a:t>
            </a:r>
          </a:p>
          <a:p>
            <a:pPr marL="342900" indent="-342900">
              <a:buFont typeface="Arial" panose="020B0604020202020204" pitchFamily="34" charset="0"/>
              <a:buChar char="•"/>
            </a:pPr>
            <a:r>
              <a:rPr lang="en-GB" sz="2800" dirty="0"/>
              <a:t>Courage to fight European military troops</a:t>
            </a:r>
          </a:p>
        </p:txBody>
      </p:sp>
      <p:pic>
        <p:nvPicPr>
          <p:cNvPr id="6" name="Picture 5" descr="A group of soldiers fighting&#10;&#10;Description automatically generated">
            <a:extLst>
              <a:ext uri="{FF2B5EF4-FFF2-40B4-BE49-F238E27FC236}">
                <a16:creationId xmlns:a16="http://schemas.microsoft.com/office/drawing/2014/main" id="{4DC19A2A-FF67-6A78-1961-CCC8BB877624}"/>
              </a:ext>
            </a:extLst>
          </p:cNvPr>
          <p:cNvPicPr>
            <a:picLocks noChangeAspect="1"/>
          </p:cNvPicPr>
          <p:nvPr/>
        </p:nvPicPr>
        <p:blipFill>
          <a:blip r:embed="rId3"/>
          <a:srcRect l="4228" r="24218" b="1"/>
          <a:stretch/>
        </p:blipFill>
        <p:spPr>
          <a:xfrm>
            <a:off x="89608" y="236014"/>
            <a:ext cx="5615970" cy="4434421"/>
          </a:xfrm>
          <a:prstGeom prst="rect">
            <a:avLst/>
          </a:prstGeom>
          <a:noFill/>
        </p:spPr>
      </p:pic>
      <p:sp>
        <p:nvSpPr>
          <p:cNvPr id="3" name="TextBox 2">
            <a:extLst>
              <a:ext uri="{FF2B5EF4-FFF2-40B4-BE49-F238E27FC236}">
                <a16:creationId xmlns:a16="http://schemas.microsoft.com/office/drawing/2014/main" id="{60A8712E-6487-A54E-2913-3F1826AB52DA}"/>
              </a:ext>
            </a:extLst>
          </p:cNvPr>
          <p:cNvSpPr txBox="1"/>
          <p:nvPr/>
        </p:nvSpPr>
        <p:spPr>
          <a:xfrm>
            <a:off x="384120" y="6092831"/>
            <a:ext cx="4501506" cy="461665"/>
          </a:xfrm>
          <a:prstGeom prst="rect">
            <a:avLst/>
          </a:prstGeom>
          <a:noFill/>
        </p:spPr>
        <p:txBody>
          <a:bodyPr wrap="square" lIns="91440" tIns="45720" rIns="91440" bIns="45720" anchor="t">
            <a:spAutoFit/>
          </a:bodyPr>
          <a:lstStyle/>
          <a:p>
            <a:pPr marL="0" marR="0" lvl="0" indent="0" algn="l" defTabSz="914400">
              <a:lnSpc>
                <a:spcPct val="100000"/>
              </a:lnSpc>
              <a:spcBef>
                <a:spcPts val="0"/>
              </a:spcBef>
              <a:spcAft>
                <a:spcPts val="0"/>
              </a:spcAft>
              <a:buNone/>
              <a:tabLst/>
              <a:defRPr/>
            </a:pPr>
            <a:r>
              <a:rPr lang="en-GB" sz="1200" dirty="0">
                <a:solidFill>
                  <a:srgbClr val="3C3C3C"/>
                </a:solidFill>
                <a:ea typeface="+mn-lt"/>
                <a:cs typeface="+mn-lt"/>
              </a:rPr>
              <a:t>Source - </a:t>
            </a:r>
            <a:r>
              <a:rPr lang="en-GB" sz="1200" b="0" i="0" dirty="0">
                <a:solidFill>
                  <a:srgbClr val="3C3C3C"/>
                </a:solidFill>
                <a:effectLst/>
                <a:ea typeface="+mn-lt"/>
                <a:cs typeface="+mn-lt"/>
              </a:rPr>
              <a:t>https://www.</a:t>
            </a:r>
            <a:r>
              <a:rPr lang="en-GB" sz="1200" dirty="0">
                <a:solidFill>
                  <a:srgbClr val="3C3C3C"/>
                </a:solidFill>
                <a:ea typeface="+mn-lt"/>
                <a:cs typeface="+mn-lt"/>
              </a:rPr>
              <a:t>europeana</a:t>
            </a:r>
            <a:r>
              <a:rPr lang="en-GB" sz="1200" b="0" i="0" dirty="0">
                <a:solidFill>
                  <a:srgbClr val="3C3C3C"/>
                </a:solidFill>
                <a:effectLst/>
                <a:ea typeface="+mn-lt"/>
                <a:cs typeface="+mn-lt"/>
              </a:rPr>
              <a:t>.</a:t>
            </a:r>
            <a:r>
              <a:rPr lang="en-GB" sz="1200" dirty="0">
                <a:solidFill>
                  <a:srgbClr val="3C3C3C"/>
                </a:solidFill>
                <a:ea typeface="+mn-lt"/>
                <a:cs typeface="+mn-lt"/>
              </a:rPr>
              <a:t>eu</a:t>
            </a:r>
            <a:r>
              <a:rPr lang="en-GB" sz="1200" b="0" i="0" dirty="0">
                <a:solidFill>
                  <a:srgbClr val="3C3C3C"/>
                </a:solidFill>
                <a:effectLst/>
                <a:ea typeface="+mn-lt"/>
                <a:cs typeface="+mn-lt"/>
              </a:rPr>
              <a:t>/</a:t>
            </a:r>
            <a:r>
              <a:rPr lang="en-GB" sz="1200" dirty="0">
                <a:solidFill>
                  <a:srgbClr val="3C3C3C"/>
                </a:solidFill>
                <a:ea typeface="+mn-lt"/>
                <a:cs typeface="+mn-lt"/>
              </a:rPr>
              <a:t>en</a:t>
            </a:r>
            <a:r>
              <a:rPr lang="en-GB" sz="1200" b="0" i="0" dirty="0">
                <a:solidFill>
                  <a:srgbClr val="3C3C3C"/>
                </a:solidFill>
                <a:effectLst/>
                <a:ea typeface="+mn-lt"/>
                <a:cs typeface="+mn-lt"/>
              </a:rPr>
              <a:t>/</a:t>
            </a:r>
            <a:r>
              <a:rPr lang="en-GB" sz="1200" dirty="0">
                <a:solidFill>
                  <a:srgbClr val="3C3C3C"/>
                </a:solidFill>
                <a:ea typeface="+mn-lt"/>
                <a:cs typeface="+mn-lt"/>
              </a:rPr>
              <a:t>exhibitions</a:t>
            </a:r>
            <a:r>
              <a:rPr lang="en-GB" sz="1200" b="0" i="0" dirty="0">
                <a:solidFill>
                  <a:srgbClr val="3C3C3C"/>
                </a:solidFill>
                <a:effectLst/>
                <a:ea typeface="+mn-lt"/>
                <a:cs typeface="+mn-lt"/>
              </a:rPr>
              <a:t>/</a:t>
            </a:r>
            <a:r>
              <a:rPr lang="en-GB" sz="1200" dirty="0">
                <a:solidFill>
                  <a:srgbClr val="3C3C3C"/>
                </a:solidFill>
                <a:ea typeface="+mn-lt"/>
                <a:cs typeface="+mn-lt"/>
              </a:rPr>
              <a:t>black-lives-in-europe</a:t>
            </a:r>
            <a:r>
              <a:rPr lang="en-GB" sz="1200" b="0" i="0" dirty="0">
                <a:solidFill>
                  <a:srgbClr val="3C3C3C"/>
                </a:solidFill>
                <a:effectLst/>
                <a:ea typeface="+mn-lt"/>
                <a:cs typeface="+mn-lt"/>
              </a:rPr>
              <a:t>/</a:t>
            </a:r>
            <a:r>
              <a:rPr lang="en-GB" sz="1200" dirty="0">
                <a:solidFill>
                  <a:srgbClr val="3C3C3C"/>
                </a:solidFill>
                <a:ea typeface="+mn-lt"/>
                <a:cs typeface="+mn-lt"/>
              </a:rPr>
              <a:t>three-portraits-of-the-haitian-revolution</a:t>
            </a:r>
            <a:endParaRPr lang="en-US" dirty="0"/>
          </a:p>
        </p:txBody>
      </p:sp>
    </p:spTree>
    <p:extLst>
      <p:ext uri="{BB962C8B-B14F-4D97-AF65-F5344CB8AC3E}">
        <p14:creationId xmlns:p14="http://schemas.microsoft.com/office/powerpoint/2010/main" val="3537007843"/>
      </p:ext>
    </p:extLst>
  </p:cSld>
  <p:clrMapOvr>
    <a:masterClrMapping/>
  </p:clrMapOvr>
</p:sld>
</file>

<file path=ppt/theme/theme1.xml><?xml version="1.0" encoding="utf-8"?>
<a:theme xmlns:a="http://schemas.openxmlformats.org/drawingml/2006/main" name="Teaching Slavery in Scotland 2023">
  <a:themeElements>
    <a:clrScheme name="Teaching Slavery 23">
      <a:dk1>
        <a:srgbClr val="24283C"/>
      </a:dk1>
      <a:lt1>
        <a:srgbClr val="F2F0FF"/>
      </a:lt1>
      <a:dk2>
        <a:srgbClr val="24283C"/>
      </a:dk2>
      <a:lt2>
        <a:srgbClr val="F2F0FF"/>
      </a:lt2>
      <a:accent1>
        <a:srgbClr val="F75122"/>
      </a:accent1>
      <a:accent2>
        <a:srgbClr val="DE0B18"/>
      </a:accent2>
      <a:accent3>
        <a:srgbClr val="F1A828"/>
      </a:accent3>
      <a:accent4>
        <a:srgbClr val="59AFA4"/>
      </a:accent4>
      <a:accent5>
        <a:srgbClr val="24283C"/>
      </a:accent5>
      <a:accent6>
        <a:srgbClr val="EB875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S23-Financial-Institutions2" id="{665E58F1-6198-2F4F-B2F6-4E5A0E3702F4}" vid="{8BC3C8DF-93B2-0841-9C45-7D57890EC7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B567BAEBD0184EA2DCFCF3C857B699" ma:contentTypeVersion="8" ma:contentTypeDescription="Create a new document." ma:contentTypeScope="" ma:versionID="df91578ff566aa316c7d3a2a5719ea67">
  <xsd:schema xmlns:xsd="http://www.w3.org/2001/XMLSchema" xmlns:xs="http://www.w3.org/2001/XMLSchema" xmlns:p="http://schemas.microsoft.com/office/2006/metadata/properties" xmlns:ns2="4d1d189b-1757-41f7-815e-1218e5cf37ce" targetNamespace="http://schemas.microsoft.com/office/2006/metadata/properties" ma:root="true" ma:fieldsID="951459e3ffe1e70c93c62cf13897c8e6" ns2:_="">
    <xsd:import namespace="4d1d189b-1757-41f7-815e-1218e5cf37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1d189b-1757-41f7-815e-1218e5cf37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0F65C4-658C-4D4C-B003-06BF600FF2A3}">
  <ds:schemaRefs>
    <ds:schemaRef ds:uri="4d1d189b-1757-41f7-815e-1218e5cf37c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8F74E2A6-8A0B-43BC-A01C-DDB8FE3C56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1d189b-1757-41f7-815e-1218e5cf3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84955E-BF57-43EB-9BA0-B8B411CE3752}">
  <ds:schemaRefs>
    <ds:schemaRef ds:uri="http://schemas.microsoft.com/sharepoint/v3/contenttype/forms"/>
  </ds:schemaRefs>
</ds:datastoreItem>
</file>

<file path=docMetadata/LabelInfo.xml><?xml version="1.0" encoding="utf-8"?>
<clbl:labelList xmlns:clbl="http://schemas.microsoft.com/office/2020/mipLabelMetadata">
  <clbl:label id="{d6fa6db5-9f3a-4c93-9e38-61059ee07e95}" enabled="1" method="Standard" siteId="{4e8d09f7-cc79-4ccb-9149-a4238dd17422}" contentBits="0" removed="0"/>
</clbl:labelList>
</file>

<file path=docProps/app.xml><?xml version="1.0" encoding="utf-8"?>
<Properties xmlns="http://schemas.openxmlformats.org/officeDocument/2006/extended-properties" xmlns:vt="http://schemas.openxmlformats.org/officeDocument/2006/docPropsVTypes">
  <Template/>
  <TotalTime>1618</TotalTime>
  <Words>3215</Words>
  <Application>Microsoft Office PowerPoint</Application>
  <PresentationFormat>Widescreen</PresentationFormat>
  <Paragraphs>204</Paragraphs>
  <Slides>26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Calibri</vt:lpstr>
      <vt:lpstr>Comic Sans MS</vt:lpstr>
      <vt:lpstr>Open Sans</vt:lpstr>
      <vt:lpstr>proxima-nova</vt:lpstr>
      <vt:lpstr>Teaching Slavery in Scotland 2023</vt:lpstr>
      <vt:lpstr>British Attitudes to Enslaved Resistance</vt:lpstr>
      <vt:lpstr>What do primary sources tell us about how British people reacted to  organised armed resistance by enslaved people?</vt:lpstr>
      <vt:lpstr>Starter – See, Think, Wonder</vt:lpstr>
      <vt:lpstr>PowerPoint Presentation</vt:lpstr>
      <vt:lpstr>PowerPoint Presentation</vt:lpstr>
      <vt:lpstr>PowerPoint Presentation</vt:lpstr>
      <vt:lpstr>PowerPoint Presentation</vt:lpstr>
      <vt:lpstr>Think!  What would enslaved people need to do and need to have to launch an organised armed rebellion?</vt:lpstr>
      <vt:lpstr>PowerPoint Presentation</vt:lpstr>
      <vt:lpstr>Haitian Revolution 1791-1804</vt:lpstr>
      <vt:lpstr>Task One – Think, Pair, Share</vt:lpstr>
      <vt:lpstr>PowerPoint Presentation</vt:lpstr>
      <vt:lpstr>The Haitian Revolution helped decide the British Parliament to end the Trade in enslaved peoples</vt:lpstr>
      <vt:lpstr>Why might many learners be surprised that the enslaved still had to resist after 1807?</vt:lpstr>
      <vt:lpstr>Baptist War 1831-1832</vt:lpstr>
      <vt:lpstr>Task Two– Think, Pair, Share</vt:lpstr>
      <vt:lpstr>PowerPoint Presentation</vt:lpstr>
      <vt:lpstr>Slavery Abolition Act</vt:lpstr>
      <vt:lpstr>Plenary – Exit Pass</vt:lpstr>
      <vt:lpstr>Lesson Plan</vt:lpstr>
      <vt:lpstr>PowerPoint Presentation</vt:lpstr>
      <vt:lpstr>Worksheets</vt:lpstr>
      <vt:lpstr>PowerPoint Presentation</vt:lpstr>
      <vt:lpstr>PowerPoint Presentation</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Slavery in Scotland</dc:title>
  <dc:creator>Katherine Burns</dc:creator>
  <cp:lastModifiedBy>Katie Hunter</cp:lastModifiedBy>
  <cp:revision>292</cp:revision>
  <cp:lastPrinted>2024-02-23T08:35:09Z</cp:lastPrinted>
  <dcterms:created xsi:type="dcterms:W3CDTF">2023-02-08T13:19:14Z</dcterms:created>
  <dcterms:modified xsi:type="dcterms:W3CDTF">2025-08-24T13:20:28Z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0x0101003BB567BAEBD0184EA2DCFCF3C857B699</vt:lpwstr>
  </property>
</Properties>
</file>