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4"/>
  </p:sldMasterIdLst>
  <p:notesMasterIdLst>
    <p:notesMasterId r:id="rId30"/>
  </p:notesMasterIdLst>
  <p:sldIdLst>
    <p:sldId id="256" r:id="rId5"/>
    <p:sldId id="435" r:id="rId6"/>
    <p:sldId id="439" r:id="rId7"/>
    <p:sldId id="436" r:id="rId8"/>
    <p:sldId id="437" r:id="rId9"/>
    <p:sldId id="427" r:id="rId10"/>
    <p:sldId id="258" r:id="rId11"/>
    <p:sldId id="414" r:id="rId12"/>
    <p:sldId id="420" r:id="rId13"/>
    <p:sldId id="434" r:id="rId14"/>
    <p:sldId id="440" r:id="rId15"/>
    <p:sldId id="418" r:id="rId16"/>
    <p:sldId id="425" r:id="rId17"/>
    <p:sldId id="417" r:id="rId18"/>
    <p:sldId id="433" r:id="rId19"/>
    <p:sldId id="421" r:id="rId20"/>
    <p:sldId id="424" r:id="rId21"/>
    <p:sldId id="429" r:id="rId22"/>
    <p:sldId id="416" r:id="rId23"/>
    <p:sldId id="438" r:id="rId24"/>
    <p:sldId id="428" r:id="rId25"/>
    <p:sldId id="257" r:id="rId26"/>
    <p:sldId id="432" r:id="rId27"/>
    <p:sldId id="441" r:id="rId28"/>
    <p:sldId id="431" r:id="rId29"/>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DE395-9D05-4E89-BF7F-0DDC5F99D7B1}" v="139" dt="2025-08-23T07:58:23.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16" autoAdjust="0"/>
  </p:normalViewPr>
  <p:slideViewPr>
    <p:cSldViewPr snapToGrid="0">
      <p:cViewPr varScale="1">
        <p:scale>
          <a:sx n="58" d="100"/>
          <a:sy n="58" d="100"/>
        </p:scale>
        <p:origin x="1532" y="40"/>
      </p:cViewPr>
      <p:guideLst/>
    </p:cSldViewPr>
  </p:slideViewPr>
  <p:notesTextViewPr>
    <p:cViewPr>
      <p:scale>
        <a:sx n="1" d="1"/>
        <a:sy n="1" d="1"/>
      </p:scale>
      <p:origin x="0" y="-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9T13:53:09.032"/>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6626 1158 24575,'0'0'0,"0"-5"0,0-6 0,0-4 0,0-5 0,0-3 0,0-3 0,0-5 0,-5-6 0,-6 0 0,-4 1 0,-10 2 0,-4 8 0,4 2 0,0 2 0,-10-10 0,0-1 0,-5 4 0,-4 2 0,2 1 0,-12-4 0,3 0 0,-2 6 0,6 0 0,6 6 0,4 5 0,6 5 0,-2-1 0,1-3 0,2-3 0,1 1 0,-9-3 0,-9-2 0,-5 3 0,-9-7 0,0-6 0,0 2 0,7 5 0,7 6 0,8 6 0,6 5 0,-1-3 0,3 3 0,-10 0 0,-3 2 0,-19-14 0,1 0 0,-5-4 0,6 3 0,4-2 0,7 4 0,3 5 0,-4 3 0,0 4 0,-12-3 0,-5 1 0,-1 2 0,-2 0 0,8 2 0,9 1 0,0 0 0,-4-9 0,-9 0 0,0-1 0,-4-2 0,8 1 0,-2 3 0,0-2 0,2 1 0,2 3 0,-2 1 0,2 3 0,-2 2 0,1 0 0,3 1 0,1 0 0,3 1 0,-8-1 0,-5 0 0,-9 1 0,-9-1 0,-2 0 0,1 0 0,-4 0 0,8 0 0,2 0 0,8 0 0,1 0 0,12 0 0,-1 5 0,4 6 0,-8 4 0,-9 0 0,-5 3 0,-12 7 0,4 2 0,0-3 0,9 0 0,2-6 0,12 0 0,1-4 0,10-5 0,-2 8 0,6-3 0,12 3 0,6-3 0,-6 2 0,2-3 0,-4-3 0,-8 2 0,-3 7 0,-4 4 0,5-3 0,5 2 0,1 1 0,5-5 0,-2 0 0,3 2 0,9 1 0,-8 11 0,2 3 0,0 5 0,-12 10 0,5-2 0,2 7 0,-10 5 0,2-4 0,3 0 0,-6 2 0,4-6 0,5 0 0,4-2 0,4 0 0,4-6 0,2-4 0,7 5 0,5-4 0,6 8 0,4-4 0,3-3 0,2 6 0,1 1 0,0 1 0,0-3 0,0-6 0,0-4 0,-1-5 0,0-3 0,0 2 0,11 0 0,10 4 0,5-1 0,8-6 0,2-2 0,10-1 0,3-2 0,-2 1 0,6 5 0,1 0 0,6 7 0,-6-7 0,5 0 0,-2-7 0,10-2 0,-7-6 0,4 2 0,-8-5 0,-7-2 0,8 6 0,-7 4 0,1-2 0,4-3 0,15 2 0,7 0 0,4-1 0,11-5 0,17 13 0,-12-2 0,2-3 0,-6 1 0,-5 1 0,6-5 0,2-2 0,-2-5 0,7-4 0,2-1 0,11-3 0,6 0 0,0-1 0,-2 0 0,-9 1 0,-14-1 0,-3 1 0,-7 0 0,-10 0 0,9 0 0,-7 0 0,0 0 0,4 0 0,5 0 0,16 0 0,5 0 0,8 0 0,1 0 0,-7 0 0,-2-5 0,-14 0 0,-1 0 0,-11-5 0,-10 2 0,-2 1 0,5-4 0,0-3 0,-50 5 0,28-10 0,26-13 0,-1-1 0,6-1 0,6-3 0,-6 1 0,-6 3 0,-3 1 0,-12 2 0,-5-2 0,-10 5 0,-12 1 0,-7 2 0,1-5 0,3-1 0,0 1 0,5 5 0,4 1 0,-2-10 0,-1 5 0,1 0 0,-3 1 0,-7 1 0,-3 0 0,3-5 0,-1 1 0,1-1 0,-1 1 0,-1 1 0,-1 2 0,1-5 0,-6 1 0,-1 0 0,-5-4 0,1 6 0,1 2 0,3 1 0,-4 1 0,2 1 0,-4-1 0,1 0 0,-2 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A5E929-E815-5748-9DF0-3BB04058F22C}" type="datetimeFigureOut">
              <a:rPr lang="en-GB" smtClean="0"/>
              <a:t>30/09/2025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54154F-305B-A849-B07E-9F399C36C098}" type="slidenum">
              <a:rPr lang="en-GB" smtClean="0"/>
              <a:t>‹#›</a:t>
            </a:fld>
            <a:endParaRPr lang="en-GB"/>
          </a:p>
        </p:txBody>
      </p:sp>
    </p:spTree>
    <p:extLst>
      <p:ext uri="{BB962C8B-B14F-4D97-AF65-F5344CB8AC3E}">
        <p14:creationId xmlns:p14="http://schemas.microsoft.com/office/powerpoint/2010/main" val="1884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ishmuseum.org/collection/object/E_Am-SLMisc-136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mdFrNPy1wI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usicalpassage.org/#explo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rriacou.biz/cultur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youtube.com/watch?v=R2Qydama2Aw" TargetMode="External"/><Relationship Id="rId4" Type="http://schemas.openxmlformats.org/officeDocument/2006/relationships/hyperlink" Target="https://www.thepatrioticvanguard.com/by-amadu-massallay-usa-a-small-group-o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two pages forming the centre of this project are from Hans Sloane’s 1707 </a:t>
            </a:r>
            <a:r>
              <a:rPr lang="en-GB" i="1" dirty="0"/>
              <a:t>Voyage to the Islands of Madera, Barbados, Nieves, S. Christophers and Jamaica.</a:t>
            </a:r>
            <a:r>
              <a:rPr lang="en-GB" dirty="0"/>
              <a:t> This document is the first transcription of African music in the Caribbean. Thanks to this remarkable artifact, we can listen to traces of music performed long ago and begin to imagine what it meant for the people who created it.’</a:t>
            </a:r>
            <a:br>
              <a:rPr lang="en-GB" dirty="0"/>
            </a:br>
            <a:r>
              <a:rPr lang="en-GB" dirty="0"/>
              <a:t>http://www.musicalpassage.org/</a:t>
            </a:r>
          </a:p>
        </p:txBody>
      </p:sp>
      <p:sp>
        <p:nvSpPr>
          <p:cNvPr id="4" name="Slide Number Placeholder 3"/>
          <p:cNvSpPr>
            <a:spLocks noGrp="1"/>
          </p:cNvSpPr>
          <p:nvPr>
            <p:ph type="sldNum" sz="quarter" idx="5"/>
          </p:nvPr>
        </p:nvSpPr>
        <p:spPr/>
        <p:txBody>
          <a:bodyPr/>
          <a:lstStyle/>
          <a:p>
            <a:fld id="{3854154F-305B-A849-B07E-9F399C36C098}" type="slidenum">
              <a:rPr lang="en-GB" smtClean="0"/>
              <a:t>2</a:t>
            </a:fld>
            <a:endParaRPr lang="en-GB"/>
          </a:p>
        </p:txBody>
      </p:sp>
    </p:spTree>
    <p:extLst>
      <p:ext uri="{BB962C8B-B14F-4D97-AF65-F5344CB8AC3E}">
        <p14:creationId xmlns:p14="http://schemas.microsoft.com/office/powerpoint/2010/main" val="384395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https://www.youtube.com/watch?v=7_mbueJ_VgY 1 minute Clip of ongoing importance of music today to each of the Island's identities</a:t>
            </a:r>
          </a:p>
        </p:txBody>
      </p:sp>
      <p:sp>
        <p:nvSpPr>
          <p:cNvPr id="4" name="Slide Number Placeholder 3"/>
          <p:cNvSpPr>
            <a:spLocks noGrp="1"/>
          </p:cNvSpPr>
          <p:nvPr>
            <p:ph type="sldNum" sz="quarter" idx="5"/>
          </p:nvPr>
        </p:nvSpPr>
        <p:spPr/>
        <p:txBody>
          <a:bodyPr/>
          <a:lstStyle/>
          <a:p>
            <a:fld id="{3854154F-305B-A849-B07E-9F399C36C098}" type="slidenum">
              <a:rPr lang="en-GB" smtClean="0"/>
              <a:t>22</a:t>
            </a:fld>
            <a:endParaRPr lang="en-GB"/>
          </a:p>
        </p:txBody>
      </p:sp>
    </p:spTree>
    <p:extLst>
      <p:ext uri="{BB962C8B-B14F-4D97-AF65-F5344CB8AC3E}">
        <p14:creationId xmlns:p14="http://schemas.microsoft.com/office/powerpoint/2010/main" val="298687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23</a:t>
            </a:fld>
            <a:endParaRPr lang="en-GB"/>
          </a:p>
        </p:txBody>
      </p:sp>
    </p:spTree>
    <p:extLst>
      <p:ext uri="{BB962C8B-B14F-4D97-AF65-F5344CB8AC3E}">
        <p14:creationId xmlns:p14="http://schemas.microsoft.com/office/powerpoint/2010/main" val="371117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25</a:t>
            </a:fld>
            <a:endParaRPr lang="en-GB"/>
          </a:p>
        </p:txBody>
      </p:sp>
    </p:spTree>
    <p:extLst>
      <p:ext uri="{BB962C8B-B14F-4D97-AF65-F5344CB8AC3E}">
        <p14:creationId xmlns:p14="http://schemas.microsoft.com/office/powerpoint/2010/main" val="146920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4314-5FAB-1F49-DF63-66C210753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F22F0-F423-81BC-EE72-65F41DD1F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7591D-58F2-F329-878B-247257BCC5A2}"/>
              </a:ext>
            </a:extLst>
          </p:cNvPr>
          <p:cNvSpPr>
            <a:spLocks noGrp="1"/>
          </p:cNvSpPr>
          <p:nvPr>
            <p:ph type="body" idx="1"/>
          </p:nvPr>
        </p:nvSpPr>
        <p:spPr/>
        <p:txBody>
          <a:bodyPr/>
          <a:lstStyle/>
          <a:p>
            <a:r>
              <a:rPr lang="en-GB" dirty="0"/>
              <a:t>http://www.musicalpassage.org/</a:t>
            </a:r>
          </a:p>
          <a:p>
            <a:r>
              <a:rPr lang="en-GB" dirty="0"/>
              <a:t>For further detail, context and historical analysis</a:t>
            </a:r>
          </a:p>
        </p:txBody>
      </p:sp>
      <p:sp>
        <p:nvSpPr>
          <p:cNvPr id="4" name="Slide Number Placeholder 3">
            <a:extLst>
              <a:ext uri="{FF2B5EF4-FFF2-40B4-BE49-F238E27FC236}">
                <a16:creationId xmlns:a16="http://schemas.microsoft.com/office/drawing/2014/main" id="{F96CCE53-E730-DB7A-B09E-7801E323284B}"/>
              </a:ext>
            </a:extLst>
          </p:cNvPr>
          <p:cNvSpPr>
            <a:spLocks noGrp="1"/>
          </p:cNvSpPr>
          <p:nvPr>
            <p:ph type="sldNum" sz="quarter" idx="5"/>
          </p:nvPr>
        </p:nvSpPr>
        <p:spPr/>
        <p:txBody>
          <a:bodyPr/>
          <a:lstStyle/>
          <a:p>
            <a:fld id="{3854154F-305B-A849-B07E-9F399C36C098}" type="slidenum">
              <a:rPr lang="en-GB" smtClean="0"/>
              <a:t>3</a:t>
            </a:fld>
            <a:endParaRPr lang="en-GB"/>
          </a:p>
        </p:txBody>
      </p:sp>
    </p:spTree>
    <p:extLst>
      <p:ext uri="{BB962C8B-B14F-4D97-AF65-F5344CB8AC3E}">
        <p14:creationId xmlns:p14="http://schemas.microsoft.com/office/powerpoint/2010/main" val="233197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https://today.duke.edu/2016/06/musicalpassage</a:t>
            </a:r>
          </a:p>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4</a:t>
            </a:fld>
            <a:endParaRPr lang="en-GB"/>
          </a:p>
        </p:txBody>
      </p:sp>
    </p:spTree>
    <p:extLst>
      <p:ext uri="{BB962C8B-B14F-4D97-AF65-F5344CB8AC3E}">
        <p14:creationId xmlns:p14="http://schemas.microsoft.com/office/powerpoint/2010/main" val="3879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http://www.musicalpassage.org/</a:t>
            </a:r>
          </a:p>
          <a:p>
            <a:r>
              <a:rPr lang="en-GB" dirty="0"/>
              <a:t>For further detail, context and historical analysis</a:t>
            </a:r>
          </a:p>
        </p:txBody>
      </p:sp>
      <p:sp>
        <p:nvSpPr>
          <p:cNvPr id="4" name="Slide Number Placeholder 3"/>
          <p:cNvSpPr>
            <a:spLocks noGrp="1"/>
          </p:cNvSpPr>
          <p:nvPr>
            <p:ph type="sldNum" sz="quarter" idx="5"/>
          </p:nvPr>
        </p:nvSpPr>
        <p:spPr/>
        <p:txBody>
          <a:bodyPr/>
          <a:lstStyle/>
          <a:p>
            <a:fld id="{3854154F-305B-A849-B07E-9F399C36C098}" type="slidenum">
              <a:rPr lang="en-GB" smtClean="0"/>
              <a:t>6</a:t>
            </a:fld>
            <a:endParaRPr lang="en-GB"/>
          </a:p>
        </p:txBody>
      </p:sp>
    </p:spTree>
    <p:extLst>
      <p:ext uri="{BB962C8B-B14F-4D97-AF65-F5344CB8AC3E}">
        <p14:creationId xmlns:p14="http://schemas.microsoft.com/office/powerpoint/2010/main" val="179938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drum | British Museum</a:t>
            </a:r>
            <a:r>
              <a:rPr lang="en-GB" dirty="0"/>
              <a:t> </a:t>
            </a:r>
          </a:p>
        </p:txBody>
      </p:sp>
      <p:sp>
        <p:nvSpPr>
          <p:cNvPr id="4" name="Slide Number Placeholder 3"/>
          <p:cNvSpPr>
            <a:spLocks noGrp="1"/>
          </p:cNvSpPr>
          <p:nvPr>
            <p:ph type="sldNum" sz="quarter" idx="5"/>
          </p:nvPr>
        </p:nvSpPr>
        <p:spPr/>
        <p:txBody>
          <a:bodyPr/>
          <a:lstStyle/>
          <a:p>
            <a:fld id="{3854154F-305B-A849-B07E-9F399C36C098}" type="slidenum">
              <a:rPr lang="en-GB" smtClean="0"/>
              <a:t>9</a:t>
            </a:fld>
            <a:endParaRPr lang="en-GB"/>
          </a:p>
        </p:txBody>
      </p:sp>
    </p:spTree>
    <p:extLst>
      <p:ext uri="{BB962C8B-B14F-4D97-AF65-F5344CB8AC3E}">
        <p14:creationId xmlns:p14="http://schemas.microsoft.com/office/powerpoint/2010/main" val="424287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Slave Chant c 1775 ROGER GIBBS</a:t>
            </a:r>
            <a:r>
              <a:rPr lang="en-GB" dirty="0"/>
              <a:t> https://media.unesco.org/sites/default/files/webform/mow001/barbados_uk_song_eng_0.pdf</a:t>
            </a:r>
          </a:p>
          <a:p>
            <a:br>
              <a:rPr lang="en-GB" dirty="0"/>
            </a:br>
            <a:r>
              <a:rPr lang="en-GB" dirty="0"/>
              <a:t>‘</a:t>
            </a:r>
            <a:r>
              <a:rPr lang="en-GB" sz="1200" b="0" i="0" kern="1200" dirty="0">
                <a:solidFill>
                  <a:schemeClr val="tx1"/>
                </a:solidFill>
                <a:effectLst/>
                <a:latin typeface="+mn-lt"/>
                <a:ea typeface="+mn-ea"/>
                <a:cs typeface="+mn-cs"/>
              </a:rPr>
              <a:t>The survival of the ‘African song or chant from Barbados’ is remarkable as it was heard by </a:t>
            </a:r>
            <a:r>
              <a:rPr lang="en-GB" sz="1200" b="1" i="0" kern="1200" dirty="0">
                <a:solidFill>
                  <a:schemeClr val="tx1"/>
                </a:solidFill>
                <a:effectLst/>
                <a:latin typeface="+mn-lt"/>
                <a:ea typeface="+mn-ea"/>
                <a:cs typeface="+mn-cs"/>
              </a:rPr>
              <a:t>William Dickson</a:t>
            </a:r>
            <a:r>
              <a:rPr lang="en-GB" sz="1200" b="0" i="0" kern="1200" dirty="0">
                <a:solidFill>
                  <a:schemeClr val="tx1"/>
                </a:solidFill>
                <a:effectLst/>
                <a:latin typeface="+mn-lt"/>
                <a:ea typeface="+mn-ea"/>
                <a:cs typeface="+mn-cs"/>
              </a:rPr>
              <a:t>, Secretary to the Governor of Barbados, then notated by his friend the prominent abolitionist, Granville Sharp, who was also a good musician and record keeper.’</a:t>
            </a:r>
          </a:p>
          <a:p>
            <a:endParaRPr lang="en-GB" sz="1200" b="0" i="0" kern="1200" dirty="0">
              <a:solidFill>
                <a:schemeClr val="tx1"/>
              </a:solidFill>
              <a:effectLst/>
              <a:latin typeface="+mn-lt"/>
              <a:ea typeface="+mn-ea"/>
              <a:cs typeface="+mn-cs"/>
            </a:endParaRPr>
          </a:p>
          <a:p>
            <a:r>
              <a:rPr lang="en-GB" b="1" dirty="0"/>
              <a:t>Scotsman, Dr. William Dickson</a:t>
            </a:r>
            <a:r>
              <a:rPr lang="en-GB" dirty="0"/>
              <a:t> lived in Barbados for about 13 years, starting in 1772. He served as Secretary to Governor Edward Hay in the 1780’s and later became a leading member of the anti-slavery movement in Great Britain. Dickson came by this song, presumably by observing enslaved field workers while he lived in Barbados. The song was transcribed Granville Sharp, a founder of the British abolitionist movement</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dirty="0"/>
              <a:t>The song, An African Song or Chant from Barbados, dates from the time of enslavement (mid-seventeenth-century to 1824). This song text is the only known manuscript of an African work song that was chanted in the sugar fields of Barbados </a:t>
            </a:r>
          </a:p>
          <a:p>
            <a:pPr lvl="1"/>
            <a:r>
              <a:rPr lang="en-GB" dirty="0"/>
              <a:t>Written in a minor key, it is quite unlike other Barbadian folk songs which privilege the major key. </a:t>
            </a:r>
            <a:br>
              <a:rPr lang="en-GB" dirty="0"/>
            </a:br>
            <a:r>
              <a:rPr lang="en-GB" dirty="0"/>
              <a:t>The song does not have a time signature. </a:t>
            </a:r>
            <a:br>
              <a:rPr lang="en-GB" dirty="0"/>
            </a:br>
            <a:r>
              <a:rPr lang="en-GB" dirty="0"/>
              <a:t>The song was first heard by Dr. William Dickson, when he was Secretary to Edward Hay who governed </a:t>
            </a:r>
            <a:r>
              <a:rPr lang="en-GB" dirty="0" err="1"/>
              <a:t>Barbadoes</a:t>
            </a:r>
            <a:r>
              <a:rPr lang="en-GB" dirty="0"/>
              <a:t> (now spelt Barbados), during the period, 1772-1779. </a:t>
            </a:r>
          </a:p>
          <a:p>
            <a:pPr lvl="1"/>
            <a:r>
              <a:rPr lang="en-GB" dirty="0"/>
              <a:t>The song was transcribed by Granville Sharpe, a founder of the antislavery movement in Great Britain. </a:t>
            </a:r>
            <a:br>
              <a:rPr lang="en-GB" dirty="0"/>
            </a:br>
            <a:r>
              <a:rPr lang="en-GB" dirty="0"/>
              <a:t>The song represents a part of the Barbadian documentary heritage (song) of which there are no other known examples. </a:t>
            </a:r>
            <a:br>
              <a:rPr lang="en-GB" dirty="0"/>
            </a:br>
            <a:r>
              <a:rPr lang="en-GB" dirty="0"/>
              <a:t>It is a unique voice which represents how the enslaved saw their lot and how they commented on their lived experience. </a:t>
            </a:r>
            <a:br>
              <a:rPr lang="en-GB" dirty="0"/>
            </a:br>
            <a:r>
              <a:rPr lang="en-GB" dirty="0"/>
              <a:t>It also represents one of the tools that the oppressed used in their resistance and as a strategy for surviving the foul regime of enslavement</a:t>
            </a:r>
            <a:r>
              <a:rPr lang="en-GB"/>
              <a:t>. </a:t>
            </a:r>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14</a:t>
            </a:fld>
            <a:endParaRPr lang="en-GB"/>
          </a:p>
        </p:txBody>
      </p:sp>
    </p:spTree>
    <p:extLst>
      <p:ext uri="{BB962C8B-B14F-4D97-AF65-F5344CB8AC3E}">
        <p14:creationId xmlns:p14="http://schemas.microsoft.com/office/powerpoint/2010/main" val="412920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Living Histories of Sugar in the West Indies and Scotland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Songs from the Archives Collection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Nathalie </a:t>
            </a:r>
            <a:r>
              <a:rPr lang="en-GB" sz="1800" b="1" err="1">
                <a:effectLst/>
                <a:latin typeface="Calibri" panose="020F0502020204030204" pitchFamily="34" charset="0"/>
                <a:ea typeface="Calibri" panose="020F0502020204030204" pitchFamily="34" charset="0"/>
                <a:cs typeface="Calibri" panose="020F0502020204030204" pitchFamily="34" charset="0"/>
              </a:rPr>
              <a:t>Bertaud</a:t>
            </a:r>
            <a:r>
              <a:rPr lang="en-GB" sz="1800" b="1">
                <a:effectLst/>
                <a:latin typeface="Calibri" panose="020F0502020204030204" pitchFamily="34" charset="0"/>
                <a:ea typeface="Calibri" panose="020F0502020204030204" pitchFamily="34" charset="0"/>
                <a:cs typeface="Calibri" panose="020F0502020204030204" pitchFamily="34" charset="0"/>
              </a:rPr>
              <a:t> and Marisa Wilson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854154F-305B-A849-B07E-9F399C36C098}" type="slidenum">
              <a:rPr lang="en-GB" smtClean="0"/>
              <a:t>18</a:t>
            </a:fld>
            <a:endParaRPr lang="en-GB"/>
          </a:p>
        </p:txBody>
      </p:sp>
    </p:spTree>
    <p:extLst>
      <p:ext uri="{BB962C8B-B14F-4D97-AF65-F5344CB8AC3E}">
        <p14:creationId xmlns:p14="http://schemas.microsoft.com/office/powerpoint/2010/main" val="96229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95814-AED4-4B6B-FE57-D7516302E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828C5-2C6F-A4DD-75C0-EC4EE525F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A5F27-48AF-C597-D63F-3D68B7BA8AE6}"/>
              </a:ext>
            </a:extLst>
          </p:cNvPr>
          <p:cNvSpPr>
            <a:spLocks noGrp="1"/>
          </p:cNvSpPr>
          <p:nvPr>
            <p:ph type="body" idx="1"/>
          </p:nvPr>
        </p:nvSpPr>
        <p:spPr/>
        <p:txBody>
          <a:bodyPr/>
          <a:lstStyle/>
          <a:p>
            <a:r>
              <a:rPr lang="en-GB">
                <a:hlinkClick r:id="rId3"/>
              </a:rPr>
              <a:t>Musical Passage</a:t>
            </a:r>
            <a:r>
              <a:rPr lang="en-GB"/>
              <a:t> </a:t>
            </a:r>
          </a:p>
        </p:txBody>
      </p:sp>
      <p:sp>
        <p:nvSpPr>
          <p:cNvPr id="4" name="Slide Number Placeholder 3">
            <a:extLst>
              <a:ext uri="{FF2B5EF4-FFF2-40B4-BE49-F238E27FC236}">
                <a16:creationId xmlns:a16="http://schemas.microsoft.com/office/drawing/2014/main" id="{C6A894B9-B44E-76B6-B7AB-B9B650F79BC9}"/>
              </a:ext>
            </a:extLst>
          </p:cNvPr>
          <p:cNvSpPr>
            <a:spLocks noGrp="1"/>
          </p:cNvSpPr>
          <p:nvPr>
            <p:ph type="sldNum" sz="quarter" idx="5"/>
          </p:nvPr>
        </p:nvSpPr>
        <p:spPr/>
        <p:txBody>
          <a:bodyPr/>
          <a:lstStyle/>
          <a:p>
            <a:fld id="{3854154F-305B-A849-B07E-9F399C36C098}" type="slidenum">
              <a:rPr lang="en-GB" smtClean="0"/>
              <a:t>20</a:t>
            </a:fld>
            <a:endParaRPr lang="en-GB"/>
          </a:p>
        </p:txBody>
      </p:sp>
    </p:spTree>
    <p:extLst>
      <p:ext uri="{BB962C8B-B14F-4D97-AF65-F5344CB8AC3E}">
        <p14:creationId xmlns:p14="http://schemas.microsoft.com/office/powerpoint/2010/main" val="312344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Cultural </a:t>
            </a:r>
            <a:r>
              <a:rPr lang="en-GB" err="1">
                <a:hlinkClick r:id="rId3"/>
              </a:rPr>
              <a:t>Carriacou</a:t>
            </a:r>
            <a:r>
              <a:rPr lang="en-GB">
                <a:hlinkClick r:id="rId3"/>
              </a:rPr>
              <a:t>, music and origins, wedding and funeral.</a:t>
            </a:r>
            <a:endParaRPr lang="en-GB"/>
          </a:p>
          <a:p>
            <a:endParaRPr lang="en-GB"/>
          </a:p>
          <a:p>
            <a:r>
              <a:rPr lang="en-GB">
                <a:hlinkClick r:id="rId4"/>
              </a:rPr>
              <a:t>The </a:t>
            </a:r>
            <a:r>
              <a:rPr lang="en-GB" err="1">
                <a:hlinkClick r:id="rId4"/>
              </a:rPr>
              <a:t>Temnes</a:t>
            </a:r>
            <a:r>
              <a:rPr lang="en-GB">
                <a:hlinkClick r:id="rId4"/>
              </a:rPr>
              <a:t> of </a:t>
            </a:r>
            <a:r>
              <a:rPr lang="en-GB" err="1">
                <a:hlinkClick r:id="rId4"/>
              </a:rPr>
              <a:t>Carriacou</a:t>
            </a:r>
            <a:r>
              <a:rPr lang="en-GB">
                <a:hlinkClick r:id="rId4"/>
              </a:rPr>
              <a:t>, Grenada - The Patriotic Vanguard</a:t>
            </a:r>
            <a:r>
              <a:rPr lang="en-GB"/>
              <a:t> </a:t>
            </a:r>
          </a:p>
          <a:p>
            <a:endParaRPr lang="en-GB"/>
          </a:p>
          <a:p>
            <a:r>
              <a:rPr lang="en-GB">
                <a:hlinkClick r:id="rId5"/>
              </a:rPr>
              <a:t>Big Drum Dance at Six Roads Maroon </a:t>
            </a:r>
            <a:r>
              <a:rPr lang="en-GB" err="1">
                <a:hlinkClick r:id="rId5"/>
              </a:rPr>
              <a:t>Carriacou</a:t>
            </a:r>
            <a:r>
              <a:rPr lang="en-GB"/>
              <a:t> </a:t>
            </a:r>
          </a:p>
        </p:txBody>
      </p:sp>
      <p:sp>
        <p:nvSpPr>
          <p:cNvPr id="4" name="Slide Number Placeholder 3"/>
          <p:cNvSpPr>
            <a:spLocks noGrp="1"/>
          </p:cNvSpPr>
          <p:nvPr>
            <p:ph type="sldNum" sz="quarter" idx="5"/>
          </p:nvPr>
        </p:nvSpPr>
        <p:spPr/>
        <p:txBody>
          <a:bodyPr/>
          <a:lstStyle/>
          <a:p>
            <a:fld id="{3854154F-305B-A849-B07E-9F399C36C098}" type="slidenum">
              <a:rPr lang="en-GB" smtClean="0"/>
              <a:t>21</a:t>
            </a:fld>
            <a:endParaRPr lang="en-GB"/>
          </a:p>
        </p:txBody>
      </p:sp>
    </p:spTree>
    <p:extLst>
      <p:ext uri="{BB962C8B-B14F-4D97-AF65-F5344CB8AC3E}">
        <p14:creationId xmlns:p14="http://schemas.microsoft.com/office/powerpoint/2010/main" val="367388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107443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a:solidFill>
            <a:schemeClr val="accent3"/>
          </a:solidFill>
        </p:spPr>
        <p:txBody>
          <a:bodyPr rtlCol="0" anchor="ctr">
            <a:normAutofit/>
          </a:bodyPr>
          <a:lstStyle>
            <a:lvl1pPr algn="ctr">
              <a:defRPr sz="6000" b="1" i="0" cap="none" baseline="0">
                <a:solidFill>
                  <a:schemeClr val="accent5"/>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803904"/>
            <a:ext cx="9144000" cy="653022"/>
          </a:xfrm>
          <a:solidFill>
            <a:schemeClr val="accent3"/>
          </a:solidFill>
        </p:spPr>
        <p:txBody>
          <a:bodyPr rtlCol="0" anchor="b">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93204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61477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a:solidFill>
            <a:schemeClr val="accent5"/>
          </a:solidFill>
        </p:spPr>
        <p:txBody>
          <a:bodyPr rtlCol="0"/>
          <a:lstStyle>
            <a:lvl1pPr>
              <a:defRPr sz="5400" b="1" cap="none"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a:solidFill>
            <a:schemeClr val="accent5"/>
          </a:solidFill>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74096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09992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2587752"/>
          </a:xfrm>
        </p:spPr>
        <p:txBody>
          <a:bodyPr rtlCol="0" anchor="b"/>
          <a:lstStyle>
            <a:lvl1pPr algn="l">
              <a:lnSpc>
                <a:spcPct val="110000"/>
              </a:lnSpc>
              <a:spcBef>
                <a:spcPts val="1000"/>
              </a:spcBef>
              <a:defRPr sz="3600" b="1" i="0" cap="none"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3547555"/>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44585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776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12" name="Graphic 15">
            <a:extLst>
              <a:ext uri="{FF2B5EF4-FFF2-40B4-BE49-F238E27FC236}">
                <a16:creationId xmlns:a16="http://schemas.microsoft.com/office/drawing/2014/main" id="{A9475260-301F-4744-B1DA-7B00F6FB4342}"/>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295297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GB" noProof="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111864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Graphic 13">
            <a:extLst>
              <a:ext uri="{FF2B5EF4-FFF2-40B4-BE49-F238E27FC236}">
                <a16:creationId xmlns:a16="http://schemas.microsoft.com/office/drawing/2014/main" id="{09D93411-5DC2-A48B-0842-A697B3C92A4B}"/>
              </a:ext>
            </a:extLst>
          </p:cNvPr>
          <p:cNvSpPr/>
          <p:nvPr/>
        </p:nvSpPr>
        <p:spPr>
          <a:xfrm>
            <a:off x="433313" y="160019"/>
            <a:ext cx="4913284" cy="3200400"/>
          </a:xfrm>
          <a:custGeom>
            <a:avLst/>
            <a:gdLst>
              <a:gd name="connsiteX0" fmla="*/ 2427752 w 4913284"/>
              <a:gd name="connsiteY0" fmla="*/ 1678972 h 1678971"/>
              <a:gd name="connsiteX1" fmla="*/ 2405940 w 4913284"/>
              <a:gd name="connsiteY1" fmla="*/ 1676210 h 1678971"/>
              <a:gd name="connsiteX2" fmla="*/ 2327263 w 4913284"/>
              <a:gd name="connsiteY2" fmla="*/ 1574578 h 1678971"/>
              <a:gd name="connsiteX3" fmla="*/ 2315928 w 4913284"/>
              <a:gd name="connsiteY3" fmla="*/ 1543336 h 1678971"/>
              <a:gd name="connsiteX4" fmla="*/ 2232680 w 4913284"/>
              <a:gd name="connsiteY4" fmla="*/ 1439418 h 1678971"/>
              <a:gd name="connsiteX5" fmla="*/ 1996079 w 4913284"/>
              <a:gd name="connsiteY5" fmla="*/ 1309402 h 1678971"/>
              <a:gd name="connsiteX6" fmla="*/ 1460012 w 4913284"/>
              <a:gd name="connsiteY6" fmla="*/ 1294924 h 1678971"/>
              <a:gd name="connsiteX7" fmla="*/ 1419150 w 4913284"/>
              <a:gd name="connsiteY7" fmla="*/ 1298543 h 1678971"/>
              <a:gd name="connsiteX8" fmla="*/ 376924 w 4913284"/>
              <a:gd name="connsiteY8" fmla="*/ 1334929 h 1678971"/>
              <a:gd name="connsiteX9" fmla="*/ 45454 w 4913284"/>
              <a:gd name="connsiteY9" fmla="*/ 1206246 h 1678971"/>
              <a:gd name="connsiteX10" fmla="*/ 4782 w 4913284"/>
              <a:gd name="connsiteY10" fmla="*/ 1008602 h 1678971"/>
              <a:gd name="connsiteX11" fmla="*/ 305 w 4913284"/>
              <a:gd name="connsiteY11" fmla="*/ 761143 h 1678971"/>
              <a:gd name="connsiteX12" fmla="*/ 200331 w 4913284"/>
              <a:gd name="connsiteY12" fmla="*/ 179165 h 1678971"/>
              <a:gd name="connsiteX13" fmla="*/ 528181 w 4913284"/>
              <a:gd name="connsiteY13" fmla="*/ 106585 h 1678971"/>
              <a:gd name="connsiteX14" fmla="*/ 1545832 w 4913284"/>
              <a:gd name="connsiteY14" fmla="*/ 71819 h 1678971"/>
              <a:gd name="connsiteX15" fmla="*/ 2563388 w 4913284"/>
              <a:gd name="connsiteY15" fmla="*/ 37052 h 1678971"/>
              <a:gd name="connsiteX16" fmla="*/ 2634063 w 4913284"/>
              <a:gd name="connsiteY16" fmla="*/ 34671 h 1678971"/>
              <a:gd name="connsiteX17" fmla="*/ 4125488 w 4913284"/>
              <a:gd name="connsiteY17" fmla="*/ 0 h 1678971"/>
              <a:gd name="connsiteX18" fmla="*/ 4505535 w 4913284"/>
              <a:gd name="connsiteY18" fmla="*/ 35433 h 1678971"/>
              <a:gd name="connsiteX19" fmla="*/ 4823004 w 4913284"/>
              <a:gd name="connsiteY19" fmla="*/ 265652 h 1678971"/>
              <a:gd name="connsiteX20" fmla="*/ 4892631 w 4913284"/>
              <a:gd name="connsiteY20" fmla="*/ 538925 h 1678971"/>
              <a:gd name="connsiteX21" fmla="*/ 4912443 w 4913284"/>
              <a:gd name="connsiteY21" fmla="*/ 827627 h 1678971"/>
              <a:gd name="connsiteX22" fmla="*/ 4912443 w 4913284"/>
              <a:gd name="connsiteY22" fmla="*/ 827913 h 1678971"/>
              <a:gd name="connsiteX23" fmla="*/ 4874153 w 4913284"/>
              <a:gd name="connsiteY23" fmla="*/ 1057085 h 1678971"/>
              <a:gd name="connsiteX24" fmla="*/ 4514680 w 4913284"/>
              <a:gd name="connsiteY24" fmla="*/ 1221486 h 1678971"/>
              <a:gd name="connsiteX25" fmla="*/ 2741220 w 4913284"/>
              <a:gd name="connsiteY25" fmla="*/ 1297972 h 1678971"/>
              <a:gd name="connsiteX26" fmla="*/ 2575104 w 4913284"/>
              <a:gd name="connsiteY26" fmla="*/ 1337786 h 1678971"/>
              <a:gd name="connsiteX27" fmla="*/ 2535861 w 4913284"/>
              <a:gd name="connsiteY27" fmla="*/ 1482852 h 1678971"/>
              <a:gd name="connsiteX28" fmla="*/ 2534146 w 4913284"/>
              <a:gd name="connsiteY28" fmla="*/ 1507522 h 1678971"/>
              <a:gd name="connsiteX29" fmla="*/ 2473186 w 4913284"/>
              <a:gd name="connsiteY29" fmla="*/ 1664208 h 1678971"/>
              <a:gd name="connsiteX30" fmla="*/ 2427752 w 4913284"/>
              <a:gd name="connsiteY30" fmla="*/ 1678781 h 16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3284" h="1678971">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w="9525" cap="flat">
            <a:noFill/>
            <a:prstDash val="solid"/>
            <a:miter/>
          </a:ln>
        </p:spPr>
        <p:txBody>
          <a:bodyPr rtlCol="0" anchor="ctr"/>
          <a:lstStyle/>
          <a:p>
            <a:endParaRPr lang="en-GB"/>
          </a:p>
        </p:txBody>
      </p:sp>
      <p:sp>
        <p:nvSpPr>
          <p:cNvPr id="16" name="Title 1">
            <a:extLst>
              <a:ext uri="{FF2B5EF4-FFF2-40B4-BE49-F238E27FC236}">
                <a16:creationId xmlns:a16="http://schemas.microsoft.com/office/drawing/2014/main" id="{B4A59681-420C-FFE0-869B-9E9EB306DBC4}"/>
              </a:ext>
            </a:extLst>
          </p:cNvPr>
          <p:cNvSpPr txBox="1">
            <a:spLocks/>
          </p:cNvSpPr>
          <p:nvPr/>
        </p:nvSpPr>
        <p:spPr>
          <a:xfrm>
            <a:off x="605838" y="457199"/>
            <a:ext cx="44805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a:solidFill>
                  <a:schemeClr val="bg2"/>
                </a:solidFill>
              </a:rPr>
              <a:t>“Click to edit quote text”</a:t>
            </a:r>
          </a:p>
        </p:txBody>
      </p:sp>
      <p:sp>
        <p:nvSpPr>
          <p:cNvPr id="18" name="Subtitle 2">
            <a:extLst>
              <a:ext uri="{FF2B5EF4-FFF2-40B4-BE49-F238E27FC236}">
                <a16:creationId xmlns:a16="http://schemas.microsoft.com/office/drawing/2014/main" id="{DC169334-852B-246F-EEE4-7E79CE06A27E}"/>
              </a:ext>
            </a:extLst>
          </p:cNvPr>
          <p:cNvSpPr txBox="1">
            <a:spLocks/>
          </p:cNvSpPr>
          <p:nvPr/>
        </p:nvSpPr>
        <p:spPr>
          <a:xfrm>
            <a:off x="665675" y="210311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a:solidFill>
                  <a:schemeClr val="bg2"/>
                </a:solidFill>
              </a:rPr>
              <a:t>(Attribute quote here)</a:t>
            </a:r>
          </a:p>
        </p:txBody>
      </p:sp>
      <p:sp>
        <p:nvSpPr>
          <p:cNvPr id="21" name="Graphic 19">
            <a:extLst>
              <a:ext uri="{FF2B5EF4-FFF2-40B4-BE49-F238E27FC236}">
                <a16:creationId xmlns:a16="http://schemas.microsoft.com/office/drawing/2014/main" id="{B52CC89C-EEFE-7386-2469-C4A9105A8655}"/>
              </a:ext>
            </a:extLst>
          </p:cNvPr>
          <p:cNvSpPr/>
          <p:nvPr/>
        </p:nvSpPr>
        <p:spPr>
          <a:xfrm>
            <a:off x="423989" y="3384327"/>
            <a:ext cx="5081662" cy="3289745"/>
          </a:xfrm>
          <a:custGeom>
            <a:avLst/>
            <a:gdLst>
              <a:gd name="connsiteX0" fmla="*/ 2970587 w 2973657"/>
              <a:gd name="connsiteY0" fmla="*/ 1544579 h 2866771"/>
              <a:gd name="connsiteX1" fmla="*/ 2902388 w 2973657"/>
              <a:gd name="connsiteY1" fmla="*/ 686275 h 2866771"/>
              <a:gd name="connsiteX2" fmla="*/ 2852001 w 2973657"/>
              <a:gd name="connsiteY2" fmla="*/ 430143 h 2866771"/>
              <a:gd name="connsiteX3" fmla="*/ 2641784 w 2973657"/>
              <a:gd name="connsiteY3" fmla="*/ 254320 h 2866771"/>
              <a:gd name="connsiteX4" fmla="*/ 464655 w 2973657"/>
              <a:gd name="connsiteY4" fmla="*/ 5220 h 2866771"/>
              <a:gd name="connsiteX5" fmla="*/ 281965 w 2973657"/>
              <a:gd name="connsiteY5" fmla="*/ 9972 h 2866771"/>
              <a:gd name="connsiteX6" fmla="*/ 4788 w 2973657"/>
              <a:gd name="connsiteY6" fmla="*/ 370458 h 2866771"/>
              <a:gd name="connsiteX7" fmla="*/ 36125 w 2973657"/>
              <a:gd name="connsiteY7" fmla="*/ 742444 h 2866771"/>
              <a:gd name="connsiteX8" fmla="*/ 49841 w 2973657"/>
              <a:gd name="connsiteY8" fmla="*/ 817050 h 2866771"/>
              <a:gd name="connsiteX9" fmla="*/ 106896 w 2973657"/>
              <a:gd name="connsiteY9" fmla="*/ 1407912 h 2866771"/>
              <a:gd name="connsiteX10" fmla="*/ 155568 w 2973657"/>
              <a:gd name="connsiteY10" fmla="*/ 1949543 h 2866771"/>
              <a:gd name="connsiteX11" fmla="*/ 260534 w 2973657"/>
              <a:gd name="connsiteY11" fmla="*/ 2279997 h 2866771"/>
              <a:gd name="connsiteX12" fmla="*/ 559809 w 2973657"/>
              <a:gd name="connsiteY12" fmla="*/ 2472547 h 2866771"/>
              <a:gd name="connsiteX13" fmla="*/ 1990750 w 2973657"/>
              <a:gd name="connsiteY13" fmla="*/ 2289596 h 2866771"/>
              <a:gd name="connsiteX14" fmla="*/ 2081047 w 2973657"/>
              <a:gd name="connsiteY14" fmla="*/ 2261084 h 2866771"/>
              <a:gd name="connsiteX15" fmla="*/ 2098859 w 2973657"/>
              <a:gd name="connsiteY15" fmla="*/ 2254051 h 2866771"/>
              <a:gd name="connsiteX16" fmla="*/ 2022945 w 2973657"/>
              <a:gd name="connsiteY16" fmla="*/ 2503910 h 2866771"/>
              <a:gd name="connsiteX17" fmla="*/ 2014277 w 2973657"/>
              <a:gd name="connsiteY17" fmla="*/ 2531757 h 2866771"/>
              <a:gd name="connsiteX18" fmla="*/ 1962556 w 2973657"/>
              <a:gd name="connsiteY18" fmla="*/ 2705394 h 2866771"/>
              <a:gd name="connsiteX19" fmla="*/ 1954650 w 2973657"/>
              <a:gd name="connsiteY19" fmla="*/ 2726874 h 2866771"/>
              <a:gd name="connsiteX20" fmla="*/ 1938553 w 2973657"/>
              <a:gd name="connsiteY20" fmla="*/ 2792736 h 2866771"/>
              <a:gd name="connsiteX21" fmla="*/ 1986273 w 2973657"/>
              <a:gd name="connsiteY21" fmla="*/ 2864491 h 2866771"/>
              <a:gd name="connsiteX22" fmla="*/ 2001513 w 2973657"/>
              <a:gd name="connsiteY22" fmla="*/ 2866772 h 2866771"/>
              <a:gd name="connsiteX23" fmla="*/ 2049805 w 2973657"/>
              <a:gd name="connsiteY23" fmla="*/ 2838545 h 2866771"/>
              <a:gd name="connsiteX24" fmla="*/ 2304408 w 2973657"/>
              <a:gd name="connsiteY24" fmla="*/ 2486138 h 2866771"/>
              <a:gd name="connsiteX25" fmla="*/ 2570728 w 2973657"/>
              <a:gd name="connsiteY25" fmla="*/ 2117479 h 2866771"/>
              <a:gd name="connsiteX26" fmla="*/ 2769609 w 2973657"/>
              <a:gd name="connsiteY26" fmla="*/ 1889383 h 2866771"/>
              <a:gd name="connsiteX27" fmla="*/ 2813520 w 2973657"/>
              <a:gd name="connsiteY27" fmla="*/ 1857260 h 2866771"/>
              <a:gd name="connsiteX28" fmla="*/ 2958490 w 2973657"/>
              <a:gd name="connsiteY28" fmla="*/ 1702725 h 2866771"/>
              <a:gd name="connsiteX29" fmla="*/ 2970396 w 2973657"/>
              <a:gd name="connsiteY29" fmla="*/ 1544674 h 28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3657" h="2866771">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w="9525" cap="flat">
            <a:noFill/>
            <a:prstDash val="solid"/>
            <a:miter/>
          </a:ln>
        </p:spPr>
        <p:txBody>
          <a:bodyPr rtlCol="0" anchor="ctr"/>
          <a:lstStyle/>
          <a:p>
            <a:endParaRPr lang="en-GB"/>
          </a:p>
        </p:txBody>
      </p:sp>
      <p:sp>
        <p:nvSpPr>
          <p:cNvPr id="22" name="Title 1">
            <a:extLst>
              <a:ext uri="{FF2B5EF4-FFF2-40B4-BE49-F238E27FC236}">
                <a16:creationId xmlns:a16="http://schemas.microsoft.com/office/drawing/2014/main" id="{E65F8E8F-A6C4-D2FC-0217-DE7155C7E7EF}"/>
              </a:ext>
            </a:extLst>
          </p:cNvPr>
          <p:cNvSpPr txBox="1">
            <a:spLocks/>
          </p:cNvSpPr>
          <p:nvPr/>
        </p:nvSpPr>
        <p:spPr>
          <a:xfrm>
            <a:off x="605837" y="3657599"/>
            <a:ext cx="4480512" cy="184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a:solidFill>
                  <a:schemeClr val="bg2"/>
                </a:solidFill>
              </a:rPr>
              <a:t>“Click to edit quote text”</a:t>
            </a:r>
          </a:p>
        </p:txBody>
      </p:sp>
      <p:sp>
        <p:nvSpPr>
          <p:cNvPr id="23" name="Subtitle 2">
            <a:extLst>
              <a:ext uri="{FF2B5EF4-FFF2-40B4-BE49-F238E27FC236}">
                <a16:creationId xmlns:a16="http://schemas.microsoft.com/office/drawing/2014/main" id="{5BF2640D-E9EA-428B-0754-B023CFF192A6}"/>
              </a:ext>
            </a:extLst>
          </p:cNvPr>
          <p:cNvSpPr txBox="1">
            <a:spLocks/>
          </p:cNvSpPr>
          <p:nvPr/>
        </p:nvSpPr>
        <p:spPr>
          <a:xfrm>
            <a:off x="665674" y="550549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a:solidFill>
                  <a:schemeClr val="bg2"/>
                </a:solidFill>
              </a:rPr>
              <a:t>(Attribute quote here)</a:t>
            </a:r>
          </a:p>
        </p:txBody>
      </p:sp>
    </p:spTree>
    <p:extLst>
      <p:ext uri="{BB962C8B-B14F-4D97-AF65-F5344CB8AC3E}">
        <p14:creationId xmlns:p14="http://schemas.microsoft.com/office/powerpoint/2010/main" val="360590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EDBDDA-DDA3-0E35-568D-ABD93C5C3F06}"/>
              </a:ext>
            </a:extLst>
          </p:cNvPr>
          <p:cNvPicPr>
            <a:picLocks noChangeAspect="1"/>
          </p:cNvPicPr>
          <p:nvPr/>
        </p:nvPicPr>
        <p:blipFill>
          <a:blip r:embed="rId2"/>
          <a:stretch>
            <a:fillRect/>
          </a:stretch>
        </p:blipFill>
        <p:spPr>
          <a:xfrm>
            <a:off x="6096000" y="0"/>
            <a:ext cx="6096000" cy="6858000"/>
          </a:xfrm>
          <a:prstGeom prst="rect">
            <a:avLst/>
          </a:prstGeom>
        </p:spPr>
      </p:pic>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3236976"/>
          </a:xfrm>
        </p:spPr>
        <p:txBody>
          <a:bodyPr rtlCol="0" anchor="b"/>
          <a:lstStyle>
            <a:lvl1pPr algn="l">
              <a:lnSpc>
                <a:spcPct val="110000"/>
              </a:lnSpc>
              <a:spcBef>
                <a:spcPts val="1000"/>
              </a:spcBef>
              <a:defRPr sz="3600" b="0" i="0" cap="none" baseline="0"/>
            </a:lvl1pPr>
          </a:lstStyle>
          <a:p>
            <a:pPr rtl="0"/>
            <a:r>
              <a:rPr lang="en-GB" noProof="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3" name="Text Placeholder 2">
            <a:extLst>
              <a:ext uri="{FF2B5EF4-FFF2-40B4-BE49-F238E27FC236}">
                <a16:creationId xmlns:a16="http://schemas.microsoft.com/office/drawing/2014/main" id="{07AAEA0C-C491-D57D-018F-844CC2FCD338}"/>
              </a:ext>
            </a:extLst>
          </p:cNvPr>
          <p:cNvSpPr>
            <a:spLocks noGrp="1"/>
          </p:cNvSpPr>
          <p:nvPr>
            <p:ph type="body" sz="quarter" idx="13" hasCustomPrompt="1"/>
          </p:nvPr>
        </p:nvSpPr>
        <p:spPr>
          <a:xfrm>
            <a:off x="7486331" y="841248"/>
            <a:ext cx="3760788" cy="4113389"/>
          </a:xfrm>
        </p:spPr>
        <p:txBody>
          <a:bodyPr anchor="ctr"/>
          <a:lstStyle>
            <a:lvl1pPr marL="0" indent="0" algn="ctr">
              <a:buNone/>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“Insert Quote here”</a:t>
            </a:r>
          </a:p>
        </p:txBody>
      </p:sp>
      <p:sp>
        <p:nvSpPr>
          <p:cNvPr id="14" name="Text Placeholder 13">
            <a:extLst>
              <a:ext uri="{FF2B5EF4-FFF2-40B4-BE49-F238E27FC236}">
                <a16:creationId xmlns:a16="http://schemas.microsoft.com/office/drawing/2014/main" id="{DE739B1B-B116-0CC0-0395-C32CCAEB4E0B}"/>
              </a:ext>
            </a:extLst>
          </p:cNvPr>
          <p:cNvSpPr>
            <a:spLocks noGrp="1"/>
          </p:cNvSpPr>
          <p:nvPr>
            <p:ph type="body" sz="quarter" idx="14" hasCustomPrompt="1"/>
          </p:nvPr>
        </p:nvSpPr>
        <p:spPr>
          <a:xfrm>
            <a:off x="7486331" y="5089652"/>
            <a:ext cx="3760788" cy="411124"/>
          </a:xfrm>
        </p:spPr>
        <p:txBody>
          <a:bodyPr>
            <a:normAutofit/>
          </a:bodyPr>
          <a:lstStyle>
            <a:lvl1pPr marL="0" indent="0" algn="r">
              <a:buNone/>
              <a:defRPr sz="1600">
                <a:solidFill>
                  <a:schemeClr val="bg1"/>
                </a:solidFill>
              </a:defRPr>
            </a:lvl1pPr>
          </a:lstStyle>
          <a:p>
            <a:pPr lvl="0"/>
            <a:r>
              <a:rPr lang="en-GB"/>
              <a:t>(Attribute Quote here)</a:t>
            </a:r>
          </a:p>
        </p:txBody>
      </p:sp>
    </p:spTree>
    <p:extLst>
      <p:ext uri="{BB962C8B-B14F-4D97-AF65-F5344CB8AC3E}">
        <p14:creationId xmlns:p14="http://schemas.microsoft.com/office/powerpoint/2010/main" val="137807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259010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2587752"/>
          </a:xfrm>
        </p:spPr>
        <p:txBody>
          <a:bodyPr rtlCol="0" anchor="b"/>
          <a:lstStyle>
            <a:lvl1pPr algn="l">
              <a:lnSpc>
                <a:spcPct val="110000"/>
              </a:lnSpc>
              <a:spcBef>
                <a:spcPts val="1000"/>
              </a:spcBef>
              <a:defRPr sz="3600" b="1" i="0" cap="none" baseline="0"/>
            </a:lvl1pPr>
          </a:lstStyle>
          <a:p>
            <a:pPr rtl="0"/>
            <a:r>
              <a:rPr lang="en-GB" noProof="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3581400"/>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3" name="Picture 2" descr="A picture containing text, sign, vector graphics&#10;&#10;Description automatically generated">
            <a:extLst>
              <a:ext uri="{FF2B5EF4-FFF2-40B4-BE49-F238E27FC236}">
                <a16:creationId xmlns:a16="http://schemas.microsoft.com/office/drawing/2014/main" id="{B0BA7946-8F88-917E-677C-A9E19FFB231D}"/>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341900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a:solidFill>
            <a:schemeClr val="accent2"/>
          </a:solidFill>
        </p:spPr>
        <p:txBody>
          <a:bodyPr rtlCol="0" anchor="ctr"/>
          <a:lstStyle>
            <a:lvl1pPr algn="r">
              <a:defRPr sz="4800" b="1" cap="none" spc="400" baseline="0">
                <a:solidFill>
                  <a:schemeClr val="bg1"/>
                </a:solidFill>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fld id="{E8326E9F-85FC-EB4E-B839-9D6C687738E6}" type="datetimeFigureOut">
              <a:rPr lang="en-GB" smtClean="0"/>
              <a:t>30/09/2025</a:t>
            </a:fld>
            <a:endParaRPr lang="en-GB"/>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fld id="{0B621650-D8AE-3041-A908-309DE76D96F4}" type="slidenum">
              <a:rPr lang="en-GB" smtClean="0"/>
              <a:t>‹#›</a:t>
            </a:fld>
            <a:endParaRPr lang="en-GB"/>
          </a:p>
        </p:txBody>
      </p:sp>
      <p:sp>
        <p:nvSpPr>
          <p:cNvPr id="8" name="Graphic 32">
            <a:extLst>
              <a:ext uri="{FF2B5EF4-FFF2-40B4-BE49-F238E27FC236}">
                <a16:creationId xmlns:a16="http://schemas.microsoft.com/office/drawing/2014/main" id="{846CD0EA-B0AA-4845-81A5-4ADD7C58B12F}"/>
              </a:ext>
            </a:extLst>
          </p:cNvPr>
          <p:cNvSpPr/>
          <p:nvPr/>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a:solidFill>
            <a:schemeClr val="accent2"/>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60884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GB" noProof="0"/>
              <a:t>Click to edit Master title style</a:t>
            </a:r>
          </a:p>
        </p:txBody>
      </p:sp>
      <p:sp>
        <p:nvSpPr>
          <p:cNvPr id="7" name="Date Placeholder 4">
            <a:extLst>
              <a:ext uri="{FF2B5EF4-FFF2-40B4-BE49-F238E27FC236}">
                <a16:creationId xmlns:a16="http://schemas.microsoft.com/office/drawing/2014/main" id="{20CD5FF8-7F59-A061-A134-5D44CC58724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30/09/2025</a:t>
            </a:fld>
            <a:endParaRPr lang="en-GB"/>
          </a:p>
        </p:txBody>
      </p:sp>
      <p:sp>
        <p:nvSpPr>
          <p:cNvPr id="8" name="Footer Placeholder 5">
            <a:extLst>
              <a:ext uri="{FF2B5EF4-FFF2-40B4-BE49-F238E27FC236}">
                <a16:creationId xmlns:a16="http://schemas.microsoft.com/office/drawing/2014/main" id="{B56C20DF-F4CF-E87F-87B6-08B6FE6CC53B}"/>
              </a:ext>
            </a:extLst>
          </p:cNvPr>
          <p:cNvSpPr>
            <a:spLocks noGrp="1"/>
          </p:cNvSpPr>
          <p:nvPr>
            <p:ph type="ftr" sz="quarter" idx="11"/>
          </p:nvPr>
        </p:nvSpPr>
        <p:spPr>
          <a:xfrm>
            <a:off x="4038600" y="6218237"/>
            <a:ext cx="4114800" cy="365125"/>
          </a:xfrm>
        </p:spPr>
        <p:txBody>
          <a:bodyPr rtlCol="0"/>
          <a:lstStyle/>
          <a:p>
            <a:endParaRPr lang="en-GB"/>
          </a:p>
        </p:txBody>
      </p:sp>
      <p:sp>
        <p:nvSpPr>
          <p:cNvPr id="9" name="Slide Number Placeholder 6">
            <a:extLst>
              <a:ext uri="{FF2B5EF4-FFF2-40B4-BE49-F238E27FC236}">
                <a16:creationId xmlns:a16="http://schemas.microsoft.com/office/drawing/2014/main" id="{FAD81C25-7BD3-E849-A6C2-059326AD9A85}"/>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87819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8B5DEE6C-E6CC-3855-69CA-508A41EF0D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30/09/2025</a:t>
            </a:fld>
            <a:endParaRPr lang="en-GB"/>
          </a:p>
        </p:txBody>
      </p:sp>
      <p:sp>
        <p:nvSpPr>
          <p:cNvPr id="7" name="Footer Placeholder 5">
            <a:extLst>
              <a:ext uri="{FF2B5EF4-FFF2-40B4-BE49-F238E27FC236}">
                <a16:creationId xmlns:a16="http://schemas.microsoft.com/office/drawing/2014/main" id="{F573E612-E88D-0ED9-0873-71199123D582}"/>
              </a:ext>
            </a:extLst>
          </p:cNvPr>
          <p:cNvSpPr>
            <a:spLocks noGrp="1"/>
          </p:cNvSpPr>
          <p:nvPr>
            <p:ph type="ftr" sz="quarter" idx="11"/>
          </p:nvPr>
        </p:nvSpPr>
        <p:spPr>
          <a:xfrm>
            <a:off x="4038600" y="6218237"/>
            <a:ext cx="4114800" cy="365125"/>
          </a:xfrm>
        </p:spPr>
        <p:txBody>
          <a:bodyPr rtlCol="0"/>
          <a:lstStyle/>
          <a:p>
            <a:endParaRPr lang="en-GB"/>
          </a:p>
        </p:txBody>
      </p:sp>
      <p:sp>
        <p:nvSpPr>
          <p:cNvPr id="8" name="Slide Number Placeholder 6">
            <a:extLst>
              <a:ext uri="{FF2B5EF4-FFF2-40B4-BE49-F238E27FC236}">
                <a16:creationId xmlns:a16="http://schemas.microsoft.com/office/drawing/2014/main" id="{C049576C-E6C6-6048-EFA6-29EB3A82FD42}"/>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69006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30/09/2025</a:t>
            </a:fld>
            <a:endParaRPr lang="en-GB"/>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a:xfrm>
            <a:off x="4038600" y="6218237"/>
            <a:ext cx="4114800" cy="365125"/>
          </a:xfrm>
        </p:spPr>
        <p:txBody>
          <a:bodyPr rtlCol="0"/>
          <a:lstStyle/>
          <a:p>
            <a:endParaRPr lang="en-GB"/>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99097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Tree>
    <p:extLst>
      <p:ext uri="{BB962C8B-B14F-4D97-AF65-F5344CB8AC3E}">
        <p14:creationId xmlns:p14="http://schemas.microsoft.com/office/powerpoint/2010/main" val="302793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3"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9" y="2967445"/>
            <a:ext cx="6272782"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5216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19815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a:solidFill>
            <a:schemeClr val="accent5"/>
          </a:solidFill>
        </p:spPr>
        <p:txBody>
          <a:bodyPr rtlCol="0" anchor="ctr"/>
          <a:lstStyle>
            <a:lvl1pPr algn="r">
              <a:defRPr sz="6000" b="1" cap="none" spc="400" baseline="0">
                <a:solidFill>
                  <a:schemeClr val="bg1"/>
                </a:solidFill>
                <a:effectLst/>
              </a:defRPr>
            </a:lvl1pPr>
          </a:lstStyle>
          <a:p>
            <a:pPr rtl="0"/>
            <a:r>
              <a:rPr lang="en-GB" noProof="0"/>
              <a:t>Title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a:solidFill>
            <a:schemeClr val="tx1"/>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995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Intentio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E2BA7A-DD47-9F4E-6813-E6C61B239166}"/>
              </a:ext>
            </a:extLst>
          </p:cNvPr>
          <p:cNvSpPr>
            <a:spLocks noGrp="1"/>
          </p:cNvSpPr>
          <p:nvPr>
            <p:ph type="ctrTitle" hasCustomPrompt="1"/>
          </p:nvPr>
        </p:nvSpPr>
        <p:spPr>
          <a:xfrm>
            <a:off x="944881" y="1752600"/>
            <a:ext cx="4434840" cy="533400"/>
          </a:xfrm>
        </p:spPr>
        <p:txBody>
          <a:bodyPr rtlCol="0" anchor="b">
            <a:normAutofit/>
          </a:bodyPr>
          <a:lstStyle>
            <a:lvl1pPr algn="l">
              <a:lnSpc>
                <a:spcPct val="110000"/>
              </a:lnSpc>
              <a:spcBef>
                <a:spcPts val="1000"/>
              </a:spcBef>
              <a:defRPr sz="2400" b="1" i="0" cap="none" baseline="0"/>
            </a:lvl1pPr>
          </a:lstStyle>
          <a:p>
            <a:pPr rtl="0"/>
            <a:r>
              <a:rPr lang="en-GB" noProof="0"/>
              <a:t>Learning about:</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7281" y="304800"/>
            <a:ext cx="4914900" cy="863600"/>
          </a:xfrm>
          <a:prstGeom prst="rect">
            <a:avLst/>
          </a:prstGeom>
        </p:spPr>
      </p:pic>
      <p:sp>
        <p:nvSpPr>
          <p:cNvPr id="12" name="Text Placeholder 11">
            <a:extLst>
              <a:ext uri="{FF2B5EF4-FFF2-40B4-BE49-F238E27FC236}">
                <a16:creationId xmlns:a16="http://schemas.microsoft.com/office/drawing/2014/main" id="{0489400E-327A-6965-6542-B732B254DE8D}"/>
              </a:ext>
            </a:extLst>
          </p:cNvPr>
          <p:cNvSpPr>
            <a:spLocks noGrp="1"/>
          </p:cNvSpPr>
          <p:nvPr>
            <p:ph type="body" sz="quarter" idx="10" hasCustomPrompt="1"/>
          </p:nvPr>
        </p:nvSpPr>
        <p:spPr>
          <a:xfrm>
            <a:off x="6812281" y="1752600"/>
            <a:ext cx="4434834" cy="533400"/>
          </a:xfrm>
        </p:spPr>
        <p:txBody>
          <a:bodyPr anchor="b"/>
          <a:lstStyle>
            <a:lvl1pPr marL="0" indent="0">
              <a:buNone/>
              <a:defRPr b="1"/>
            </a:lvl1pPr>
            <a:lvl2pPr marL="457200" indent="0">
              <a:buNone/>
              <a:defRPr/>
            </a:lvl2pPr>
          </a:lstStyle>
          <a:p>
            <a:r>
              <a:rPr lang="en-GB" sz="2400" noProof="0"/>
              <a:t>Learning to:</a:t>
            </a:r>
            <a:endParaRPr lang="en-GB" sz="2400"/>
          </a:p>
        </p:txBody>
      </p:sp>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a:t>Click to edit Master subtitle style</a:t>
            </a:r>
          </a:p>
        </p:txBody>
      </p:sp>
    </p:spTree>
    <p:extLst>
      <p:ext uri="{BB962C8B-B14F-4D97-AF65-F5344CB8AC3E}">
        <p14:creationId xmlns:p14="http://schemas.microsoft.com/office/powerpoint/2010/main" val="21078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Intentio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4847" y="1107948"/>
            <a:ext cx="4914900" cy="863600"/>
          </a:xfrm>
          <a:prstGeom prst="rect">
            <a:avLst/>
          </a:prstGeom>
        </p:spPr>
      </p:pic>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a:t>Click to edit Master subtitle style</a:t>
            </a:r>
          </a:p>
        </p:txBody>
      </p:sp>
      <p:pic>
        <p:nvPicPr>
          <p:cNvPr id="3" name="Graphic 2">
            <a:extLst>
              <a:ext uri="{FF2B5EF4-FFF2-40B4-BE49-F238E27FC236}">
                <a16:creationId xmlns:a16="http://schemas.microsoft.com/office/drawing/2014/main" id="{9A4F4341-D6CD-810F-CF95-C1781C9968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72255" y="1095248"/>
            <a:ext cx="4584700" cy="863600"/>
          </a:xfrm>
          <a:prstGeom prst="rect">
            <a:avLst/>
          </a:prstGeom>
        </p:spPr>
      </p:pic>
    </p:spTree>
    <p:extLst>
      <p:ext uri="{BB962C8B-B14F-4D97-AF65-F5344CB8AC3E}">
        <p14:creationId xmlns:p14="http://schemas.microsoft.com/office/powerpoint/2010/main" val="7710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none"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33002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GB" noProof="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36516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8326E9F-85FC-EB4E-B839-9D6C687738E6}" type="datetimeFigureOut">
              <a:rPr lang="en-GB" smtClean="0"/>
              <a:t>30/09/2025</a:t>
            </a:fld>
            <a:endParaRPr lang="en-GB"/>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0B621650-D8AE-3041-A908-309DE76D96F4}" type="slidenum">
              <a:rPr lang="en-GB" smtClean="0"/>
              <a:t>‹#›</a:t>
            </a:fld>
            <a:endParaRPr lang="en-GB"/>
          </a:p>
        </p:txBody>
      </p:sp>
    </p:spTree>
    <p:extLst>
      <p:ext uri="{BB962C8B-B14F-4D97-AF65-F5344CB8AC3E}">
        <p14:creationId xmlns:p14="http://schemas.microsoft.com/office/powerpoint/2010/main" val="2103213979"/>
      </p:ext>
    </p:extLst>
  </p:cSld>
  <p:clrMap bg1="lt1" tx1="dk1" bg2="lt2" tx2="dk2" accent1="accent1" accent2="accent2" accent3="accent3" accent4="accent4" accent5="accent5" accent6="accent6" hlink="hlink" folHlink="folHlink"/>
  <p:sldLayoutIdLst>
    <p:sldLayoutId id="2147483885" r:id="rId1"/>
    <p:sldLayoutId id="2147483905" r:id="rId2"/>
    <p:sldLayoutId id="2147483906" r:id="rId3"/>
    <p:sldLayoutId id="2147483907" r:id="rId4"/>
    <p:sldLayoutId id="2147483886" r:id="rId5"/>
    <p:sldLayoutId id="2147483904" r:id="rId6"/>
    <p:sldLayoutId id="2147483908" r:id="rId7"/>
    <p:sldLayoutId id="2147483884" r:id="rId8"/>
    <p:sldLayoutId id="2147483887" r:id="rId9"/>
    <p:sldLayoutId id="2147483888" r:id="rId10"/>
    <p:sldLayoutId id="2147483889" r:id="rId11"/>
    <p:sldLayoutId id="2147483891" r:id="rId12"/>
    <p:sldLayoutId id="2147483892" r:id="rId13"/>
    <p:sldLayoutId id="2147483890"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unesco.org/sites/default/files/webform/mow001/barbados_uk_song_eng_0.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musicalpassage.org/" TargetMode="External"/><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customXml" Target="../ink/ink1.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www.musicalpassage.org/"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youtube.com/watch?v=qRyf1-kKA8M&amp;t=9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musicalpassage.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carriacou.biz/cultur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arriacou.biz/culture/" TargetMode="External"/><Relationship Id="rId2" Type="http://schemas.openxmlformats.org/officeDocument/2006/relationships/hyperlink" Target="http://www.musicalpassage.org/"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musicalpassage.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8BA6-19EF-F384-A51B-C1196350C042}"/>
              </a:ext>
            </a:extLst>
          </p:cNvPr>
          <p:cNvSpPr>
            <a:spLocks noGrp="1"/>
          </p:cNvSpPr>
          <p:nvPr>
            <p:ph type="ctrTitle"/>
          </p:nvPr>
        </p:nvSpPr>
        <p:spPr>
          <a:xfrm>
            <a:off x="1298448" y="463138"/>
            <a:ext cx="6272784" cy="2504308"/>
          </a:xfrm>
        </p:spPr>
        <p:txBody>
          <a:bodyPr>
            <a:noAutofit/>
          </a:bodyPr>
          <a:lstStyle/>
          <a:p>
            <a:r>
              <a:rPr lang="en-GB" sz="3600"/>
              <a:t>What role did music play in the lives of enslaved people?</a:t>
            </a:r>
          </a:p>
        </p:txBody>
      </p:sp>
      <p:sp>
        <p:nvSpPr>
          <p:cNvPr id="3" name="Subtitle 2">
            <a:extLst>
              <a:ext uri="{FF2B5EF4-FFF2-40B4-BE49-F238E27FC236}">
                <a16:creationId xmlns:a16="http://schemas.microsoft.com/office/drawing/2014/main" id="{00B3A37E-EC6C-2E20-0C58-22087B85492C}"/>
              </a:ext>
            </a:extLst>
          </p:cNvPr>
          <p:cNvSpPr>
            <a:spLocks noGrp="1"/>
          </p:cNvSpPr>
          <p:nvPr>
            <p:ph type="subTitle" idx="1"/>
          </p:nvPr>
        </p:nvSpPr>
        <p:spPr>
          <a:xfrm>
            <a:off x="1298448" y="3228702"/>
            <a:ext cx="6272783" cy="762725"/>
          </a:xfrm>
        </p:spPr>
        <p:txBody>
          <a:bodyPr>
            <a:normAutofit/>
          </a:bodyPr>
          <a:lstStyle/>
          <a:p>
            <a:r>
              <a:rPr lang="en-GB" sz="2800" dirty="0"/>
              <a:t>Life and culture on plantations </a:t>
            </a:r>
          </a:p>
        </p:txBody>
      </p:sp>
    </p:spTree>
    <p:extLst>
      <p:ext uri="{BB962C8B-B14F-4D97-AF65-F5344CB8AC3E}">
        <p14:creationId xmlns:p14="http://schemas.microsoft.com/office/powerpoint/2010/main" val="19706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B9A-3529-7016-6477-83922CBF251E}"/>
              </a:ext>
            </a:extLst>
          </p:cNvPr>
          <p:cNvSpPr>
            <a:spLocks noGrp="1"/>
          </p:cNvSpPr>
          <p:nvPr>
            <p:ph type="title"/>
          </p:nvPr>
        </p:nvSpPr>
        <p:spPr/>
        <p:txBody>
          <a:bodyPr/>
          <a:lstStyle/>
          <a:p>
            <a:r>
              <a:rPr lang="en-GB" dirty="0"/>
              <a:t>The 5Cs</a:t>
            </a:r>
          </a:p>
        </p:txBody>
      </p:sp>
      <p:sp>
        <p:nvSpPr>
          <p:cNvPr id="4" name="Content Placeholder 2">
            <a:extLst>
              <a:ext uri="{FF2B5EF4-FFF2-40B4-BE49-F238E27FC236}">
                <a16:creationId xmlns:a16="http://schemas.microsoft.com/office/drawing/2014/main" id="{89BAB708-DBD0-4A43-D289-3A8FE8C48731}"/>
              </a:ext>
            </a:extLst>
          </p:cNvPr>
          <p:cNvSpPr>
            <a:spLocks noGrp="1"/>
          </p:cNvSpPr>
          <p:nvPr>
            <p:ph idx="1"/>
          </p:nvPr>
        </p:nvSpPr>
        <p:spPr>
          <a:xfrm>
            <a:off x="838201" y="1825625"/>
            <a:ext cx="4345692" cy="4351338"/>
          </a:xfrm>
          <a:solidFill>
            <a:schemeClr val="accent4">
              <a:lumMod val="20000"/>
              <a:lumOff val="80000"/>
            </a:schemeClr>
          </a:solidFill>
        </p:spPr>
        <p:txBody>
          <a:bodyPr vert="horz" lIns="91440" tIns="45720" rIns="91440" bIns="45720" rtlCol="0" anchor="t">
            <a:normAutofit/>
          </a:bodyPr>
          <a:lstStyle/>
          <a:p>
            <a:pPr marL="0" indent="0">
              <a:lnSpc>
                <a:spcPct val="150000"/>
              </a:lnSpc>
              <a:buNone/>
            </a:pPr>
            <a:r>
              <a:rPr lang="en-GB" sz="3200" b="1" dirty="0"/>
              <a:t>C</a:t>
            </a:r>
            <a:r>
              <a:rPr lang="en-GB" b="1" dirty="0"/>
              <a:t>ontrol</a:t>
            </a:r>
          </a:p>
          <a:p>
            <a:pPr marL="0" indent="0">
              <a:lnSpc>
                <a:spcPct val="150000"/>
              </a:lnSpc>
              <a:buNone/>
            </a:pPr>
            <a:r>
              <a:rPr lang="en-GB" sz="3200" b="1" dirty="0"/>
              <a:t>C</a:t>
            </a:r>
            <a:r>
              <a:rPr lang="en-GB" b="1" dirty="0"/>
              <a:t>reativity </a:t>
            </a:r>
          </a:p>
          <a:p>
            <a:pPr marL="0" indent="0">
              <a:lnSpc>
                <a:spcPct val="150000"/>
              </a:lnSpc>
              <a:buNone/>
            </a:pPr>
            <a:r>
              <a:rPr lang="en-GB" sz="3200" b="1" dirty="0"/>
              <a:t>C</a:t>
            </a:r>
            <a:r>
              <a:rPr lang="en-GB" b="1" dirty="0"/>
              <a:t>elebration </a:t>
            </a:r>
          </a:p>
          <a:p>
            <a:pPr marL="0" indent="0">
              <a:lnSpc>
                <a:spcPct val="150000"/>
              </a:lnSpc>
              <a:buNone/>
            </a:pPr>
            <a:r>
              <a:rPr lang="en-GB" sz="3200" b="1" dirty="0"/>
              <a:t>C</a:t>
            </a:r>
            <a:r>
              <a:rPr lang="en-GB" b="1" dirty="0"/>
              <a:t>ontinuity (of culture)</a:t>
            </a:r>
          </a:p>
          <a:p>
            <a:pPr marL="0" indent="0">
              <a:lnSpc>
                <a:spcPct val="150000"/>
              </a:lnSpc>
              <a:buNone/>
            </a:pPr>
            <a:r>
              <a:rPr lang="en-GB" sz="3200" b="1" dirty="0"/>
              <a:t>C</a:t>
            </a:r>
            <a:r>
              <a:rPr lang="en-GB" b="1" dirty="0"/>
              <a:t>ommunication </a:t>
            </a:r>
          </a:p>
        </p:txBody>
      </p:sp>
      <p:sp>
        <p:nvSpPr>
          <p:cNvPr id="5" name="TextBox 4">
            <a:extLst>
              <a:ext uri="{FF2B5EF4-FFF2-40B4-BE49-F238E27FC236}">
                <a16:creationId xmlns:a16="http://schemas.microsoft.com/office/drawing/2014/main" id="{A6E0F8BE-885A-2221-CCBE-C7A3FB72522D}"/>
              </a:ext>
            </a:extLst>
          </p:cNvPr>
          <p:cNvSpPr txBox="1"/>
          <p:nvPr/>
        </p:nvSpPr>
        <p:spPr>
          <a:xfrm>
            <a:off x="4013746" y="658574"/>
            <a:ext cx="7340054" cy="746358"/>
          </a:xfrm>
          <a:prstGeom prst="rect">
            <a:avLst/>
          </a:prstGeom>
          <a:noFill/>
        </p:spPr>
        <p:txBody>
          <a:bodyPr wrap="square" rtlCol="0">
            <a:spAutoFit/>
          </a:bodyPr>
          <a:lstStyle/>
          <a:p>
            <a:r>
              <a:rPr lang="en-GB" sz="1850" b="1" dirty="0"/>
              <a:t>Why was music important to enslaved people in the Caribbean?</a:t>
            </a:r>
            <a:br>
              <a:rPr lang="en-GB" sz="1850" b="1" dirty="0"/>
            </a:br>
            <a:r>
              <a:rPr lang="en-GB" sz="1850" b="1" dirty="0">
                <a:solidFill>
                  <a:schemeClr val="accent2"/>
                </a:solidFill>
              </a:rPr>
              <a:t>Task: </a:t>
            </a:r>
            <a:r>
              <a:rPr lang="en-GB" sz="2400" dirty="0">
                <a:solidFill>
                  <a:schemeClr val="accent2"/>
                </a:solidFill>
              </a:rPr>
              <a:t>Link the 5 Cs to their explanations</a:t>
            </a:r>
            <a:endParaRPr lang="en-GB" dirty="0">
              <a:solidFill>
                <a:schemeClr val="accent2"/>
              </a:solidFill>
            </a:endParaRPr>
          </a:p>
        </p:txBody>
      </p:sp>
      <p:graphicFrame>
        <p:nvGraphicFramePr>
          <p:cNvPr id="3" name="Table 2">
            <a:extLst>
              <a:ext uri="{FF2B5EF4-FFF2-40B4-BE49-F238E27FC236}">
                <a16:creationId xmlns:a16="http://schemas.microsoft.com/office/drawing/2014/main" id="{4E6834ED-0945-5FF7-376D-F2C1F1F67928}"/>
              </a:ext>
            </a:extLst>
          </p:cNvPr>
          <p:cNvGraphicFramePr>
            <a:graphicFrameLocks noGrp="1"/>
          </p:cNvGraphicFramePr>
          <p:nvPr>
            <p:extLst>
              <p:ext uri="{D42A27DB-BD31-4B8C-83A1-F6EECF244321}">
                <p14:modId xmlns:p14="http://schemas.microsoft.com/office/powerpoint/2010/main" val="1919119366"/>
              </p:ext>
            </p:extLst>
          </p:nvPr>
        </p:nvGraphicFramePr>
        <p:xfrm>
          <a:off x="5545015" y="1418492"/>
          <a:ext cx="6053427" cy="5080930"/>
        </p:xfrm>
        <a:graphic>
          <a:graphicData uri="http://schemas.openxmlformats.org/drawingml/2006/table">
            <a:tbl>
              <a:tblPr firstRow="1" bandRow="1">
                <a:tableStyleId>{5940675A-B579-460E-94D1-54222C63F5DA}</a:tableStyleId>
              </a:tblPr>
              <a:tblGrid>
                <a:gridCol w="6053427">
                  <a:extLst>
                    <a:ext uri="{9D8B030D-6E8A-4147-A177-3AD203B41FA5}">
                      <a16:colId xmlns:a16="http://schemas.microsoft.com/office/drawing/2014/main" val="1336043283"/>
                    </a:ext>
                  </a:extLst>
                </a:gridCol>
              </a:tblGrid>
              <a:tr h="948782">
                <a:tc>
                  <a:txBody>
                    <a:bodyPr/>
                    <a:lstStyle/>
                    <a:p>
                      <a:r>
                        <a:rPr lang="en-GB" dirty="0"/>
                        <a:t>The cultural mix of their music was unique and inventive: drawing on styles they heard elsewhere &amp; what came forth from their imagination.</a:t>
                      </a:r>
                    </a:p>
                  </a:txBody>
                  <a:tcPr/>
                </a:tc>
                <a:extLst>
                  <a:ext uri="{0D108BD9-81ED-4DB2-BD59-A6C34878D82A}">
                    <a16:rowId xmlns:a16="http://schemas.microsoft.com/office/drawing/2014/main" val="3964975053"/>
                  </a:ext>
                </a:extLst>
              </a:tr>
              <a:tr h="948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sound of certain instruments or particular rhythms was the means to deliver private messages over the great distances of rural landscape between the enslaved communities across different plantations.</a:t>
                      </a:r>
                    </a:p>
                  </a:txBody>
                  <a:tcPr/>
                </a:tc>
                <a:extLst>
                  <a:ext uri="{0D108BD9-81ED-4DB2-BD59-A6C34878D82A}">
                    <a16:rowId xmlns:a16="http://schemas.microsoft.com/office/drawing/2014/main" val="4294761771"/>
                  </a:ext>
                </a:extLst>
              </a:tr>
              <a:tr h="948782">
                <a:tc>
                  <a:txBody>
                    <a:bodyPr/>
                    <a:lstStyle/>
                    <a:p>
                      <a:r>
                        <a:rPr lang="en-GB" dirty="0"/>
                        <a:t>African captives, forced into chattel slavery, came with the memories, talent, &amp; skills to fashion music &amp; instruments remembered from various African homelands. </a:t>
                      </a:r>
                    </a:p>
                  </a:txBody>
                  <a:tcPr/>
                </a:tc>
                <a:extLst>
                  <a:ext uri="{0D108BD9-81ED-4DB2-BD59-A6C34878D82A}">
                    <a16:rowId xmlns:a16="http://schemas.microsoft.com/office/drawing/2014/main" val="1019881685"/>
                  </a:ext>
                </a:extLst>
              </a:tr>
              <a:tr h="1063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so much of an enslaved's life was out of their power, the music they played was solely theirs to create, adapt, and perform as they wished.</a:t>
                      </a:r>
                    </a:p>
                  </a:txBody>
                  <a:tcPr/>
                </a:tc>
                <a:extLst>
                  <a:ext uri="{0D108BD9-81ED-4DB2-BD59-A6C34878D82A}">
                    <a16:rowId xmlns:a16="http://schemas.microsoft.com/office/drawing/2014/main" val="3886736590"/>
                  </a:ext>
                </a:extLst>
              </a:tr>
              <a:tr h="931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music of the enslaved spoke of complex emotions: hopes, pain, and sorrow. But it also expressed their joy, jubilation, and fun.  </a:t>
                      </a:r>
                    </a:p>
                  </a:txBody>
                  <a:tcPr/>
                </a:tc>
                <a:extLst>
                  <a:ext uri="{0D108BD9-81ED-4DB2-BD59-A6C34878D82A}">
                    <a16:rowId xmlns:a16="http://schemas.microsoft.com/office/drawing/2014/main" val="149515468"/>
                  </a:ext>
                </a:extLst>
              </a:tr>
            </a:tbl>
          </a:graphicData>
        </a:graphic>
      </p:graphicFrame>
    </p:spTree>
    <p:extLst>
      <p:ext uri="{BB962C8B-B14F-4D97-AF65-F5344CB8AC3E}">
        <p14:creationId xmlns:p14="http://schemas.microsoft.com/office/powerpoint/2010/main" val="209226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0207-EF72-D132-4D71-DA6DF2268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AB37D-86A9-4189-C8A5-6870D4CB75C6}"/>
              </a:ext>
            </a:extLst>
          </p:cNvPr>
          <p:cNvSpPr>
            <a:spLocks noGrp="1"/>
          </p:cNvSpPr>
          <p:nvPr>
            <p:ph type="title"/>
          </p:nvPr>
        </p:nvSpPr>
        <p:spPr/>
        <p:txBody>
          <a:bodyPr/>
          <a:lstStyle/>
          <a:p>
            <a:r>
              <a:rPr lang="en-GB" dirty="0"/>
              <a:t>The 5Cs</a:t>
            </a:r>
          </a:p>
        </p:txBody>
      </p:sp>
      <p:sp>
        <p:nvSpPr>
          <p:cNvPr id="4" name="Content Placeholder 2">
            <a:extLst>
              <a:ext uri="{FF2B5EF4-FFF2-40B4-BE49-F238E27FC236}">
                <a16:creationId xmlns:a16="http://schemas.microsoft.com/office/drawing/2014/main" id="{C81E4B82-7060-1BBB-41AC-5FEB82D9E40D}"/>
              </a:ext>
            </a:extLst>
          </p:cNvPr>
          <p:cNvSpPr>
            <a:spLocks noGrp="1"/>
          </p:cNvSpPr>
          <p:nvPr>
            <p:ph idx="1"/>
          </p:nvPr>
        </p:nvSpPr>
        <p:spPr>
          <a:xfrm>
            <a:off x="838201" y="1825625"/>
            <a:ext cx="4345692" cy="4351338"/>
          </a:xfrm>
          <a:solidFill>
            <a:schemeClr val="accent4">
              <a:lumMod val="20000"/>
              <a:lumOff val="80000"/>
            </a:schemeClr>
          </a:solidFill>
        </p:spPr>
        <p:txBody>
          <a:bodyPr vert="horz" lIns="91440" tIns="45720" rIns="91440" bIns="45720" rtlCol="0" anchor="t">
            <a:normAutofit/>
          </a:bodyPr>
          <a:lstStyle/>
          <a:p>
            <a:pPr marL="0" indent="0">
              <a:lnSpc>
                <a:spcPct val="150000"/>
              </a:lnSpc>
              <a:buNone/>
            </a:pPr>
            <a:r>
              <a:rPr lang="en-GB" sz="3200" b="1" dirty="0">
                <a:highlight>
                  <a:srgbClr val="FFFF00"/>
                </a:highlight>
              </a:rPr>
              <a:t>C</a:t>
            </a:r>
            <a:r>
              <a:rPr lang="en-GB" b="1" dirty="0">
                <a:highlight>
                  <a:srgbClr val="FFFF00"/>
                </a:highlight>
              </a:rPr>
              <a:t>ontrol</a:t>
            </a:r>
          </a:p>
          <a:p>
            <a:pPr marL="0" indent="0">
              <a:lnSpc>
                <a:spcPct val="150000"/>
              </a:lnSpc>
              <a:buNone/>
            </a:pPr>
            <a:r>
              <a:rPr lang="en-GB" sz="3200" b="1" dirty="0">
                <a:highlight>
                  <a:srgbClr val="FF00FF"/>
                </a:highlight>
              </a:rPr>
              <a:t>C</a:t>
            </a:r>
            <a:r>
              <a:rPr lang="en-GB" b="1" dirty="0">
                <a:highlight>
                  <a:srgbClr val="FF00FF"/>
                </a:highlight>
              </a:rPr>
              <a:t>reativity</a:t>
            </a:r>
            <a:r>
              <a:rPr lang="en-GB" b="1" dirty="0"/>
              <a:t> </a:t>
            </a:r>
          </a:p>
          <a:p>
            <a:pPr marL="0" indent="0">
              <a:lnSpc>
                <a:spcPct val="150000"/>
              </a:lnSpc>
              <a:buNone/>
            </a:pPr>
            <a:r>
              <a:rPr lang="en-GB" sz="3200" b="1" dirty="0">
                <a:highlight>
                  <a:srgbClr val="00FFFF"/>
                </a:highlight>
              </a:rPr>
              <a:t>C</a:t>
            </a:r>
            <a:r>
              <a:rPr lang="en-GB" b="1" dirty="0">
                <a:highlight>
                  <a:srgbClr val="00FFFF"/>
                </a:highlight>
              </a:rPr>
              <a:t>elebration</a:t>
            </a:r>
            <a:r>
              <a:rPr lang="en-GB" b="1" dirty="0"/>
              <a:t> </a:t>
            </a:r>
          </a:p>
          <a:p>
            <a:pPr marL="0" indent="0">
              <a:lnSpc>
                <a:spcPct val="150000"/>
              </a:lnSpc>
              <a:buNone/>
            </a:pPr>
            <a:r>
              <a:rPr lang="en-GB" sz="3200" b="1" dirty="0">
                <a:highlight>
                  <a:srgbClr val="00FF00"/>
                </a:highlight>
              </a:rPr>
              <a:t>C</a:t>
            </a:r>
            <a:r>
              <a:rPr lang="en-GB" b="1" dirty="0">
                <a:highlight>
                  <a:srgbClr val="00FF00"/>
                </a:highlight>
              </a:rPr>
              <a:t>ontinuity</a:t>
            </a:r>
            <a:r>
              <a:rPr lang="en-GB" b="1" dirty="0"/>
              <a:t> (of culture)</a:t>
            </a:r>
          </a:p>
          <a:p>
            <a:pPr marL="0" indent="0">
              <a:lnSpc>
                <a:spcPct val="150000"/>
              </a:lnSpc>
              <a:buNone/>
            </a:pPr>
            <a:r>
              <a:rPr lang="en-GB" sz="3200" b="1" dirty="0">
                <a:solidFill>
                  <a:schemeClr val="tx1">
                    <a:lumMod val="10000"/>
                    <a:lumOff val="90000"/>
                  </a:schemeClr>
                </a:solidFill>
                <a:highlight>
                  <a:srgbClr val="000000"/>
                </a:highlight>
              </a:rPr>
              <a:t>C</a:t>
            </a:r>
            <a:r>
              <a:rPr lang="en-GB" b="1" dirty="0">
                <a:solidFill>
                  <a:schemeClr val="tx1">
                    <a:lumMod val="10000"/>
                    <a:lumOff val="90000"/>
                  </a:schemeClr>
                </a:solidFill>
                <a:highlight>
                  <a:srgbClr val="000000"/>
                </a:highlight>
              </a:rPr>
              <a:t>ommunication</a:t>
            </a:r>
            <a:r>
              <a:rPr lang="en-GB" b="1" dirty="0">
                <a:solidFill>
                  <a:schemeClr val="tx1">
                    <a:lumMod val="10000"/>
                    <a:lumOff val="90000"/>
                  </a:schemeClr>
                </a:solidFill>
              </a:rPr>
              <a:t> </a:t>
            </a:r>
          </a:p>
        </p:txBody>
      </p:sp>
      <p:sp>
        <p:nvSpPr>
          <p:cNvPr id="5" name="TextBox 4">
            <a:extLst>
              <a:ext uri="{FF2B5EF4-FFF2-40B4-BE49-F238E27FC236}">
                <a16:creationId xmlns:a16="http://schemas.microsoft.com/office/drawing/2014/main" id="{B706C92A-2375-BA62-D9D2-CE5EB77CD909}"/>
              </a:ext>
            </a:extLst>
          </p:cNvPr>
          <p:cNvSpPr txBox="1"/>
          <p:nvPr/>
        </p:nvSpPr>
        <p:spPr>
          <a:xfrm>
            <a:off x="5678905" y="576258"/>
            <a:ext cx="5376585" cy="646331"/>
          </a:xfrm>
          <a:prstGeom prst="rect">
            <a:avLst/>
          </a:prstGeom>
          <a:noFill/>
        </p:spPr>
        <p:txBody>
          <a:bodyPr wrap="square" rtlCol="0">
            <a:spAutoFit/>
          </a:bodyPr>
          <a:lstStyle/>
          <a:p>
            <a:r>
              <a:rPr lang="en-GB" dirty="0"/>
              <a:t>We can use the Five Cs to help us understand why </a:t>
            </a:r>
            <a:r>
              <a:rPr lang="en-GB" b="1" dirty="0"/>
              <a:t>music was important </a:t>
            </a:r>
            <a:r>
              <a:rPr lang="en-GB" dirty="0"/>
              <a:t>to enslaved people </a:t>
            </a:r>
          </a:p>
        </p:txBody>
      </p:sp>
      <p:graphicFrame>
        <p:nvGraphicFramePr>
          <p:cNvPr id="3" name="Table 2">
            <a:extLst>
              <a:ext uri="{FF2B5EF4-FFF2-40B4-BE49-F238E27FC236}">
                <a16:creationId xmlns:a16="http://schemas.microsoft.com/office/drawing/2014/main" id="{82B2DD09-89D8-DEAA-F94D-07A3A4496A21}"/>
              </a:ext>
            </a:extLst>
          </p:cNvPr>
          <p:cNvGraphicFramePr>
            <a:graphicFrameLocks noGrp="1"/>
          </p:cNvGraphicFramePr>
          <p:nvPr>
            <p:extLst>
              <p:ext uri="{D42A27DB-BD31-4B8C-83A1-F6EECF244321}">
                <p14:modId xmlns:p14="http://schemas.microsoft.com/office/powerpoint/2010/main" val="3742233286"/>
              </p:ext>
            </p:extLst>
          </p:nvPr>
        </p:nvGraphicFramePr>
        <p:xfrm>
          <a:off x="5362647" y="1418492"/>
          <a:ext cx="6235795" cy="5098499"/>
        </p:xfrm>
        <a:graphic>
          <a:graphicData uri="http://schemas.openxmlformats.org/drawingml/2006/table">
            <a:tbl>
              <a:tblPr firstRow="1" bandRow="1">
                <a:tableStyleId>{5940675A-B579-460E-94D1-54222C63F5DA}</a:tableStyleId>
              </a:tblPr>
              <a:tblGrid>
                <a:gridCol w="6235795">
                  <a:extLst>
                    <a:ext uri="{9D8B030D-6E8A-4147-A177-3AD203B41FA5}">
                      <a16:colId xmlns:a16="http://schemas.microsoft.com/office/drawing/2014/main" val="1336043283"/>
                    </a:ext>
                  </a:extLst>
                </a:gridCol>
              </a:tblGrid>
              <a:tr h="948782">
                <a:tc>
                  <a:txBody>
                    <a:bodyPr/>
                    <a:lstStyle/>
                    <a:p>
                      <a:r>
                        <a:rPr lang="en-GB" dirty="0"/>
                        <a:t>While so much of an enslaved's life was out of their </a:t>
                      </a:r>
                      <a:r>
                        <a:rPr lang="en-GB" b="1" dirty="0">
                          <a:highlight>
                            <a:srgbClr val="FFFF00"/>
                          </a:highlight>
                        </a:rPr>
                        <a:t>power</a:t>
                      </a:r>
                      <a:r>
                        <a:rPr lang="en-GB" dirty="0"/>
                        <a:t>, the music they played was solely theirs to create, adapt, and perform as they wished.</a:t>
                      </a:r>
                    </a:p>
                  </a:txBody>
                  <a:tcPr/>
                </a:tc>
                <a:extLst>
                  <a:ext uri="{0D108BD9-81ED-4DB2-BD59-A6C34878D82A}">
                    <a16:rowId xmlns:a16="http://schemas.microsoft.com/office/drawing/2014/main" val="3964975053"/>
                  </a:ext>
                </a:extLst>
              </a:tr>
              <a:tr h="948782">
                <a:tc>
                  <a:txBody>
                    <a:bodyPr/>
                    <a:lstStyle/>
                    <a:p>
                      <a:r>
                        <a:rPr lang="en-GB" dirty="0"/>
                        <a:t>The cultural mix of their music was unique and inventive: drawing on styles they heard elsewhere &amp; what came forth from their </a:t>
                      </a:r>
                      <a:r>
                        <a:rPr lang="en-GB" b="1" dirty="0">
                          <a:highlight>
                            <a:srgbClr val="FF00FF"/>
                          </a:highlight>
                        </a:rPr>
                        <a:t>imagination</a:t>
                      </a:r>
                      <a:r>
                        <a:rPr lang="en-GB" dirty="0"/>
                        <a:t>.</a:t>
                      </a:r>
                    </a:p>
                  </a:txBody>
                  <a:tcPr/>
                </a:tc>
                <a:extLst>
                  <a:ext uri="{0D108BD9-81ED-4DB2-BD59-A6C34878D82A}">
                    <a16:rowId xmlns:a16="http://schemas.microsoft.com/office/drawing/2014/main" val="4294761771"/>
                  </a:ext>
                </a:extLst>
              </a:tr>
              <a:tr h="948782">
                <a:tc>
                  <a:txBody>
                    <a:bodyPr/>
                    <a:lstStyle/>
                    <a:p>
                      <a:r>
                        <a:rPr lang="en-GB" dirty="0"/>
                        <a:t>The music of the enslaved spoke of complex emotions: hopes, pain, and sorrow. But it also expressed their </a:t>
                      </a:r>
                      <a:r>
                        <a:rPr lang="en-GB" b="1" dirty="0">
                          <a:highlight>
                            <a:srgbClr val="00FFFF"/>
                          </a:highlight>
                        </a:rPr>
                        <a:t>joy</a:t>
                      </a:r>
                      <a:r>
                        <a:rPr lang="en-GB" dirty="0"/>
                        <a:t>, jubilation, and fun.  </a:t>
                      </a:r>
                    </a:p>
                  </a:txBody>
                  <a:tcPr/>
                </a:tc>
                <a:extLst>
                  <a:ext uri="{0D108BD9-81ED-4DB2-BD59-A6C34878D82A}">
                    <a16:rowId xmlns:a16="http://schemas.microsoft.com/office/drawing/2014/main" val="1019881685"/>
                  </a:ext>
                </a:extLst>
              </a:tr>
              <a:tr h="1063433">
                <a:tc>
                  <a:txBody>
                    <a:bodyPr/>
                    <a:lstStyle/>
                    <a:p>
                      <a:r>
                        <a:rPr lang="en-GB" dirty="0"/>
                        <a:t>African captives, forced into chattel slavery, </a:t>
                      </a:r>
                      <a:r>
                        <a:rPr lang="en-GB" b="1" dirty="0"/>
                        <a:t>came with the </a:t>
                      </a:r>
                      <a:r>
                        <a:rPr lang="en-GB" b="1" dirty="0">
                          <a:highlight>
                            <a:srgbClr val="00FF00"/>
                          </a:highlight>
                        </a:rPr>
                        <a:t>memories</a:t>
                      </a:r>
                      <a:r>
                        <a:rPr lang="en-GB" dirty="0"/>
                        <a:t>, talent, &amp; skills to fashion music &amp; instruments remembered from various African homelands. </a:t>
                      </a:r>
                    </a:p>
                  </a:txBody>
                  <a:tcPr/>
                </a:tc>
                <a:extLst>
                  <a:ext uri="{0D108BD9-81ED-4DB2-BD59-A6C34878D82A}">
                    <a16:rowId xmlns:a16="http://schemas.microsoft.com/office/drawing/2014/main" val="3886736590"/>
                  </a:ext>
                </a:extLst>
              </a:tr>
              <a:tr h="931213">
                <a:tc>
                  <a:txBody>
                    <a:bodyPr/>
                    <a:lstStyle/>
                    <a:p>
                      <a:r>
                        <a:rPr lang="en-GB" dirty="0"/>
                        <a:t>The sound of certain instruments or particular rhythms was the means to deliver private </a:t>
                      </a:r>
                      <a:r>
                        <a:rPr lang="en-GB" b="1" dirty="0">
                          <a:solidFill>
                            <a:schemeClr val="tx1">
                              <a:lumMod val="10000"/>
                              <a:lumOff val="90000"/>
                            </a:schemeClr>
                          </a:solidFill>
                          <a:highlight>
                            <a:srgbClr val="000000"/>
                          </a:highlight>
                        </a:rPr>
                        <a:t>messages</a:t>
                      </a:r>
                      <a:r>
                        <a:rPr lang="en-GB" dirty="0"/>
                        <a:t> over the great distances of rural landscape between the enslaved communities across different plantations.</a:t>
                      </a:r>
                    </a:p>
                  </a:txBody>
                  <a:tcPr/>
                </a:tc>
                <a:extLst>
                  <a:ext uri="{0D108BD9-81ED-4DB2-BD59-A6C34878D82A}">
                    <a16:rowId xmlns:a16="http://schemas.microsoft.com/office/drawing/2014/main" val="149515468"/>
                  </a:ext>
                </a:extLst>
              </a:tr>
            </a:tbl>
          </a:graphicData>
        </a:graphic>
      </p:graphicFrame>
    </p:spTree>
    <p:extLst>
      <p:ext uri="{BB962C8B-B14F-4D97-AF65-F5344CB8AC3E}">
        <p14:creationId xmlns:p14="http://schemas.microsoft.com/office/powerpoint/2010/main" val="151963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6D38B-5517-B63B-F9E2-A8357831C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B9314-6794-9ECF-F184-12F0B558094E}"/>
              </a:ext>
            </a:extLst>
          </p:cNvPr>
          <p:cNvSpPr>
            <a:spLocks noGrp="1"/>
          </p:cNvSpPr>
          <p:nvPr>
            <p:ph type="title"/>
          </p:nvPr>
        </p:nvSpPr>
        <p:spPr>
          <a:xfrm>
            <a:off x="838200" y="553861"/>
            <a:ext cx="10515600" cy="1325563"/>
          </a:xfrm>
        </p:spPr>
        <p:txBody>
          <a:bodyPr>
            <a:noAutofit/>
          </a:bodyPr>
          <a:lstStyle/>
          <a:p>
            <a:r>
              <a:rPr lang="en-GB" sz="3600" dirty="0"/>
              <a:t>Account from an enslaved African talking about music on plantations</a:t>
            </a:r>
            <a:endParaRPr lang="en-US" sz="3600" dirty="0"/>
          </a:p>
        </p:txBody>
      </p:sp>
      <p:sp>
        <p:nvSpPr>
          <p:cNvPr id="3" name="Content Placeholder 2">
            <a:extLst>
              <a:ext uri="{FF2B5EF4-FFF2-40B4-BE49-F238E27FC236}">
                <a16:creationId xmlns:a16="http://schemas.microsoft.com/office/drawing/2014/main" id="{C1FFA136-F194-7334-9877-A2CB46CB4B34}"/>
              </a:ext>
            </a:extLst>
          </p:cNvPr>
          <p:cNvSpPr>
            <a:spLocks noGrp="1"/>
          </p:cNvSpPr>
          <p:nvPr>
            <p:ph idx="1"/>
          </p:nvPr>
        </p:nvSpPr>
        <p:spPr>
          <a:xfrm>
            <a:off x="5685799" y="1890309"/>
            <a:ext cx="5913699" cy="4488209"/>
          </a:xfrm>
        </p:spPr>
        <p:txBody>
          <a:bodyPr vert="horz" lIns="91440" tIns="45720" rIns="91440" bIns="45720" rtlCol="0" anchor="t">
            <a:normAutofit fontScale="85000" lnSpcReduction="20000"/>
          </a:bodyPr>
          <a:lstStyle/>
          <a:p>
            <a:pPr>
              <a:lnSpc>
                <a:spcPct val="170000"/>
              </a:lnSpc>
            </a:pPr>
            <a:r>
              <a:rPr lang="en-GB" b="1" i="0" u="none" strike="noStrike" dirty="0">
                <a:solidFill>
                  <a:srgbClr val="000000"/>
                </a:solidFill>
                <a:effectLst/>
                <a:latin typeface="Century Gothic"/>
              </a:rPr>
              <a:t>When they go round </a:t>
            </a:r>
            <a:r>
              <a:rPr lang="en-GB" b="1" i="0" u="none" strike="noStrike" dirty="0" err="1">
                <a:solidFill>
                  <a:srgbClr val="000000"/>
                </a:solidFill>
                <a:effectLst/>
                <a:latin typeface="Century Gothic"/>
              </a:rPr>
              <a:t>singin</a:t>
            </a:r>
            <a:r>
              <a:rPr lang="en-GB" b="1" i="0" u="none" strike="noStrike" dirty="0">
                <a:solidFill>
                  <a:srgbClr val="000000"/>
                </a:solidFill>
                <a:effectLst/>
                <a:latin typeface="Century Gothic"/>
              </a:rPr>
              <a:t>’ “Steal Away to Jesus,” </a:t>
            </a:r>
            <a:r>
              <a:rPr lang="en-GB" b="1" i="0" u="none" strike="noStrike" dirty="0" err="1">
                <a:solidFill>
                  <a:srgbClr val="000000"/>
                </a:solidFill>
                <a:effectLst/>
                <a:latin typeface="Century Gothic"/>
              </a:rPr>
              <a:t>dat</a:t>
            </a:r>
            <a:r>
              <a:rPr lang="en-GB" b="1" i="0" u="none" strike="noStrike" dirty="0">
                <a:solidFill>
                  <a:srgbClr val="000000"/>
                </a:solidFill>
                <a:effectLst/>
                <a:latin typeface="Century Gothic"/>
              </a:rPr>
              <a:t> mean </a:t>
            </a:r>
            <a:r>
              <a:rPr lang="en-GB" b="1" i="0" u="none" strike="noStrike" dirty="0" err="1">
                <a:solidFill>
                  <a:srgbClr val="000000"/>
                </a:solidFill>
                <a:effectLst/>
                <a:latin typeface="Century Gothic"/>
              </a:rPr>
              <a:t>dere</a:t>
            </a:r>
            <a:r>
              <a:rPr lang="en-GB" b="1" i="0" u="none" strike="noStrike" dirty="0">
                <a:solidFill>
                  <a:srgbClr val="000000"/>
                </a:solidFill>
                <a:effectLst/>
                <a:latin typeface="Century Gothic"/>
              </a:rPr>
              <a:t> </a:t>
            </a:r>
            <a:r>
              <a:rPr lang="en-GB" b="1" i="0" u="none" strike="noStrike" dirty="0" err="1">
                <a:solidFill>
                  <a:srgbClr val="000000"/>
                </a:solidFill>
                <a:effectLst/>
                <a:latin typeface="Century Gothic"/>
              </a:rPr>
              <a:t>gwine</a:t>
            </a:r>
            <a:r>
              <a:rPr lang="en-GB" b="1" i="0" u="none" strike="noStrike" dirty="0">
                <a:solidFill>
                  <a:srgbClr val="000000"/>
                </a:solidFill>
                <a:effectLst/>
                <a:latin typeface="Century Gothic"/>
              </a:rPr>
              <a:t> be a ’</a:t>
            </a:r>
            <a:r>
              <a:rPr lang="en-GB" b="1" i="0" u="none" strike="noStrike" dirty="0" err="1">
                <a:solidFill>
                  <a:srgbClr val="000000"/>
                </a:solidFill>
                <a:effectLst/>
                <a:latin typeface="Century Gothic"/>
              </a:rPr>
              <a:t>ligious</a:t>
            </a:r>
            <a:r>
              <a:rPr lang="en-GB" b="1" i="0" u="none" strike="noStrike" dirty="0">
                <a:solidFill>
                  <a:srgbClr val="000000"/>
                </a:solidFill>
                <a:effectLst/>
                <a:latin typeface="Century Gothic"/>
              </a:rPr>
              <a:t> </a:t>
            </a:r>
            <a:r>
              <a:rPr lang="en-GB" b="1" i="0" u="none" strike="noStrike" dirty="0" err="1">
                <a:solidFill>
                  <a:srgbClr val="000000"/>
                </a:solidFill>
                <a:effectLst/>
                <a:latin typeface="Century Gothic"/>
              </a:rPr>
              <a:t>meetin</a:t>
            </a:r>
            <a:r>
              <a:rPr lang="en-GB" b="1" i="0" u="none" strike="noStrike" dirty="0">
                <a:solidFill>
                  <a:srgbClr val="000000"/>
                </a:solidFill>
                <a:effectLst/>
                <a:latin typeface="Century Gothic"/>
              </a:rPr>
              <a:t>’ </a:t>
            </a:r>
            <a:r>
              <a:rPr lang="en-GB" b="1" i="0" u="none" strike="noStrike" dirty="0" err="1">
                <a:solidFill>
                  <a:srgbClr val="000000"/>
                </a:solidFill>
                <a:effectLst/>
                <a:latin typeface="Century Gothic"/>
              </a:rPr>
              <a:t>dat</a:t>
            </a:r>
            <a:r>
              <a:rPr lang="en-GB" b="1" i="0" u="none" strike="noStrike" dirty="0">
                <a:solidFill>
                  <a:srgbClr val="000000"/>
                </a:solidFill>
                <a:effectLst/>
                <a:latin typeface="Century Gothic"/>
              </a:rPr>
              <a:t> night. De masters . . . didn’t like </a:t>
            </a:r>
            <a:r>
              <a:rPr lang="en-GB" b="1" i="0" u="none" strike="noStrike" dirty="0" err="1">
                <a:solidFill>
                  <a:srgbClr val="000000"/>
                </a:solidFill>
                <a:effectLst/>
                <a:latin typeface="Century Gothic"/>
              </a:rPr>
              <a:t>dem</a:t>
            </a:r>
            <a:r>
              <a:rPr lang="en-GB" b="1" i="0" u="none" strike="noStrike" dirty="0">
                <a:solidFill>
                  <a:srgbClr val="000000"/>
                </a:solidFill>
                <a:effectLst/>
                <a:latin typeface="Century Gothic"/>
              </a:rPr>
              <a:t> ’</a:t>
            </a:r>
            <a:r>
              <a:rPr lang="en-GB" b="1" i="0" u="none" strike="noStrike" dirty="0" err="1">
                <a:solidFill>
                  <a:srgbClr val="000000"/>
                </a:solidFill>
                <a:effectLst/>
                <a:latin typeface="Century Gothic"/>
              </a:rPr>
              <a:t>ligious</a:t>
            </a:r>
            <a:r>
              <a:rPr lang="en-GB" b="1" i="0" u="none" strike="noStrike" dirty="0">
                <a:solidFill>
                  <a:srgbClr val="000000"/>
                </a:solidFill>
                <a:effectLst/>
                <a:latin typeface="Century Gothic"/>
              </a:rPr>
              <a:t> </a:t>
            </a:r>
            <a:r>
              <a:rPr lang="en-GB" b="1" i="0" u="none" strike="noStrike" dirty="0" err="1">
                <a:solidFill>
                  <a:srgbClr val="000000"/>
                </a:solidFill>
                <a:effectLst/>
                <a:latin typeface="Century Gothic"/>
              </a:rPr>
              <a:t>meetin’s</a:t>
            </a:r>
            <a:r>
              <a:rPr lang="en-GB" b="1" i="0" u="none" strike="noStrike" dirty="0">
                <a:solidFill>
                  <a:srgbClr val="000000"/>
                </a:solidFill>
                <a:effectLst/>
                <a:latin typeface="Century Gothic"/>
              </a:rPr>
              <a:t>, so us </a:t>
            </a:r>
            <a:r>
              <a:rPr lang="en-GB" b="1" i="0" u="none" strike="noStrike" dirty="0" err="1">
                <a:solidFill>
                  <a:srgbClr val="000000"/>
                </a:solidFill>
                <a:effectLst/>
                <a:latin typeface="Century Gothic"/>
              </a:rPr>
              <a:t>natcherly</a:t>
            </a:r>
            <a:r>
              <a:rPr lang="en-GB" b="1" i="0" u="none" strike="noStrike" dirty="0">
                <a:solidFill>
                  <a:srgbClr val="000000"/>
                </a:solidFill>
                <a:effectLst/>
                <a:latin typeface="Century Gothic"/>
              </a:rPr>
              <a:t> slips off at night, down in the bottom or somewhere. Sometimes us sing and pray all night.</a:t>
            </a:r>
          </a:p>
          <a:p>
            <a:endParaRPr lang="en-GB" dirty="0">
              <a:solidFill>
                <a:srgbClr val="000000"/>
              </a:solidFill>
              <a:latin typeface="Century Gothic" panose="020B0502020202020204" pitchFamily="34" charset="0"/>
            </a:endParaRPr>
          </a:p>
        </p:txBody>
      </p:sp>
      <p:sp>
        <p:nvSpPr>
          <p:cNvPr id="7" name="Content Placeholder 2">
            <a:extLst>
              <a:ext uri="{FF2B5EF4-FFF2-40B4-BE49-F238E27FC236}">
                <a16:creationId xmlns:a16="http://schemas.microsoft.com/office/drawing/2014/main" id="{68896EF6-E9A1-48D9-E10A-26426058E712}"/>
              </a:ext>
            </a:extLst>
          </p:cNvPr>
          <p:cNvSpPr txBox="1">
            <a:spLocks/>
          </p:cNvSpPr>
          <p:nvPr/>
        </p:nvSpPr>
        <p:spPr>
          <a:xfrm>
            <a:off x="863428" y="1940017"/>
            <a:ext cx="4797141" cy="4099192"/>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vert="horz" lIns="91440" tIns="45720" rIns="93600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60000"/>
              </a:lnSpc>
              <a:buFont typeface="Arial" panose="020B0604020202020204" pitchFamily="34" charset="0"/>
              <a:buNone/>
            </a:pPr>
            <a:r>
              <a:rPr lang="en-GB" sz="5100" dirty="0"/>
              <a:t>What can we infer about how enslavers felt about enslaved music on </a:t>
            </a:r>
            <a:br>
              <a:rPr lang="en-GB" sz="5100" dirty="0"/>
            </a:br>
            <a:r>
              <a:rPr lang="en-GB" sz="5100" dirty="0"/>
              <a:t>plantations? </a:t>
            </a:r>
          </a:p>
          <a:p>
            <a:pPr marL="0" indent="0">
              <a:lnSpc>
                <a:spcPct val="160000"/>
              </a:lnSpc>
              <a:buFont typeface="Arial" panose="020B0604020202020204" pitchFamily="34" charset="0"/>
              <a:buNone/>
            </a:pPr>
            <a:br>
              <a:rPr lang="en-GB" sz="2400" dirty="0"/>
            </a:br>
            <a:br>
              <a:rPr lang="en-GB" sz="2400" dirty="0"/>
            </a:br>
            <a:endParaRPr lang="en-GB" sz="2400" dirty="0"/>
          </a:p>
        </p:txBody>
      </p:sp>
      <p:sp>
        <p:nvSpPr>
          <p:cNvPr id="8" name="Rectangle 7">
            <a:extLst>
              <a:ext uri="{FF2B5EF4-FFF2-40B4-BE49-F238E27FC236}">
                <a16:creationId xmlns:a16="http://schemas.microsoft.com/office/drawing/2014/main" id="{465224F0-064E-6755-C705-D97C381D7DB2}"/>
              </a:ext>
            </a:extLst>
          </p:cNvPr>
          <p:cNvSpPr/>
          <p:nvPr/>
        </p:nvSpPr>
        <p:spPr>
          <a:xfrm>
            <a:off x="838200" y="4978577"/>
            <a:ext cx="4797140" cy="12106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Arial" panose="020B0604020202020204" pitchFamily="34" charset="0"/>
                <a:cs typeface="Arial" panose="020B0604020202020204" pitchFamily="34" charset="0"/>
              </a:rPr>
              <a:t>Which of the 5 Cs is inferred here? </a:t>
            </a:r>
            <a:endParaRPr lang="en-US" sz="3200" dirty="0">
              <a:solidFill>
                <a:schemeClr val="bg1"/>
              </a:solidFill>
              <a:latin typeface="Arial" panose="020B0604020202020204" pitchFamily="34" charset="0"/>
              <a:cs typeface="Arial" panose="020B0604020202020204" pitchFamily="34" charset="0"/>
            </a:endParaRPr>
          </a:p>
        </p:txBody>
      </p:sp>
      <p:pic>
        <p:nvPicPr>
          <p:cNvPr id="9" name="Graphic 8" descr="Questions with solid fill">
            <a:extLst>
              <a:ext uri="{FF2B5EF4-FFF2-40B4-BE49-F238E27FC236}">
                <a16:creationId xmlns:a16="http://schemas.microsoft.com/office/drawing/2014/main" id="{D7C583F3-411F-1402-E550-305F7EFDDA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1771" y="3002298"/>
            <a:ext cx="2264229" cy="2264229"/>
          </a:xfrm>
          <a:prstGeom prst="rect">
            <a:avLst/>
          </a:prstGeom>
        </p:spPr>
      </p:pic>
    </p:spTree>
    <p:extLst>
      <p:ext uri="{BB962C8B-B14F-4D97-AF65-F5344CB8AC3E}">
        <p14:creationId xmlns:p14="http://schemas.microsoft.com/office/powerpoint/2010/main" val="379127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705B-70D2-6E85-5588-9CAB8339B996}"/>
              </a:ext>
            </a:extLst>
          </p:cNvPr>
          <p:cNvSpPr>
            <a:spLocks noGrp="1"/>
          </p:cNvSpPr>
          <p:nvPr>
            <p:ph type="title"/>
          </p:nvPr>
        </p:nvSpPr>
        <p:spPr>
          <a:xfrm>
            <a:off x="653028" y="782378"/>
            <a:ext cx="10515600" cy="1325563"/>
          </a:xfrm>
        </p:spPr>
        <p:txBody>
          <a:bodyPr>
            <a:normAutofit fontScale="90000"/>
          </a:bodyPr>
          <a:lstStyle/>
          <a:p>
            <a:r>
              <a:rPr lang="en-GB"/>
              <a:t>ACTIVITY TIME – </a:t>
            </a:r>
            <a:br>
              <a:rPr lang="en-GB"/>
            </a:br>
            <a:r>
              <a:rPr lang="en-GB" sz="4000" b="0" i="1" u="sng"/>
              <a:t>The 5 C’s - Why was music used on Plantations?</a:t>
            </a:r>
            <a:br>
              <a:rPr lang="en-GB"/>
            </a:br>
            <a:endParaRPr lang="en-GB"/>
          </a:p>
        </p:txBody>
      </p:sp>
      <p:sp>
        <p:nvSpPr>
          <p:cNvPr id="4" name="Content Placeholder 2">
            <a:extLst>
              <a:ext uri="{FF2B5EF4-FFF2-40B4-BE49-F238E27FC236}">
                <a16:creationId xmlns:a16="http://schemas.microsoft.com/office/drawing/2014/main" id="{8068EA81-C5B1-C16E-5A39-FB46181F4F18}"/>
              </a:ext>
            </a:extLst>
          </p:cNvPr>
          <p:cNvSpPr txBox="1">
            <a:spLocks/>
          </p:cNvSpPr>
          <p:nvPr/>
        </p:nvSpPr>
        <p:spPr>
          <a:xfrm>
            <a:off x="5961880" y="2107941"/>
            <a:ext cx="5144790"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cs typeface="Arial"/>
              </a:rPr>
              <a:t>We are going to explore 3 examples of music. </a:t>
            </a:r>
            <a:br>
              <a:rPr lang="en-GB" dirty="0">
                <a:cs typeface="Arial"/>
              </a:rPr>
            </a:br>
            <a:br>
              <a:rPr lang="en-GB" dirty="0">
                <a:cs typeface="Arial"/>
              </a:rPr>
            </a:br>
            <a:r>
              <a:rPr lang="en-GB" dirty="0">
                <a:cs typeface="Arial"/>
              </a:rPr>
              <a:t>.</a:t>
            </a:r>
            <a:endParaRPr lang="en-GB" dirty="0"/>
          </a:p>
          <a:p>
            <a:pPr marL="0" indent="0">
              <a:buNone/>
            </a:pPr>
            <a:endParaRPr lang="en-GB" dirty="0">
              <a:cs typeface="Arial" panose="020B0604020202020204"/>
            </a:endParaRPr>
          </a:p>
          <a:p>
            <a:pPr marL="0" indent="0">
              <a:buNone/>
            </a:pPr>
            <a:br>
              <a:rPr lang="en-GB" dirty="0">
                <a:cs typeface="Arial" panose="020B0604020202020204"/>
              </a:rPr>
            </a:br>
            <a:r>
              <a:rPr lang="en-GB" dirty="0">
                <a:cs typeface="Arial" panose="020B0604020202020204"/>
              </a:rPr>
              <a:t>You will need to consider the lyrics, the rhythm and the instruments used. </a:t>
            </a:r>
            <a:br>
              <a:rPr lang="en-GB" dirty="0">
                <a:cs typeface="Arial" panose="020B0604020202020204"/>
              </a:rPr>
            </a:br>
            <a:r>
              <a:rPr lang="en-GB" dirty="0">
                <a:cs typeface="Arial" panose="020B0604020202020204"/>
              </a:rPr>
              <a:t> </a:t>
            </a:r>
            <a:br>
              <a:rPr lang="en-GB" dirty="0">
                <a:cs typeface="Arial" panose="020B0604020202020204"/>
              </a:rPr>
            </a:br>
            <a:r>
              <a:rPr lang="en-GB" dirty="0">
                <a:cs typeface="Arial" panose="020B0604020202020204"/>
              </a:rPr>
              <a:t>Finally, you will need to recall the </a:t>
            </a:r>
            <a:r>
              <a:rPr lang="en-GB" b="1" dirty="0">
                <a:cs typeface="Arial" panose="020B0604020202020204"/>
              </a:rPr>
              <a:t>Five Cs </a:t>
            </a:r>
            <a:r>
              <a:rPr lang="en-GB" dirty="0">
                <a:cs typeface="Arial" panose="020B0604020202020204"/>
              </a:rPr>
              <a:t>to consider why this music important to enslaved people in the Caribbean. </a:t>
            </a:r>
          </a:p>
          <a:p>
            <a:pPr marL="0" indent="0">
              <a:buNone/>
            </a:pPr>
            <a:endParaRPr lang="en-GB" b="1" i="1" dirty="0">
              <a:cs typeface="Arial"/>
            </a:endParaRPr>
          </a:p>
        </p:txBody>
      </p:sp>
      <p:pic>
        <p:nvPicPr>
          <p:cNvPr id="6" name="Picture 5">
            <a:extLst>
              <a:ext uri="{FF2B5EF4-FFF2-40B4-BE49-F238E27FC236}">
                <a16:creationId xmlns:a16="http://schemas.microsoft.com/office/drawing/2014/main" id="{BA949689-4D6B-D15A-D5E8-848DCEB39B66}"/>
              </a:ext>
            </a:extLst>
          </p:cNvPr>
          <p:cNvPicPr>
            <a:picLocks noChangeAspect="1"/>
          </p:cNvPicPr>
          <p:nvPr/>
        </p:nvPicPr>
        <p:blipFill>
          <a:blip r:embed="rId2"/>
          <a:stretch>
            <a:fillRect/>
          </a:stretch>
        </p:blipFill>
        <p:spPr>
          <a:xfrm>
            <a:off x="653028" y="2423998"/>
            <a:ext cx="4721259" cy="2497477"/>
          </a:xfrm>
          <a:prstGeom prst="rect">
            <a:avLst/>
          </a:prstGeom>
        </p:spPr>
      </p:pic>
      <p:sp>
        <p:nvSpPr>
          <p:cNvPr id="5" name="TextBox 4">
            <a:extLst>
              <a:ext uri="{FF2B5EF4-FFF2-40B4-BE49-F238E27FC236}">
                <a16:creationId xmlns:a16="http://schemas.microsoft.com/office/drawing/2014/main" id="{750B1CED-DFA0-6482-3A61-1274327C183B}"/>
              </a:ext>
            </a:extLst>
          </p:cNvPr>
          <p:cNvSpPr txBox="1"/>
          <p:nvPr/>
        </p:nvSpPr>
        <p:spPr>
          <a:xfrm>
            <a:off x="5909841" y="2757577"/>
            <a:ext cx="6096000" cy="1015663"/>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bg2">
                    <a:lumMod val="25000"/>
                  </a:schemeClr>
                </a:solidFill>
                <a:cs typeface="Arial"/>
              </a:rPr>
              <a:t>We will do the first as a class, </a:t>
            </a:r>
          </a:p>
          <a:p>
            <a:pPr marL="285750" indent="-285750">
              <a:buFont typeface="Arial" panose="020B0604020202020204" pitchFamily="34" charset="0"/>
              <a:buChar char="•"/>
            </a:pPr>
            <a:r>
              <a:rPr lang="en-GB" sz="2000" dirty="0">
                <a:solidFill>
                  <a:schemeClr val="bg2">
                    <a:lumMod val="25000"/>
                  </a:schemeClr>
                </a:solidFill>
                <a:cs typeface="Arial"/>
              </a:rPr>
              <a:t>the second as a pair </a:t>
            </a:r>
          </a:p>
          <a:p>
            <a:pPr marL="285750" indent="-285750">
              <a:buFont typeface="Arial" panose="020B0604020202020204" pitchFamily="34" charset="0"/>
              <a:buChar char="•"/>
            </a:pPr>
            <a:r>
              <a:rPr lang="en-GB" sz="2000" dirty="0">
                <a:solidFill>
                  <a:schemeClr val="bg2">
                    <a:lumMod val="25000"/>
                  </a:schemeClr>
                </a:solidFill>
                <a:cs typeface="Arial"/>
              </a:rPr>
              <a:t>and the final one as an individual</a:t>
            </a:r>
            <a:endParaRPr lang="en-GB" sz="2000" dirty="0">
              <a:solidFill>
                <a:schemeClr val="bg2">
                  <a:lumMod val="25000"/>
                </a:schemeClr>
              </a:solidFill>
            </a:endParaRPr>
          </a:p>
        </p:txBody>
      </p:sp>
      <p:sp>
        <p:nvSpPr>
          <p:cNvPr id="7" name="Call-out: Right Arrow 6">
            <a:extLst>
              <a:ext uri="{FF2B5EF4-FFF2-40B4-BE49-F238E27FC236}">
                <a16:creationId xmlns:a16="http://schemas.microsoft.com/office/drawing/2014/main" id="{903F6442-3440-EB8E-17EC-970F1C766BB3}"/>
              </a:ext>
            </a:extLst>
          </p:cNvPr>
          <p:cNvSpPr/>
          <p:nvPr/>
        </p:nvSpPr>
        <p:spPr>
          <a:xfrm>
            <a:off x="1669143" y="5151863"/>
            <a:ext cx="4230779" cy="832625"/>
          </a:xfrm>
          <a:prstGeom prst="rightArrowCallout">
            <a:avLst>
              <a:gd name="adj1" fmla="val 25000"/>
              <a:gd name="adj2" fmla="val 25000"/>
              <a:gd name="adj3" fmla="val 25000"/>
              <a:gd name="adj4" fmla="val 794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Remember?</a:t>
            </a:r>
          </a:p>
        </p:txBody>
      </p:sp>
    </p:spTree>
    <p:extLst>
      <p:ext uri="{BB962C8B-B14F-4D97-AF65-F5344CB8AC3E}">
        <p14:creationId xmlns:p14="http://schemas.microsoft.com/office/powerpoint/2010/main" val="318028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B5C770-3ACD-595A-0392-EBD87D4C568D}"/>
              </a:ext>
            </a:extLst>
          </p:cNvPr>
          <p:cNvSpPr>
            <a:spLocks noGrp="1"/>
          </p:cNvSpPr>
          <p:nvPr>
            <p:ph type="title"/>
          </p:nvPr>
        </p:nvSpPr>
        <p:spPr>
          <a:xfrm>
            <a:off x="179295" y="621373"/>
            <a:ext cx="11174506" cy="1325563"/>
          </a:xfrm>
        </p:spPr>
        <p:txBody>
          <a:bodyPr>
            <a:normAutofit fontScale="90000"/>
          </a:bodyPr>
          <a:lstStyle/>
          <a:p>
            <a:pPr algn="r"/>
            <a:r>
              <a:rPr lang="en-GB" sz="4900" b="1" i="0" u="none" strike="noStrike" dirty="0">
                <a:solidFill>
                  <a:srgbClr val="212121"/>
                </a:solidFill>
                <a:effectLst/>
                <a:latin typeface="Inter"/>
              </a:rPr>
              <a:t>“An African Song or Chant from Barbados”</a:t>
            </a:r>
            <a:br>
              <a:rPr lang="en-GB" sz="4900" b="1" i="0" u="none" strike="noStrike" dirty="0">
                <a:solidFill>
                  <a:srgbClr val="212121"/>
                </a:solidFill>
                <a:effectLst/>
                <a:latin typeface="Inter"/>
              </a:rPr>
            </a:br>
            <a:r>
              <a:rPr lang="en-GB" sz="4900" b="1" i="0" u="none" strike="noStrike" dirty="0">
                <a:solidFill>
                  <a:srgbClr val="212121"/>
                </a:solidFill>
                <a:effectLst/>
                <a:latin typeface="Inter"/>
              </a:rPr>
              <a:t> </a:t>
            </a:r>
            <a:r>
              <a:rPr lang="en-GB" sz="4000" b="1" i="0" u="none" strike="noStrike" dirty="0">
                <a:solidFill>
                  <a:schemeClr val="bg2">
                    <a:lumMod val="25000"/>
                  </a:schemeClr>
                </a:solidFill>
                <a:effectLst/>
                <a:latin typeface="Inter"/>
              </a:rPr>
              <a:t>– Origin Date unknown. Heard and recorded in the 1770s</a:t>
            </a:r>
            <a:endParaRPr lang="en-GB" b="1" i="0" u="none" strike="noStrike" dirty="0">
              <a:solidFill>
                <a:schemeClr val="bg2">
                  <a:lumMod val="25000"/>
                </a:schemeClr>
              </a:solidFill>
              <a:effectLst/>
              <a:latin typeface="Inter"/>
            </a:endParaRPr>
          </a:p>
        </p:txBody>
      </p:sp>
      <p:pic>
        <p:nvPicPr>
          <p:cNvPr id="4" name="Content Placeholder 3">
            <a:hlinkClick r:id="rId3"/>
            <a:extLst>
              <a:ext uri="{FF2B5EF4-FFF2-40B4-BE49-F238E27FC236}">
                <a16:creationId xmlns:a16="http://schemas.microsoft.com/office/drawing/2014/main" id="{5454D454-3601-D9ED-FACC-7A4C86EBBC88}"/>
              </a:ext>
            </a:extLst>
          </p:cNvPr>
          <p:cNvPicPr>
            <a:picLocks noGrp="1" noChangeAspect="1"/>
          </p:cNvPicPr>
          <p:nvPr>
            <p:ph idx="1"/>
          </p:nvPr>
        </p:nvPicPr>
        <p:blipFill>
          <a:blip r:embed="rId4"/>
          <a:stretch>
            <a:fillRect/>
          </a:stretch>
        </p:blipFill>
        <p:spPr>
          <a:xfrm>
            <a:off x="838200" y="2255858"/>
            <a:ext cx="10515600" cy="3785615"/>
          </a:xfrm>
          <a:noFill/>
        </p:spPr>
      </p:pic>
      <p:sp>
        <p:nvSpPr>
          <p:cNvPr id="5" name="TextBox 4">
            <a:extLst>
              <a:ext uri="{FF2B5EF4-FFF2-40B4-BE49-F238E27FC236}">
                <a16:creationId xmlns:a16="http://schemas.microsoft.com/office/drawing/2014/main" id="{950F06A5-0D25-F196-BC87-34CC09B01B87}"/>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241237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92B97-A711-34E2-8383-F33E36810071}"/>
              </a:ext>
            </a:extLst>
          </p:cNvPr>
          <p:cNvSpPr>
            <a:spLocks noGrp="1"/>
          </p:cNvSpPr>
          <p:nvPr>
            <p:ph idx="1"/>
          </p:nvPr>
        </p:nvSpPr>
        <p:spPr>
          <a:xfrm>
            <a:off x="3146847" y="2859065"/>
            <a:ext cx="8757745" cy="3654480"/>
          </a:xfrm>
        </p:spPr>
        <p:txBody>
          <a:bodyPr>
            <a:normAutofit/>
          </a:bodyPr>
          <a:lstStyle/>
          <a:p>
            <a:pPr>
              <a:spcAft>
                <a:spcPts val="900"/>
              </a:spcAft>
              <a:buNone/>
            </a:pPr>
            <a:r>
              <a:rPr lang="en-GB" sz="3200" b="1" dirty="0">
                <a:effectLst/>
                <a:latin typeface="Times New Roman" panose="02020603050405020304" pitchFamily="18" charset="0"/>
                <a:ea typeface="Aptos" panose="02110004020202020204"/>
                <a:cs typeface="Aptos" panose="02110004020202020204"/>
              </a:rPr>
              <a:t>Massa buy me he won’t kill a me</a:t>
            </a:r>
            <a:endParaRPr lang="en-GB" sz="3200" b="1" dirty="0">
              <a:effectLst/>
              <a:latin typeface="Aptos" panose="02110004020202020204"/>
              <a:ea typeface="Aptos" panose="02110004020202020204"/>
              <a:cs typeface="Aptos" panose="02110004020202020204"/>
            </a:endParaRPr>
          </a:p>
          <a:p>
            <a:pPr>
              <a:spcAft>
                <a:spcPts val="900"/>
              </a:spcAft>
              <a:buNone/>
            </a:pPr>
            <a:r>
              <a:rPr lang="en-GB" sz="3200" dirty="0">
                <a:effectLst/>
                <a:latin typeface="Times New Roman" panose="02020603050405020304" pitchFamily="18" charset="0"/>
                <a:ea typeface="Aptos" panose="02110004020202020204"/>
                <a:cs typeface="Aptos" panose="02110004020202020204"/>
              </a:rPr>
              <a:t>Oh Massa </a:t>
            </a:r>
            <a:r>
              <a:rPr lang="en-GB" sz="3200" b="1" dirty="0">
                <a:effectLst/>
                <a:latin typeface="Times New Roman" panose="02020603050405020304" pitchFamily="18" charset="0"/>
                <a:ea typeface="Aptos" panose="02110004020202020204"/>
                <a:cs typeface="Aptos" panose="02110004020202020204"/>
              </a:rPr>
              <a:t>buy me </a:t>
            </a:r>
            <a:r>
              <a:rPr lang="en-GB" sz="3200" dirty="0">
                <a:effectLst/>
                <a:latin typeface="Times New Roman" panose="02020603050405020304" pitchFamily="18" charset="0"/>
                <a:ea typeface="Aptos" panose="02110004020202020204"/>
                <a:cs typeface="Aptos" panose="02110004020202020204"/>
              </a:rPr>
              <a:t>he </a:t>
            </a:r>
            <a:r>
              <a:rPr lang="en-GB" sz="3200" b="1" dirty="0">
                <a:effectLst/>
                <a:latin typeface="Times New Roman" panose="02020603050405020304" pitchFamily="18" charset="0"/>
                <a:ea typeface="Aptos" panose="02110004020202020204"/>
                <a:cs typeface="Aptos" panose="02110004020202020204"/>
              </a:rPr>
              <a:t>won’t kill a me</a:t>
            </a:r>
            <a:endParaRPr lang="en-GB" sz="3200" b="1" dirty="0">
              <a:effectLst/>
              <a:latin typeface="Aptos" panose="02110004020202020204"/>
              <a:ea typeface="Aptos" panose="02110004020202020204"/>
              <a:cs typeface="Aptos" panose="02110004020202020204"/>
            </a:endParaRPr>
          </a:p>
          <a:p>
            <a:pPr>
              <a:spcAft>
                <a:spcPts val="900"/>
              </a:spcAft>
              <a:buNone/>
            </a:pPr>
            <a:r>
              <a:rPr lang="en-GB" sz="3200" dirty="0">
                <a:effectLst/>
                <a:latin typeface="Times New Roman" panose="02020603050405020304" pitchFamily="18" charset="0"/>
                <a:ea typeface="Aptos" panose="02110004020202020204"/>
                <a:cs typeface="Aptos" panose="02110004020202020204"/>
              </a:rPr>
              <a:t>Oh he kill me he </a:t>
            </a:r>
            <a:r>
              <a:rPr lang="en-GB" sz="3200" b="1" dirty="0">
                <a:effectLst/>
                <a:latin typeface="Times New Roman" panose="02020603050405020304" pitchFamily="18" charset="0"/>
                <a:ea typeface="Aptos" panose="02110004020202020204"/>
                <a:cs typeface="Aptos" panose="02110004020202020204"/>
              </a:rPr>
              <a:t>whip me </a:t>
            </a:r>
            <a:r>
              <a:rPr lang="en-GB" sz="3200" b="1" dirty="0" err="1">
                <a:effectLst/>
                <a:latin typeface="Times New Roman" panose="02020603050405020304" pitchFamily="18" charset="0"/>
                <a:ea typeface="Aptos" panose="02110004020202020204"/>
                <a:cs typeface="Aptos" panose="02110004020202020204"/>
              </a:rPr>
              <a:t>regulaw</a:t>
            </a:r>
            <a:endParaRPr lang="en-GB" sz="3200" b="1" dirty="0">
              <a:effectLst/>
              <a:latin typeface="Aptos" panose="02110004020202020204"/>
              <a:ea typeface="Aptos" panose="02110004020202020204"/>
              <a:cs typeface="Aptos" panose="02110004020202020204"/>
            </a:endParaRPr>
          </a:p>
          <a:p>
            <a:pPr>
              <a:spcAft>
                <a:spcPts val="900"/>
              </a:spcAft>
              <a:buNone/>
            </a:pPr>
            <a:r>
              <a:rPr lang="en-GB" sz="3200" dirty="0">
                <a:effectLst/>
                <a:latin typeface="Times New Roman" panose="02020603050405020304" pitchFamily="18" charset="0"/>
                <a:ea typeface="Aptos" panose="02110004020202020204"/>
                <a:cs typeface="Aptos" panose="02110004020202020204"/>
              </a:rPr>
              <a:t>  </a:t>
            </a:r>
            <a:endParaRPr lang="en-GB" sz="3200" dirty="0">
              <a:effectLst/>
              <a:latin typeface="Aptos" panose="02110004020202020204"/>
              <a:ea typeface="Aptos" panose="02110004020202020204"/>
              <a:cs typeface="Aptos" panose="02110004020202020204"/>
            </a:endParaRPr>
          </a:p>
          <a:p>
            <a:pPr>
              <a:spcAft>
                <a:spcPts val="900"/>
              </a:spcAft>
              <a:buNone/>
            </a:pPr>
            <a:r>
              <a:rPr lang="en-GB" sz="3200" dirty="0">
                <a:effectLst/>
                <a:latin typeface="Times New Roman" panose="02020603050405020304" pitchFamily="18" charset="0"/>
                <a:ea typeface="Aptos" panose="02110004020202020204"/>
                <a:cs typeface="Aptos" panose="02110004020202020204"/>
              </a:rPr>
              <a:t>For </a:t>
            </a:r>
            <a:r>
              <a:rPr lang="en-GB" sz="3200" b="1" dirty="0">
                <a:effectLst/>
                <a:latin typeface="Times New Roman" panose="02020603050405020304" pitchFamily="18" charset="0"/>
                <a:ea typeface="Aptos" panose="02110004020202020204"/>
                <a:cs typeface="Aptos" panose="02110004020202020204"/>
              </a:rPr>
              <a:t>I live with a bad man </a:t>
            </a:r>
            <a:r>
              <a:rPr lang="en-GB" sz="3200" dirty="0">
                <a:effectLst/>
                <a:latin typeface="Times New Roman" panose="02020603050405020304" pitchFamily="18" charset="0"/>
                <a:ea typeface="Aptos" panose="02110004020202020204"/>
                <a:cs typeface="Aptos" panose="02110004020202020204"/>
              </a:rPr>
              <a:t>Oh</a:t>
            </a:r>
            <a:endParaRPr lang="en-GB" sz="3200" dirty="0">
              <a:effectLst/>
              <a:latin typeface="Aptos" panose="02110004020202020204"/>
              <a:ea typeface="Aptos" panose="02110004020202020204"/>
              <a:cs typeface="Aptos" panose="02110004020202020204"/>
            </a:endParaRPr>
          </a:p>
          <a:p>
            <a:pPr marL="0" indent="0">
              <a:spcAft>
                <a:spcPts val="900"/>
              </a:spcAft>
              <a:buNone/>
            </a:pPr>
            <a:endParaRPr lang="en-GB" sz="3200" dirty="0">
              <a:effectLst/>
              <a:latin typeface="Aptos" panose="02110004020202020204"/>
              <a:ea typeface="Aptos" panose="02110004020202020204"/>
              <a:cs typeface="Aptos" panose="02110004020202020204"/>
            </a:endParaRPr>
          </a:p>
          <a:p>
            <a:endParaRPr lang="en-GB" dirty="0"/>
          </a:p>
        </p:txBody>
      </p:sp>
      <p:sp>
        <p:nvSpPr>
          <p:cNvPr id="4" name="Title 1">
            <a:extLst>
              <a:ext uri="{FF2B5EF4-FFF2-40B4-BE49-F238E27FC236}">
                <a16:creationId xmlns:a16="http://schemas.microsoft.com/office/drawing/2014/main" id="{D126263A-E6B6-37CB-919C-F32DDF99B7DD}"/>
              </a:ext>
            </a:extLst>
          </p:cNvPr>
          <p:cNvSpPr>
            <a:spLocks noGrp="1"/>
          </p:cNvSpPr>
          <p:nvPr>
            <p:ph type="title"/>
          </p:nvPr>
        </p:nvSpPr>
        <p:spPr>
          <a:xfrm>
            <a:off x="838200" y="1012113"/>
            <a:ext cx="10961914" cy="1325563"/>
          </a:xfrm>
        </p:spPr>
        <p:txBody>
          <a:bodyPr>
            <a:normAutofit fontScale="90000"/>
          </a:bodyPr>
          <a:lstStyle/>
          <a:p>
            <a:r>
              <a:rPr lang="en-GB" b="1" i="0" u="none" strike="noStrike" dirty="0">
                <a:solidFill>
                  <a:srgbClr val="212121"/>
                </a:solidFill>
                <a:effectLst/>
                <a:latin typeface="Inter"/>
              </a:rPr>
              <a:t>Source 1:“An African Song or Chant from Barbados” – (mid 17</a:t>
            </a:r>
            <a:r>
              <a:rPr lang="en-GB" b="1" i="0" u="none" strike="noStrike" baseline="30000" dirty="0">
                <a:solidFill>
                  <a:srgbClr val="212121"/>
                </a:solidFill>
                <a:effectLst/>
                <a:latin typeface="Inter"/>
              </a:rPr>
              <a:t>th</a:t>
            </a:r>
            <a:r>
              <a:rPr lang="en-GB" b="1" i="0" u="none" strike="noStrike" dirty="0">
                <a:solidFill>
                  <a:srgbClr val="212121"/>
                </a:solidFill>
                <a:effectLst/>
                <a:latin typeface="Inter"/>
              </a:rPr>
              <a:t> century – 1824)</a:t>
            </a:r>
          </a:p>
        </p:txBody>
      </p:sp>
    </p:spTree>
    <p:extLst>
      <p:ext uri="{BB962C8B-B14F-4D97-AF65-F5344CB8AC3E}">
        <p14:creationId xmlns:p14="http://schemas.microsoft.com/office/powerpoint/2010/main" val="322072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7183-328D-BE39-790B-F4304378F268}"/>
              </a:ext>
            </a:extLst>
          </p:cNvPr>
          <p:cNvSpPr>
            <a:spLocks noGrp="1"/>
          </p:cNvSpPr>
          <p:nvPr>
            <p:ph type="title"/>
          </p:nvPr>
        </p:nvSpPr>
        <p:spPr/>
        <p:txBody>
          <a:bodyPr>
            <a:normAutofit fontScale="90000"/>
          </a:bodyPr>
          <a:lstStyle/>
          <a:p>
            <a:r>
              <a:rPr lang="en-GB"/>
              <a:t>I do– ‘An African song or Chant’ </a:t>
            </a:r>
            <a:endParaRPr lang="en-US"/>
          </a:p>
        </p:txBody>
      </p:sp>
      <p:sp>
        <p:nvSpPr>
          <p:cNvPr id="3" name="Content Placeholder 2">
            <a:extLst>
              <a:ext uri="{FF2B5EF4-FFF2-40B4-BE49-F238E27FC236}">
                <a16:creationId xmlns:a16="http://schemas.microsoft.com/office/drawing/2014/main" id="{23C84D30-156F-BFF2-0B5F-A6865AF1A522}"/>
              </a:ext>
            </a:extLst>
          </p:cNvPr>
          <p:cNvSpPr>
            <a:spLocks noGrp="1"/>
          </p:cNvSpPr>
          <p:nvPr>
            <p:ph idx="1"/>
          </p:nvPr>
        </p:nvSpPr>
        <p:spPr>
          <a:xfrm>
            <a:off x="838200" y="1825624"/>
            <a:ext cx="10515600" cy="5032375"/>
          </a:xfrm>
        </p:spPr>
        <p:txBody>
          <a:bodyPr vert="horz" lIns="91440" tIns="45720" rIns="91440" bIns="45720" rtlCol="0" anchor="t">
            <a:normAutofit/>
          </a:bodyPr>
          <a:lstStyle/>
          <a:p>
            <a:r>
              <a:rPr lang="en-GB" dirty="0">
                <a:latin typeface="Century Gothic"/>
              </a:rPr>
              <a:t>Highlight </a:t>
            </a:r>
            <a:r>
              <a:rPr lang="en-GB" b="1" dirty="0">
                <a:latin typeface="Century Gothic"/>
              </a:rPr>
              <a:t>key words</a:t>
            </a:r>
          </a:p>
          <a:p>
            <a:r>
              <a:rPr lang="en-GB" dirty="0">
                <a:latin typeface="Century Gothic"/>
              </a:rPr>
              <a:t>What does the</a:t>
            </a:r>
            <a:r>
              <a:rPr lang="en-GB" b="1" dirty="0">
                <a:latin typeface="Century Gothic"/>
              </a:rPr>
              <a:t> word choice</a:t>
            </a:r>
            <a:r>
              <a:rPr lang="en-GB" dirty="0">
                <a:latin typeface="Century Gothic"/>
              </a:rPr>
              <a:t> show about their feelings towards their enslaver? </a:t>
            </a:r>
          </a:p>
          <a:p>
            <a:r>
              <a:rPr lang="en-GB" dirty="0">
                <a:latin typeface="Century Gothic"/>
              </a:rPr>
              <a:t>What is the general feeling of this song?</a:t>
            </a:r>
          </a:p>
          <a:p>
            <a:endParaRPr lang="en-GB" b="1" dirty="0">
              <a:latin typeface="Century Gothic" panose="020B0502020202020204" pitchFamily="34" charset="0"/>
            </a:endParaRPr>
          </a:p>
          <a:p>
            <a:r>
              <a:rPr lang="en-GB" b="1" dirty="0">
                <a:latin typeface="Century Gothic"/>
              </a:rPr>
              <a:t>Which C </a:t>
            </a:r>
            <a:r>
              <a:rPr lang="en-GB" i="1" dirty="0">
                <a:latin typeface="Century Gothic"/>
              </a:rPr>
              <a:t>(could be more than one) </a:t>
            </a:r>
            <a:br>
              <a:rPr lang="en-GB" i="1" dirty="0">
                <a:latin typeface="Century Gothic"/>
              </a:rPr>
            </a:br>
            <a:r>
              <a:rPr lang="en-GB" b="1" dirty="0">
                <a:latin typeface="Century Gothic"/>
              </a:rPr>
              <a:t>does this belong to? </a:t>
            </a:r>
          </a:p>
          <a:p>
            <a:r>
              <a:rPr lang="en-GB" b="1" dirty="0">
                <a:latin typeface="Century Gothic"/>
              </a:rPr>
              <a:t>Why? </a:t>
            </a:r>
          </a:p>
          <a:p>
            <a:endParaRPr lang="en-US" dirty="0">
              <a:latin typeface="Century Gothic" panose="020B0502020202020204" pitchFamily="34" charset="0"/>
            </a:endParaRPr>
          </a:p>
        </p:txBody>
      </p:sp>
    </p:spTree>
    <p:extLst>
      <p:ext uri="{BB962C8B-B14F-4D97-AF65-F5344CB8AC3E}">
        <p14:creationId xmlns:p14="http://schemas.microsoft.com/office/powerpoint/2010/main" val="29513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9CDE-C8D2-917C-0502-30133C91A7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3B9D6C-3255-CA25-1201-6FFC3B2D9C88}"/>
              </a:ext>
            </a:extLst>
          </p:cNvPr>
          <p:cNvSpPr>
            <a:spLocks noGrp="1"/>
          </p:cNvSpPr>
          <p:nvPr>
            <p:ph idx="1"/>
          </p:nvPr>
        </p:nvSpPr>
        <p:spPr>
          <a:xfrm>
            <a:off x="838200" y="4252912"/>
            <a:ext cx="10515600" cy="2239963"/>
          </a:xfrm>
        </p:spPr>
        <p:txBody>
          <a:bodyPr vert="horz" lIns="91440" tIns="45720" rIns="91440" bIns="45720" rtlCol="0" anchor="t">
            <a:normAutofit fontScale="92500" lnSpcReduction="10000"/>
          </a:bodyPr>
          <a:lstStyle/>
          <a:p>
            <a:r>
              <a:rPr lang="en-GB" dirty="0">
                <a:latin typeface="Century Gothic"/>
              </a:rPr>
              <a:t>Highlight </a:t>
            </a:r>
            <a:r>
              <a:rPr lang="en-GB" b="1" dirty="0">
                <a:latin typeface="Century Gothic"/>
              </a:rPr>
              <a:t>key words</a:t>
            </a:r>
          </a:p>
          <a:p>
            <a:r>
              <a:rPr lang="en-GB" dirty="0">
                <a:latin typeface="Century Gothic"/>
              </a:rPr>
              <a:t>What does the</a:t>
            </a:r>
            <a:r>
              <a:rPr lang="en-GB" b="1" dirty="0">
                <a:latin typeface="Century Gothic"/>
              </a:rPr>
              <a:t> word choice</a:t>
            </a:r>
            <a:r>
              <a:rPr lang="en-GB" dirty="0">
                <a:latin typeface="Century Gothic"/>
              </a:rPr>
              <a:t> show about their feelings towards their enslaver? </a:t>
            </a:r>
          </a:p>
          <a:p>
            <a:r>
              <a:rPr lang="en-GB" dirty="0">
                <a:latin typeface="Century Gothic"/>
              </a:rPr>
              <a:t>What is the general </a:t>
            </a:r>
            <a:r>
              <a:rPr lang="en-GB" b="1" dirty="0">
                <a:latin typeface="Century Gothic"/>
              </a:rPr>
              <a:t>feeling</a:t>
            </a:r>
            <a:r>
              <a:rPr lang="en-GB" dirty="0">
                <a:latin typeface="Century Gothic"/>
              </a:rPr>
              <a:t> of this song? </a:t>
            </a:r>
            <a:endParaRPr lang="en-GB" b="1" dirty="0">
              <a:latin typeface="Century Gothic"/>
            </a:endParaRPr>
          </a:p>
          <a:p>
            <a:r>
              <a:rPr lang="en-GB" b="1" dirty="0">
                <a:latin typeface="Century Gothic"/>
              </a:rPr>
              <a:t>Which C (can be more than one) does this belong to? Why? </a:t>
            </a:r>
          </a:p>
          <a:p>
            <a:endParaRPr lang="en-US">
              <a:latin typeface="Century Gothic" panose="020B0502020202020204" pitchFamily="34" charset="0"/>
            </a:endParaRPr>
          </a:p>
        </p:txBody>
      </p:sp>
      <p:pic>
        <p:nvPicPr>
          <p:cNvPr id="5" name="Content Placeholder 3">
            <a:extLst>
              <a:ext uri="{FF2B5EF4-FFF2-40B4-BE49-F238E27FC236}">
                <a16:creationId xmlns:a16="http://schemas.microsoft.com/office/drawing/2014/main" id="{1ECF77CE-A6FB-3E0C-E981-124461DC346F}"/>
              </a:ext>
            </a:extLst>
          </p:cNvPr>
          <p:cNvPicPr>
            <a:picLocks noChangeAspect="1"/>
          </p:cNvPicPr>
          <p:nvPr/>
        </p:nvPicPr>
        <p:blipFill>
          <a:blip r:embed="rId2"/>
          <a:stretch>
            <a:fillRect/>
          </a:stretch>
        </p:blipFill>
        <p:spPr>
          <a:xfrm>
            <a:off x="838200" y="365125"/>
            <a:ext cx="10515600" cy="3785615"/>
          </a:xfrm>
          <a:prstGeom prst="rect">
            <a:avLst/>
          </a:prstGeom>
          <a:noFill/>
        </p:spPr>
      </p:pic>
    </p:spTree>
    <p:extLst>
      <p:ext uri="{BB962C8B-B14F-4D97-AF65-F5344CB8AC3E}">
        <p14:creationId xmlns:p14="http://schemas.microsoft.com/office/powerpoint/2010/main" val="365184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0449C-EDA3-6234-6810-D9D7D14E2EB0}"/>
              </a:ext>
            </a:extLst>
          </p:cNvPr>
          <p:cNvSpPr>
            <a:spLocks noGrp="1"/>
          </p:cNvSpPr>
          <p:nvPr>
            <p:ph idx="1"/>
          </p:nvPr>
        </p:nvSpPr>
        <p:spPr>
          <a:xfrm>
            <a:off x="838200" y="584884"/>
            <a:ext cx="10515600" cy="5688232"/>
          </a:xfrm>
        </p:spPr>
        <p:txBody>
          <a:bodyPr vert="horz" lIns="91440" tIns="45720" rIns="91440" bIns="45720" rtlCol="0" anchor="t">
            <a:normAutofit lnSpcReduction="10000"/>
          </a:bodyPr>
          <a:lstStyle/>
          <a:p>
            <a:r>
              <a:rPr lang="en-GB" sz="2400" i="1" dirty="0">
                <a:latin typeface="Century Gothic"/>
              </a:rPr>
              <a:t>Highlight </a:t>
            </a:r>
            <a:r>
              <a:rPr lang="en-GB" sz="2400" b="1" i="1" dirty="0">
                <a:latin typeface="Century Gothic"/>
              </a:rPr>
              <a:t>key words – </a:t>
            </a:r>
            <a:r>
              <a:rPr lang="en-GB" sz="2400" b="1" dirty="0">
                <a:latin typeface="Century Gothic"/>
              </a:rPr>
              <a:t>‘</a:t>
            </a:r>
            <a:r>
              <a:rPr lang="en-GB" sz="2400" b="1" dirty="0" err="1">
                <a:highlight>
                  <a:srgbClr val="FFFF00"/>
                </a:highlight>
                <a:latin typeface="Century Gothic"/>
              </a:rPr>
              <a:t>massa</a:t>
            </a:r>
            <a:r>
              <a:rPr lang="en-GB" sz="2400" b="1" dirty="0">
                <a:highlight>
                  <a:srgbClr val="FFFF00"/>
                </a:highlight>
                <a:latin typeface="Century Gothic"/>
              </a:rPr>
              <a:t>, </a:t>
            </a:r>
            <a:r>
              <a:rPr lang="en-GB" sz="2400" b="1" dirty="0" err="1">
                <a:highlight>
                  <a:srgbClr val="FFFF00"/>
                </a:highlight>
                <a:latin typeface="Century Gothic"/>
              </a:rPr>
              <a:t>killa</a:t>
            </a:r>
            <a:r>
              <a:rPr lang="en-GB" sz="2400" b="1" dirty="0">
                <a:highlight>
                  <a:srgbClr val="FFFF00"/>
                </a:highlight>
                <a:latin typeface="Century Gothic"/>
              </a:rPr>
              <a:t> me, buy me</a:t>
            </a:r>
            <a:r>
              <a:rPr lang="en-GB" sz="2400" b="1" dirty="0">
                <a:latin typeface="Century Gothic"/>
              </a:rPr>
              <a:t>’ </a:t>
            </a:r>
          </a:p>
          <a:p>
            <a:pPr marL="0" indent="0">
              <a:buNone/>
            </a:pPr>
            <a:endParaRPr lang="en-GB" sz="2400" b="1" dirty="0">
              <a:latin typeface="Century Gothic" panose="020B0502020202020204" pitchFamily="34" charset="0"/>
            </a:endParaRPr>
          </a:p>
          <a:p>
            <a:pPr marL="0" indent="0">
              <a:buNone/>
            </a:pPr>
            <a:endParaRPr lang="en-GB" sz="2400" b="1" dirty="0">
              <a:latin typeface="Century Gothic" panose="020B0502020202020204" pitchFamily="34" charset="0"/>
            </a:endParaRPr>
          </a:p>
          <a:p>
            <a:r>
              <a:rPr lang="en-GB" sz="2400" dirty="0">
                <a:latin typeface="Century Gothic"/>
              </a:rPr>
              <a:t>Shows the enslaver / enslaved relationship. </a:t>
            </a:r>
            <a:br>
              <a:rPr lang="en-GB" sz="2400" dirty="0">
                <a:latin typeface="Century Gothic"/>
              </a:rPr>
            </a:br>
            <a:r>
              <a:rPr lang="en-GB" sz="2400" dirty="0">
                <a:latin typeface="Century Gothic"/>
              </a:rPr>
              <a:t>‘Massa buy me, he wont </a:t>
            </a:r>
            <a:r>
              <a:rPr lang="en-GB" sz="2400" dirty="0" err="1">
                <a:latin typeface="Century Gothic"/>
              </a:rPr>
              <a:t>killa</a:t>
            </a:r>
            <a:r>
              <a:rPr lang="en-GB" sz="2400" dirty="0">
                <a:latin typeface="Century Gothic"/>
              </a:rPr>
              <a:t> me’ – horrific nature of enslavement but also shows the singers sense of own self worth.</a:t>
            </a:r>
          </a:p>
          <a:p>
            <a:endParaRPr lang="en-GB" sz="2400" dirty="0">
              <a:latin typeface="Century Gothic" panose="020B0502020202020204" pitchFamily="34" charset="0"/>
            </a:endParaRPr>
          </a:p>
          <a:p>
            <a:r>
              <a:rPr lang="en-GB" sz="2400" i="1" dirty="0">
                <a:effectLst/>
                <a:latin typeface="Century Gothic"/>
                <a:ea typeface="Calibri"/>
                <a:cs typeface="Calibri"/>
              </a:rPr>
              <a:t>An African Chant </a:t>
            </a:r>
            <a:r>
              <a:rPr lang="en-GB" sz="2400" dirty="0">
                <a:latin typeface="Century Gothic"/>
                <a:ea typeface="Calibri"/>
                <a:cs typeface="Calibri"/>
              </a:rPr>
              <a:t>gives a feeling of violence between the enslaved and enslaver. </a:t>
            </a:r>
            <a:br>
              <a:rPr lang="en-GB" sz="2400" dirty="0">
                <a:latin typeface="Century Gothic"/>
                <a:ea typeface="Calibri"/>
                <a:cs typeface="Calibri"/>
              </a:rPr>
            </a:br>
            <a:r>
              <a:rPr lang="en-GB" sz="2400" dirty="0">
                <a:latin typeface="Century Gothic"/>
                <a:ea typeface="Calibri"/>
                <a:cs typeface="Calibri"/>
              </a:rPr>
              <a:t>This helps us understand how horrific the conditions on plantations were. </a:t>
            </a:r>
          </a:p>
          <a:p>
            <a:pPr marL="0" indent="0">
              <a:buNone/>
            </a:pPr>
            <a:endParaRPr lang="en-GB" sz="2400" dirty="0">
              <a:latin typeface="Century Gothic" panose="020B0502020202020204" pitchFamily="34" charset="0"/>
              <a:ea typeface="Calibri" panose="020F0502020204030204" pitchFamily="34" charset="0"/>
              <a:cs typeface="Calibri" panose="020F0502020204030204" pitchFamily="34" charset="0"/>
            </a:endParaRPr>
          </a:p>
          <a:p>
            <a:br>
              <a:rPr lang="en-GB" sz="2400" dirty="0">
                <a:highlight>
                  <a:srgbClr val="FFFF00"/>
                </a:highlight>
                <a:latin typeface="Century Gothic"/>
              </a:rPr>
            </a:br>
            <a:r>
              <a:rPr lang="en-GB" sz="2400" dirty="0">
                <a:latin typeface="Century Gothic"/>
              </a:rPr>
              <a:t>This song is a clear example of communication of the experiences on plantations. </a:t>
            </a:r>
          </a:p>
        </p:txBody>
      </p:sp>
      <p:sp>
        <p:nvSpPr>
          <p:cNvPr id="4" name="TextBox 3">
            <a:extLst>
              <a:ext uri="{FF2B5EF4-FFF2-40B4-BE49-F238E27FC236}">
                <a16:creationId xmlns:a16="http://schemas.microsoft.com/office/drawing/2014/main" id="{2F8A5701-0867-62E7-CE9B-587967CB42E8}"/>
              </a:ext>
            </a:extLst>
          </p:cNvPr>
          <p:cNvSpPr txBox="1"/>
          <p:nvPr/>
        </p:nvSpPr>
        <p:spPr>
          <a:xfrm>
            <a:off x="277906" y="994647"/>
            <a:ext cx="11075894" cy="954107"/>
          </a:xfrm>
          <a:prstGeom prst="rect">
            <a:avLst/>
          </a:prstGeom>
          <a:noFill/>
        </p:spPr>
        <p:txBody>
          <a:bodyPr wrap="square">
            <a:spAutoFit/>
          </a:bodyPr>
          <a:lstStyle/>
          <a:p>
            <a:r>
              <a:rPr lang="en-GB" sz="2800" i="1" dirty="0">
                <a:highlight>
                  <a:srgbClr val="FFFF00"/>
                </a:highlight>
                <a:latin typeface="Century Gothic"/>
              </a:rPr>
              <a:t>What does the</a:t>
            </a:r>
            <a:r>
              <a:rPr lang="en-GB" sz="2800" b="1" i="1" dirty="0">
                <a:highlight>
                  <a:srgbClr val="FFFF00"/>
                </a:highlight>
                <a:latin typeface="Century Gothic"/>
              </a:rPr>
              <a:t> word choice</a:t>
            </a:r>
            <a:r>
              <a:rPr lang="en-GB" sz="2800" i="1" dirty="0">
                <a:highlight>
                  <a:srgbClr val="FFFF00"/>
                </a:highlight>
                <a:latin typeface="Century Gothic"/>
              </a:rPr>
              <a:t> show about their feelings towards their enslaver? </a:t>
            </a:r>
            <a:r>
              <a:rPr lang="en-GB" sz="2800" dirty="0">
                <a:highlight>
                  <a:srgbClr val="FFFF00"/>
                </a:highlight>
                <a:latin typeface="Century Gothic"/>
              </a:rPr>
              <a:t>– </a:t>
            </a:r>
            <a:endParaRPr lang="en-GB" sz="2800" dirty="0"/>
          </a:p>
        </p:txBody>
      </p:sp>
      <p:sp>
        <p:nvSpPr>
          <p:cNvPr id="6" name="TextBox 5">
            <a:extLst>
              <a:ext uri="{FF2B5EF4-FFF2-40B4-BE49-F238E27FC236}">
                <a16:creationId xmlns:a16="http://schemas.microsoft.com/office/drawing/2014/main" id="{3FF37BBF-FE96-0DD6-2950-D6CAF533213A}"/>
              </a:ext>
            </a:extLst>
          </p:cNvPr>
          <p:cNvSpPr txBox="1"/>
          <p:nvPr/>
        </p:nvSpPr>
        <p:spPr>
          <a:xfrm>
            <a:off x="277906" y="2800581"/>
            <a:ext cx="11075894" cy="523220"/>
          </a:xfrm>
          <a:prstGeom prst="rect">
            <a:avLst/>
          </a:prstGeom>
          <a:noFill/>
        </p:spPr>
        <p:txBody>
          <a:bodyPr wrap="square">
            <a:spAutoFit/>
          </a:bodyPr>
          <a:lstStyle/>
          <a:p>
            <a:r>
              <a:rPr lang="en-GB" sz="2800" i="1" dirty="0">
                <a:highlight>
                  <a:srgbClr val="FFFF00"/>
                </a:highlight>
                <a:latin typeface="Century Gothic"/>
              </a:rPr>
              <a:t>What is the general feeling of this song?</a:t>
            </a:r>
            <a:r>
              <a:rPr lang="en-GB" sz="2800" i="1" dirty="0">
                <a:highlight>
                  <a:srgbClr val="FFFF00"/>
                </a:highlight>
                <a:latin typeface="Century Gothic"/>
                <a:cs typeface="Times New Roman"/>
              </a:rPr>
              <a:t> </a:t>
            </a:r>
            <a:endParaRPr lang="en-GB" sz="2800" dirty="0"/>
          </a:p>
        </p:txBody>
      </p:sp>
      <p:sp>
        <p:nvSpPr>
          <p:cNvPr id="8" name="TextBox 7">
            <a:extLst>
              <a:ext uri="{FF2B5EF4-FFF2-40B4-BE49-F238E27FC236}">
                <a16:creationId xmlns:a16="http://schemas.microsoft.com/office/drawing/2014/main" id="{BCA23C83-7E41-6786-7FA2-2A5B3502790C}"/>
              </a:ext>
            </a:extLst>
          </p:cNvPr>
          <p:cNvSpPr txBox="1"/>
          <p:nvPr/>
        </p:nvSpPr>
        <p:spPr>
          <a:xfrm>
            <a:off x="358588" y="4428129"/>
            <a:ext cx="11075894" cy="523220"/>
          </a:xfrm>
          <a:prstGeom prst="rect">
            <a:avLst/>
          </a:prstGeom>
          <a:noFill/>
        </p:spPr>
        <p:txBody>
          <a:bodyPr wrap="square">
            <a:spAutoFit/>
          </a:bodyPr>
          <a:lstStyle/>
          <a:p>
            <a:r>
              <a:rPr lang="en-GB" sz="2800" dirty="0">
                <a:highlight>
                  <a:srgbClr val="FFFF00"/>
                </a:highlight>
                <a:latin typeface="Century Gothic"/>
              </a:rPr>
              <a:t>Which C (can be more than one) does this belong to? Why? </a:t>
            </a:r>
            <a:endParaRPr lang="en-GB" sz="2800" dirty="0"/>
          </a:p>
        </p:txBody>
      </p:sp>
    </p:spTree>
    <p:extLst>
      <p:ext uri="{BB962C8B-B14F-4D97-AF65-F5344CB8AC3E}">
        <p14:creationId xmlns:p14="http://schemas.microsoft.com/office/powerpoint/2010/main" val="32006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1951-86EC-E8D4-0A45-9ADC4D7C56BC}"/>
              </a:ext>
            </a:extLst>
          </p:cNvPr>
          <p:cNvSpPr>
            <a:spLocks noGrp="1"/>
          </p:cNvSpPr>
          <p:nvPr>
            <p:ph type="title"/>
          </p:nvPr>
        </p:nvSpPr>
        <p:spPr/>
        <p:txBody>
          <a:bodyPr/>
          <a:lstStyle/>
          <a:p>
            <a:r>
              <a:rPr lang="en-GB"/>
              <a:t> </a:t>
            </a:r>
            <a:endParaRPr lang="en-US"/>
          </a:p>
        </p:txBody>
      </p:sp>
      <p:sp>
        <p:nvSpPr>
          <p:cNvPr id="3" name="Content Placeholder 2">
            <a:extLst>
              <a:ext uri="{FF2B5EF4-FFF2-40B4-BE49-F238E27FC236}">
                <a16:creationId xmlns:a16="http://schemas.microsoft.com/office/drawing/2014/main" id="{8A56DBFF-FDEB-BBFF-34A9-1520E3892F3A}"/>
              </a:ext>
            </a:extLst>
          </p:cNvPr>
          <p:cNvSpPr>
            <a:spLocks noGrp="1"/>
          </p:cNvSpPr>
          <p:nvPr>
            <p:ph idx="1"/>
          </p:nvPr>
        </p:nvSpPr>
        <p:spPr/>
        <p:txBody>
          <a:bodyPr/>
          <a:lstStyle/>
          <a:p>
            <a:pPr marL="0" indent="0">
              <a:buNone/>
            </a:pPr>
            <a:r>
              <a:rPr lang="en-GB" dirty="0">
                <a:latin typeface="Century Gothic" panose="020B0502020202020204" pitchFamily="34" charset="0"/>
              </a:rPr>
              <a:t>We are going to read through / listen to two examples of songs from plantations in the Caribbean. </a:t>
            </a:r>
          </a:p>
          <a:p>
            <a:pPr marL="0" indent="0">
              <a:buNone/>
            </a:pPr>
            <a:endParaRPr lang="en-GB" dirty="0">
              <a:latin typeface="Century Gothic" panose="020B0502020202020204" pitchFamily="34" charset="0"/>
            </a:endParaRPr>
          </a:p>
          <a:p>
            <a:pPr marL="0" indent="0">
              <a:buNone/>
            </a:pPr>
            <a:r>
              <a:rPr lang="en-US" dirty="0">
                <a:latin typeface="Century Gothic" panose="020B0502020202020204" pitchFamily="34" charset="0"/>
              </a:rPr>
              <a:t>Whilst we investigate, we aim to investigate the following – </a:t>
            </a:r>
          </a:p>
          <a:p>
            <a:pPr lvl="1">
              <a:lnSpc>
                <a:spcPct val="150000"/>
              </a:lnSpc>
            </a:pPr>
            <a:r>
              <a:rPr lang="en-US" sz="3200" b="1" dirty="0">
                <a:latin typeface="Century Gothic" panose="020B0502020202020204" pitchFamily="34" charset="0"/>
              </a:rPr>
              <a:t>Word choice</a:t>
            </a:r>
          </a:p>
          <a:p>
            <a:pPr lvl="1">
              <a:lnSpc>
                <a:spcPct val="150000"/>
              </a:lnSpc>
            </a:pPr>
            <a:r>
              <a:rPr lang="en-US" sz="3200" b="1" dirty="0">
                <a:latin typeface="Century Gothic" panose="020B0502020202020204" pitchFamily="34" charset="0"/>
              </a:rPr>
              <a:t>Rhythm / tone /Instruments </a:t>
            </a:r>
          </a:p>
          <a:p>
            <a:pPr lvl="1">
              <a:lnSpc>
                <a:spcPct val="150000"/>
              </a:lnSpc>
            </a:pPr>
            <a:r>
              <a:rPr lang="en-US" sz="3200" b="1" dirty="0">
                <a:latin typeface="Century Gothic" panose="020B0502020202020204" pitchFamily="34" charset="0"/>
              </a:rPr>
              <a:t>Which of the 5 Cs ?</a:t>
            </a:r>
            <a:endParaRPr lang="en-GB" sz="3200" b="1" dirty="0">
              <a:latin typeface="Century Gothic" panose="020B0502020202020204" pitchFamily="34" charset="0"/>
            </a:endParaRPr>
          </a:p>
        </p:txBody>
      </p:sp>
      <p:sp>
        <p:nvSpPr>
          <p:cNvPr id="4" name="TextBox 3">
            <a:extLst>
              <a:ext uri="{FF2B5EF4-FFF2-40B4-BE49-F238E27FC236}">
                <a16:creationId xmlns:a16="http://schemas.microsoft.com/office/drawing/2014/main" id="{5735014A-FC22-F5A7-2251-748583F6C903}"/>
              </a:ext>
            </a:extLst>
          </p:cNvPr>
          <p:cNvSpPr txBox="1"/>
          <p:nvPr/>
        </p:nvSpPr>
        <p:spPr>
          <a:xfrm>
            <a:off x="838200" y="880994"/>
            <a:ext cx="6601178" cy="584775"/>
          </a:xfrm>
          <a:prstGeom prst="rect">
            <a:avLst/>
          </a:prstGeom>
          <a:solidFill>
            <a:schemeClr val="tx1">
              <a:lumMod val="10000"/>
              <a:lumOff val="90000"/>
            </a:schemeClr>
          </a:solidFill>
        </p:spPr>
        <p:txBody>
          <a:bodyPr wrap="square" rtlCol="0">
            <a:spAutoFit/>
          </a:bodyPr>
          <a:lstStyle/>
          <a:p>
            <a:pPr algn="l"/>
            <a:r>
              <a:rPr lang="en-GB" sz="3200">
                <a:latin typeface="Century Gothic" panose="020B0502020202020204" pitchFamily="34" charset="0"/>
              </a:rPr>
              <a:t>Investigating task – You do</a:t>
            </a:r>
            <a:endParaRPr lang="en-US" sz="3200">
              <a:latin typeface="Century Gothic" panose="020B0502020202020204" pitchFamily="34" charset="0"/>
            </a:endParaRPr>
          </a:p>
        </p:txBody>
      </p:sp>
    </p:spTree>
    <p:extLst>
      <p:ext uri="{BB962C8B-B14F-4D97-AF65-F5344CB8AC3E}">
        <p14:creationId xmlns:p14="http://schemas.microsoft.com/office/powerpoint/2010/main" val="19316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3EAC31FB-00E3-DE19-40F2-35811AF560CC}"/>
              </a:ext>
            </a:extLst>
          </p:cNvPr>
          <p:cNvPicPr>
            <a:picLocks noChangeAspect="1"/>
          </p:cNvPicPr>
          <p:nvPr/>
        </p:nvPicPr>
        <p:blipFill>
          <a:blip r:embed="rId4"/>
          <a:stretch>
            <a:fillRect/>
          </a:stretch>
        </p:blipFill>
        <p:spPr>
          <a:xfrm>
            <a:off x="0" y="501809"/>
            <a:ext cx="12192000" cy="5854382"/>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4" name="Ink 3">
                <a:extLst>
                  <a:ext uri="{FF2B5EF4-FFF2-40B4-BE49-F238E27FC236}">
                    <a16:creationId xmlns:a16="http://schemas.microsoft.com/office/drawing/2014/main" id="{A2574028-3A95-B1A0-06EB-AD9F2B22043A}"/>
                  </a:ext>
                </a:extLst>
              </p14:cNvPr>
              <p14:cNvContentPartPr/>
              <p14:nvPr/>
            </p14:nvContentPartPr>
            <p14:xfrm>
              <a:off x="8938487" y="303636"/>
              <a:ext cx="2385360" cy="944280"/>
            </p14:xfrm>
          </p:contentPart>
        </mc:Choice>
        <mc:Fallback xmlns="">
          <p:pic>
            <p:nvPicPr>
              <p:cNvPr id="4" name="Ink 3">
                <a:extLst>
                  <a:ext uri="{FF2B5EF4-FFF2-40B4-BE49-F238E27FC236}">
                    <a16:creationId xmlns:a16="http://schemas.microsoft.com/office/drawing/2014/main" id="{A2574028-3A95-B1A0-06EB-AD9F2B22043A}"/>
                  </a:ext>
                </a:extLst>
              </p:cNvPr>
              <p:cNvPicPr/>
              <p:nvPr/>
            </p:nvPicPr>
            <p:blipFill>
              <a:blip r:embed="rId6"/>
              <a:stretch>
                <a:fillRect/>
              </a:stretch>
            </p:blipFill>
            <p:spPr>
              <a:xfrm>
                <a:off x="8929487" y="294636"/>
                <a:ext cx="2403000" cy="961920"/>
              </a:xfrm>
              <a:prstGeom prst="rect">
                <a:avLst/>
              </a:prstGeom>
            </p:spPr>
          </p:pic>
        </mc:Fallback>
      </mc:AlternateContent>
      <p:pic>
        <p:nvPicPr>
          <p:cNvPr id="1026" name="Picture 2" descr="hand click play music logo design concept idea with note with vinyl  47404569 Vector Art at Vecteezy">
            <a:extLst>
              <a:ext uri="{FF2B5EF4-FFF2-40B4-BE49-F238E27FC236}">
                <a16:creationId xmlns:a16="http://schemas.microsoft.com/office/drawing/2014/main" id="{E515B37F-30F6-5BBA-97DC-02C4E4884F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569" y="440081"/>
            <a:ext cx="807835" cy="807835"/>
          </a:xfrm>
          <a:prstGeom prst="ellipse">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61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F1A0C-1AFC-7097-DF4C-2AA830688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26290-0E85-C090-E0B2-FBA35647AAF5}"/>
              </a:ext>
            </a:extLst>
          </p:cNvPr>
          <p:cNvSpPr>
            <a:spLocks noGrp="1"/>
          </p:cNvSpPr>
          <p:nvPr>
            <p:ph type="title"/>
          </p:nvPr>
        </p:nvSpPr>
        <p:spPr>
          <a:xfrm>
            <a:off x="838200" y="365125"/>
            <a:ext cx="4315701" cy="1325563"/>
          </a:xfrm>
        </p:spPr>
        <p:txBody>
          <a:bodyPr/>
          <a:lstStyle/>
          <a:p>
            <a:r>
              <a:rPr lang="en-GB" dirty="0"/>
              <a:t>Source 2 </a:t>
            </a:r>
          </a:p>
        </p:txBody>
      </p:sp>
      <p:sp>
        <p:nvSpPr>
          <p:cNvPr id="3" name="Content Placeholder 2">
            <a:extLst>
              <a:ext uri="{FF2B5EF4-FFF2-40B4-BE49-F238E27FC236}">
                <a16:creationId xmlns:a16="http://schemas.microsoft.com/office/drawing/2014/main" id="{AA4C721D-1517-81DD-B086-E616EAD47FDB}"/>
              </a:ext>
            </a:extLst>
          </p:cNvPr>
          <p:cNvSpPr>
            <a:spLocks noGrp="1"/>
          </p:cNvSpPr>
          <p:nvPr>
            <p:ph idx="1"/>
          </p:nvPr>
        </p:nvSpPr>
        <p:spPr>
          <a:xfrm>
            <a:off x="567560" y="1825625"/>
            <a:ext cx="4586342" cy="4351338"/>
          </a:xfrm>
        </p:spPr>
        <p:txBody>
          <a:bodyPr>
            <a:normAutofit lnSpcReduction="10000"/>
          </a:bodyPr>
          <a:lstStyle/>
          <a:p>
            <a:pPr marL="0" indent="0">
              <a:buNone/>
            </a:pPr>
            <a:r>
              <a:rPr lang="en-GB" sz="1800" dirty="0">
                <a:latin typeface="Century Gothic" panose="020B0502020202020204" pitchFamily="34" charset="0"/>
              </a:rPr>
              <a:t>This is a reconstruction of the earliest recorded African-Caribbean music. There are no words in English. </a:t>
            </a:r>
          </a:p>
          <a:p>
            <a:pPr marL="0" indent="0">
              <a:buNone/>
            </a:pPr>
            <a:endParaRPr lang="en-GB" sz="1800" dirty="0">
              <a:latin typeface="Century Gothic" panose="020B0502020202020204" pitchFamily="34" charset="0"/>
            </a:endParaRPr>
          </a:p>
          <a:p>
            <a:pPr marL="0" indent="0">
              <a:buNone/>
            </a:pPr>
            <a:r>
              <a:rPr lang="en-GB" sz="1800" i="1" dirty="0">
                <a:effectLst/>
                <a:latin typeface="Century Gothic" panose="020B0502020202020204" pitchFamily="34" charset="0"/>
                <a:ea typeface="Calibri" panose="020F0502020204030204" pitchFamily="34" charset="0"/>
              </a:rPr>
              <a:t>Helpful hint – </a:t>
            </a:r>
          </a:p>
          <a:p>
            <a:pPr marL="0" indent="0">
              <a:buNone/>
            </a:pPr>
            <a:r>
              <a:rPr lang="en-GB" sz="1800" dirty="0">
                <a:effectLst/>
                <a:latin typeface="Century Gothic" panose="020B0502020202020204" pitchFamily="34" charset="0"/>
                <a:ea typeface="Calibri" panose="020F0502020204030204" pitchFamily="34" charset="0"/>
              </a:rPr>
              <a:t>The mention of the </a:t>
            </a:r>
            <a:r>
              <a:rPr lang="en-GB" sz="1800" b="1" dirty="0">
                <a:effectLst/>
                <a:latin typeface="Century Gothic" panose="020B0502020202020204" pitchFamily="34" charset="0"/>
                <a:ea typeface="Calibri" panose="020F0502020204030204" pitchFamily="34" charset="0"/>
              </a:rPr>
              <a:t>riverside in the lyrics could be a reference to spiritual practices carried out near the water</a:t>
            </a:r>
            <a:r>
              <a:rPr lang="en-GB" sz="1800" dirty="0">
                <a:effectLst/>
                <a:latin typeface="Century Gothic" panose="020B0502020202020204" pitchFamily="34" charset="0"/>
                <a:ea typeface="Calibri" panose="020F0502020204030204" pitchFamily="34" charset="0"/>
              </a:rPr>
              <a:t>. As most dances occurred during religious holidays and on Sundays, sources that mention the music and culture of the enslaved usually refer to events that occurred during such holidays or slave funerals.</a:t>
            </a:r>
          </a:p>
          <a:p>
            <a:pPr marL="0" indent="0">
              <a:buNone/>
            </a:pPr>
            <a:endParaRPr lang="en-GB" sz="1800" dirty="0">
              <a:latin typeface="Century Gothic" panose="020B0502020202020204" pitchFamily="34" charset="0"/>
              <a:ea typeface="Calibri" panose="020F0502020204030204" pitchFamily="34" charset="0"/>
            </a:endParaRPr>
          </a:p>
          <a:p>
            <a:pPr marL="0" indent="0">
              <a:buNone/>
            </a:pPr>
            <a:r>
              <a:rPr kumimoji="0" lang="en-US" sz="1400" b="1" i="0" u="none" strike="noStrike" kern="1200" cap="none" spc="0" normalizeH="0" baseline="0" noProof="0" dirty="0">
                <a:ln>
                  <a:noFill/>
                </a:ln>
                <a:solidFill>
                  <a:srgbClr val="24283C"/>
                </a:solidFill>
                <a:effectLst/>
                <a:uLnTx/>
                <a:uFillTx/>
                <a:latin typeface="Aptos"/>
                <a:ea typeface="+mn-ea"/>
                <a:cs typeface="+mn-cs"/>
                <a:hlinkClick r:id="rId3"/>
              </a:rPr>
              <a:t>Link - Musical Passag</a:t>
            </a:r>
            <a:r>
              <a:rPr kumimoji="0" lang="en-US" sz="1400" b="1" i="0" u="none" strike="noStrike" kern="1200" cap="none" spc="0" normalizeH="0" baseline="0" noProof="0" dirty="0">
                <a:ln>
                  <a:noFill/>
                </a:ln>
                <a:solidFill>
                  <a:srgbClr val="24283C"/>
                </a:solidFill>
                <a:effectLst/>
                <a:uLnTx/>
                <a:uFillTx/>
                <a:latin typeface="Aptos"/>
                <a:ea typeface="+mn-ea"/>
                <a:cs typeface="+mn-cs"/>
              </a:rPr>
              <a:t>e</a:t>
            </a:r>
            <a:endParaRPr lang="en-GB" sz="1800" dirty="0">
              <a:latin typeface="Century Gothic" panose="020B0502020202020204" pitchFamily="34" charset="0"/>
            </a:endParaRPr>
          </a:p>
        </p:txBody>
      </p:sp>
      <p:pic>
        <p:nvPicPr>
          <p:cNvPr id="4" name="Picture 3">
            <a:extLst>
              <a:ext uri="{FF2B5EF4-FFF2-40B4-BE49-F238E27FC236}">
                <a16:creationId xmlns:a16="http://schemas.microsoft.com/office/drawing/2014/main" id="{DA327710-D87C-618B-B7A6-F9C58A84D1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3901" y="1243806"/>
            <a:ext cx="6638706" cy="4836909"/>
          </a:xfrm>
          <a:prstGeom prst="rect">
            <a:avLst/>
          </a:prstGeom>
          <a:noFill/>
          <a:ln>
            <a:noFill/>
          </a:ln>
        </p:spPr>
      </p:pic>
    </p:spTree>
    <p:extLst>
      <p:ext uri="{BB962C8B-B14F-4D97-AF65-F5344CB8AC3E}">
        <p14:creationId xmlns:p14="http://schemas.microsoft.com/office/powerpoint/2010/main" val="396501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F7DE-280B-E59C-06B7-5A9E73706924}"/>
              </a:ext>
            </a:extLst>
          </p:cNvPr>
          <p:cNvSpPr>
            <a:spLocks noGrp="1"/>
          </p:cNvSpPr>
          <p:nvPr>
            <p:ph type="title"/>
          </p:nvPr>
        </p:nvSpPr>
        <p:spPr/>
        <p:txBody>
          <a:bodyPr/>
          <a:lstStyle/>
          <a:p>
            <a:r>
              <a:rPr lang="en-GB" dirty="0"/>
              <a:t>Source 3 </a:t>
            </a:r>
          </a:p>
        </p:txBody>
      </p:sp>
      <p:sp>
        <p:nvSpPr>
          <p:cNvPr id="3" name="Content Placeholder 2">
            <a:extLst>
              <a:ext uri="{FF2B5EF4-FFF2-40B4-BE49-F238E27FC236}">
                <a16:creationId xmlns:a16="http://schemas.microsoft.com/office/drawing/2014/main" id="{B9A1EEFD-C3D6-9E04-C59F-84A8B2DE7867}"/>
              </a:ext>
            </a:extLst>
          </p:cNvPr>
          <p:cNvSpPr>
            <a:spLocks noGrp="1"/>
          </p:cNvSpPr>
          <p:nvPr>
            <p:ph idx="1"/>
          </p:nvPr>
        </p:nvSpPr>
        <p:spPr>
          <a:xfrm>
            <a:off x="580697" y="1450428"/>
            <a:ext cx="6293069" cy="4899189"/>
          </a:xfrm>
        </p:spPr>
        <p:txBody>
          <a:bodyPr>
            <a:normAutofit/>
          </a:bodyPr>
          <a:lstStyle/>
          <a:p>
            <a:pPr marL="0" indent="0">
              <a:buNone/>
            </a:pPr>
            <a:r>
              <a:rPr lang="en-GB" sz="2400" b="0" i="0" dirty="0">
                <a:solidFill>
                  <a:srgbClr val="454A58"/>
                </a:solidFill>
                <a:effectLst/>
                <a:latin typeface="Century Gothic" panose="020B0502020202020204" pitchFamily="34" charset="0"/>
              </a:rPr>
              <a:t>A small group of people on the island of </a:t>
            </a:r>
            <a:r>
              <a:rPr lang="en-GB" sz="2400" b="0" i="0" dirty="0" err="1">
                <a:solidFill>
                  <a:srgbClr val="454A58"/>
                </a:solidFill>
                <a:effectLst/>
                <a:latin typeface="Century Gothic" panose="020B0502020202020204" pitchFamily="34" charset="0"/>
              </a:rPr>
              <a:t>Carriacou</a:t>
            </a:r>
            <a:r>
              <a:rPr lang="en-GB" sz="2400" b="0" i="0" dirty="0">
                <a:solidFill>
                  <a:srgbClr val="454A58"/>
                </a:solidFill>
                <a:effectLst/>
                <a:latin typeface="Century Gothic" panose="020B0502020202020204" pitchFamily="34" charset="0"/>
              </a:rPr>
              <a:t> in the </a:t>
            </a:r>
            <a:r>
              <a:rPr lang="en-GB" sz="2400" b="1" i="0" dirty="0">
                <a:solidFill>
                  <a:srgbClr val="454A58"/>
                </a:solidFill>
                <a:effectLst/>
                <a:latin typeface="Century Gothic" panose="020B0502020202020204" pitchFamily="34" charset="0"/>
              </a:rPr>
              <a:t>Caribbean</a:t>
            </a:r>
            <a:r>
              <a:rPr lang="en-GB" sz="2400" b="0" i="0" dirty="0">
                <a:solidFill>
                  <a:srgbClr val="454A58"/>
                </a:solidFill>
                <a:effectLst/>
                <a:latin typeface="Century Gothic" panose="020B0502020202020204" pitchFamily="34" charset="0"/>
              </a:rPr>
              <a:t> nation </a:t>
            </a:r>
            <a:r>
              <a:rPr lang="en-GB" sz="2400" dirty="0">
                <a:solidFill>
                  <a:srgbClr val="454A58"/>
                </a:solidFill>
                <a:effectLst/>
                <a:latin typeface="Century Gothic" panose="020B0502020202020204" pitchFamily="34" charset="0"/>
              </a:rPr>
              <a:t>of </a:t>
            </a:r>
            <a:r>
              <a:rPr lang="en-GB" sz="2400" b="1" dirty="0">
                <a:solidFill>
                  <a:srgbClr val="454A58"/>
                </a:solidFill>
                <a:effectLst/>
                <a:latin typeface="Century Gothic" panose="020B0502020202020204" pitchFamily="34" charset="0"/>
              </a:rPr>
              <a:t>Grenada</a:t>
            </a:r>
            <a:r>
              <a:rPr lang="en-GB" sz="2400" dirty="0">
                <a:solidFill>
                  <a:srgbClr val="454A58"/>
                </a:solidFill>
                <a:effectLst/>
                <a:latin typeface="Century Gothic" panose="020B0502020202020204" pitchFamily="34" charset="0"/>
              </a:rPr>
              <a:t> </a:t>
            </a:r>
            <a:r>
              <a:rPr lang="en-GB" sz="2400" b="0" i="0" dirty="0">
                <a:solidFill>
                  <a:srgbClr val="454A58"/>
                </a:solidFill>
                <a:effectLst/>
                <a:latin typeface="Century Gothic" panose="020B0502020202020204" pitchFamily="34" charset="0"/>
              </a:rPr>
              <a:t>identify with the Temne ethnic group of </a:t>
            </a:r>
            <a:r>
              <a:rPr lang="en-GB" sz="2400" b="1" i="0" dirty="0">
                <a:solidFill>
                  <a:srgbClr val="454A58"/>
                </a:solidFill>
                <a:effectLst/>
                <a:latin typeface="Century Gothic" panose="020B0502020202020204" pitchFamily="34" charset="0"/>
              </a:rPr>
              <a:t>Sierra Leone</a:t>
            </a:r>
            <a:r>
              <a:rPr lang="en-GB" sz="2400" b="0" i="0" dirty="0">
                <a:solidFill>
                  <a:srgbClr val="454A58"/>
                </a:solidFill>
                <a:effectLst/>
                <a:latin typeface="Century Gothic" panose="020B0502020202020204" pitchFamily="34" charset="0"/>
              </a:rPr>
              <a:t>. </a:t>
            </a:r>
          </a:p>
          <a:p>
            <a:pPr marL="0" indent="0">
              <a:buNone/>
            </a:pPr>
            <a:r>
              <a:rPr lang="en-GB" sz="2400" b="0" i="0" dirty="0">
                <a:solidFill>
                  <a:srgbClr val="454A58"/>
                </a:solidFill>
                <a:effectLst/>
                <a:latin typeface="Century Gothic" panose="020B0502020202020204" pitchFamily="34" charset="0"/>
              </a:rPr>
              <a:t>They still call themselves “</a:t>
            </a:r>
            <a:r>
              <a:rPr lang="en-GB" sz="2400" b="0" i="0" dirty="0" err="1">
                <a:solidFill>
                  <a:srgbClr val="454A58"/>
                </a:solidFill>
                <a:effectLst/>
                <a:latin typeface="Century Gothic" panose="020B0502020202020204" pitchFamily="34" charset="0"/>
              </a:rPr>
              <a:t>Temnes</a:t>
            </a:r>
            <a:r>
              <a:rPr lang="en-GB" sz="2400" b="0" i="0" dirty="0">
                <a:solidFill>
                  <a:srgbClr val="454A58"/>
                </a:solidFill>
                <a:effectLst/>
                <a:latin typeface="Century Gothic" panose="020B0502020202020204" pitchFamily="34" charset="0"/>
              </a:rPr>
              <a:t>,” and they celebrate their heritage with a </a:t>
            </a:r>
            <a:r>
              <a:rPr lang="en-GB" sz="2400" b="1" i="0" dirty="0">
                <a:solidFill>
                  <a:srgbClr val="454A58"/>
                </a:solidFill>
                <a:effectLst/>
                <a:latin typeface="Century Gothic" panose="020B0502020202020204" pitchFamily="34" charset="0"/>
              </a:rPr>
              <a:t>Temne song, dance, and drum routine handed down for centuries.</a:t>
            </a:r>
            <a:endParaRPr lang="en-GB" sz="2400" b="1" i="0" dirty="0">
              <a:solidFill>
                <a:srgbClr val="444444"/>
              </a:solidFill>
              <a:effectLst/>
              <a:latin typeface="Century Gothic" panose="020B0502020202020204" pitchFamily="34" charset="0"/>
            </a:endParaRPr>
          </a:p>
          <a:p>
            <a:pPr marL="0" indent="0">
              <a:buNone/>
            </a:pPr>
            <a:r>
              <a:rPr lang="en-GB" sz="2400" dirty="0">
                <a:solidFill>
                  <a:srgbClr val="454A58"/>
                </a:solidFill>
                <a:latin typeface="Century Gothic" panose="020B0502020202020204" pitchFamily="34" charset="0"/>
              </a:rPr>
              <a:t>T</a:t>
            </a:r>
            <a:r>
              <a:rPr lang="en-GB" sz="2400" b="0" i="0" dirty="0">
                <a:solidFill>
                  <a:srgbClr val="454A58"/>
                </a:solidFill>
                <a:effectLst/>
                <a:latin typeface="Century Gothic" panose="020B0502020202020204" pitchFamily="34" charset="0"/>
              </a:rPr>
              <a:t>hey have </a:t>
            </a:r>
            <a:r>
              <a:rPr lang="en-GB" sz="2400" b="1" i="0" dirty="0">
                <a:solidFill>
                  <a:srgbClr val="454A58"/>
                </a:solidFill>
                <a:effectLst/>
                <a:latin typeface="Century Gothic" panose="020B0502020202020204" pitchFamily="34" charset="0"/>
              </a:rPr>
              <a:t>preserved</a:t>
            </a:r>
            <a:r>
              <a:rPr lang="en-GB" sz="2400" b="0" i="0" dirty="0">
                <a:solidFill>
                  <a:srgbClr val="454A58"/>
                </a:solidFill>
                <a:effectLst/>
                <a:latin typeface="Century Gothic" panose="020B0502020202020204" pitchFamily="34" charset="0"/>
              </a:rPr>
              <a:t> the memory of its African roots and elements of its African culture for more than 250 years.</a:t>
            </a:r>
          </a:p>
          <a:p>
            <a:pPr marL="0" indent="0">
              <a:buNone/>
            </a:pPr>
            <a:r>
              <a:rPr lang="en-GB" sz="2400" b="1" i="0" dirty="0">
                <a:solidFill>
                  <a:srgbClr val="444444"/>
                </a:solidFill>
                <a:effectLst/>
                <a:latin typeface="Century Gothic" panose="020B0502020202020204" pitchFamily="34" charset="0"/>
              </a:rPr>
              <a:t>Big Drum music</a:t>
            </a:r>
            <a:r>
              <a:rPr lang="en-GB" sz="2400" dirty="0">
                <a:solidFill>
                  <a:srgbClr val="444444"/>
                </a:solidFill>
                <a:latin typeface="Century Gothic" panose="020B0502020202020204" pitchFamily="34" charset="0"/>
              </a:rPr>
              <a:t> </a:t>
            </a:r>
            <a:r>
              <a:rPr lang="en-GB" sz="2400" b="0" i="0" dirty="0">
                <a:solidFill>
                  <a:srgbClr val="444444"/>
                </a:solidFill>
                <a:effectLst/>
                <a:latin typeface="Century Gothic" panose="020B0502020202020204" pitchFamily="34" charset="0"/>
              </a:rPr>
              <a:t>has African elements but was created in the Caribbean.</a:t>
            </a:r>
          </a:p>
          <a:p>
            <a:endParaRPr lang="en-GB" sz="2400" dirty="0"/>
          </a:p>
        </p:txBody>
      </p:sp>
      <p:pic>
        <p:nvPicPr>
          <p:cNvPr id="1028" name="Picture 4" descr="Big Drum Dance at Six Roads Maroon Carriacou">
            <a:extLst>
              <a:ext uri="{FF2B5EF4-FFF2-40B4-BE49-F238E27FC236}">
                <a16:creationId xmlns:a16="http://schemas.microsoft.com/office/drawing/2014/main" id="{81819F82-EB5F-A74F-A79F-B819F0502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226" y="1450428"/>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14BC84-31BF-7269-6132-CC6256C90C24}"/>
              </a:ext>
            </a:extLst>
          </p:cNvPr>
          <p:cNvSpPr txBox="1"/>
          <p:nvPr/>
        </p:nvSpPr>
        <p:spPr>
          <a:xfrm>
            <a:off x="7775619" y="5222906"/>
            <a:ext cx="6098146" cy="369332"/>
          </a:xfrm>
          <a:prstGeom prst="rect">
            <a:avLst/>
          </a:prstGeom>
          <a:noFill/>
        </p:spPr>
        <p:txBody>
          <a:bodyPr wrap="square">
            <a:spAutoFit/>
          </a:bodyPr>
          <a:lstStyle/>
          <a:p>
            <a:r>
              <a:rPr lang="en-GB">
                <a:hlinkClick r:id="rId4"/>
              </a:rPr>
              <a:t>Link - 05. Temne-o (Nation song)</a:t>
            </a:r>
            <a:endParaRPr lang="en-GB"/>
          </a:p>
        </p:txBody>
      </p:sp>
    </p:spTree>
    <p:extLst>
      <p:ext uri="{BB962C8B-B14F-4D97-AF65-F5344CB8AC3E}">
        <p14:creationId xmlns:p14="http://schemas.microsoft.com/office/powerpoint/2010/main" val="326148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4067-691C-95BE-1A19-B36762D3426C}"/>
              </a:ext>
            </a:extLst>
          </p:cNvPr>
          <p:cNvSpPr>
            <a:spLocks noGrp="1"/>
          </p:cNvSpPr>
          <p:nvPr>
            <p:ph type="title"/>
          </p:nvPr>
        </p:nvSpPr>
        <p:spPr>
          <a:xfrm>
            <a:off x="838200" y="365125"/>
            <a:ext cx="10515600" cy="1325563"/>
          </a:xfrm>
        </p:spPr>
        <p:txBody>
          <a:bodyPr anchor="ctr">
            <a:normAutofit/>
          </a:bodyPr>
          <a:lstStyle/>
          <a:p>
            <a:r>
              <a:rPr lang="en-GB" dirty="0"/>
              <a:t>Plenary – Explain the Role of Music</a:t>
            </a:r>
          </a:p>
        </p:txBody>
      </p:sp>
      <p:sp>
        <p:nvSpPr>
          <p:cNvPr id="3" name="Content Placeholder 2">
            <a:extLst>
              <a:ext uri="{FF2B5EF4-FFF2-40B4-BE49-F238E27FC236}">
                <a16:creationId xmlns:a16="http://schemas.microsoft.com/office/drawing/2014/main" id="{234C74F7-3F00-C491-ADF8-531C1B4100F6}"/>
              </a:ext>
            </a:extLst>
          </p:cNvPr>
          <p:cNvSpPr>
            <a:spLocks noGrp="1"/>
          </p:cNvSpPr>
          <p:nvPr>
            <p:ph sz="half" idx="1"/>
          </p:nvPr>
        </p:nvSpPr>
        <p:spPr>
          <a:xfrm>
            <a:off x="532642" y="2141537"/>
            <a:ext cx="4999658" cy="4351338"/>
          </a:xfrm>
        </p:spPr>
        <p:txBody>
          <a:bodyPr>
            <a:normAutofit/>
          </a:bodyPr>
          <a:lstStyle/>
          <a:p>
            <a:pPr marL="0" indent="0">
              <a:buNone/>
            </a:pPr>
            <a:r>
              <a:rPr lang="en-GB" dirty="0">
                <a:latin typeface="Century Gothic" panose="020B0502020202020204" pitchFamily="34" charset="0"/>
              </a:rPr>
              <a:t>Explain the impact of music on the lives of enslaved people in the Caribbean</a:t>
            </a:r>
          </a:p>
          <a:p>
            <a:pPr marL="0" indent="0">
              <a:buNone/>
            </a:pPr>
            <a:endParaRPr lang="en-GB" dirty="0">
              <a:latin typeface="Century Gothic" panose="020B0502020202020204" pitchFamily="34" charset="0"/>
            </a:endParaRPr>
          </a:p>
          <a:p>
            <a:pPr marL="457200" indent="-457200">
              <a:buFont typeface="+mj-lt"/>
              <a:buAutoNum type="arabicPeriod"/>
            </a:pPr>
            <a:r>
              <a:rPr lang="en-GB" dirty="0">
                <a:latin typeface="Century Gothic" panose="020B0502020202020204" pitchFamily="34" charset="0"/>
              </a:rPr>
              <a:t>Give </a:t>
            </a:r>
            <a:r>
              <a:rPr lang="en-GB" b="1" dirty="0">
                <a:latin typeface="Century Gothic" panose="020B0502020202020204" pitchFamily="34" charset="0"/>
              </a:rPr>
              <a:t>4-6 </a:t>
            </a:r>
            <a:r>
              <a:rPr lang="en-GB" dirty="0">
                <a:latin typeface="Century Gothic" panose="020B0502020202020204" pitchFamily="34" charset="0"/>
              </a:rPr>
              <a:t>explanations</a:t>
            </a:r>
          </a:p>
        </p:txBody>
      </p:sp>
      <p:cxnSp>
        <p:nvCxnSpPr>
          <p:cNvPr id="8" name="Straight Connector 7">
            <a:extLst>
              <a:ext uri="{FF2B5EF4-FFF2-40B4-BE49-F238E27FC236}">
                <a16:creationId xmlns:a16="http://schemas.microsoft.com/office/drawing/2014/main" id="{AEFD4DE5-3340-1EA9-8F31-C3656E98D9A0}"/>
              </a:ext>
            </a:extLst>
          </p:cNvPr>
          <p:cNvCxnSpPr>
            <a:cxnSpLocks/>
          </p:cNvCxnSpPr>
          <p:nvPr/>
        </p:nvCxnSpPr>
        <p:spPr>
          <a:xfrm flipH="1" flipV="1">
            <a:off x="5871882" y="1927412"/>
            <a:ext cx="97538" cy="43114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39C820-772A-446D-7D30-DFFF94CB0D2A}"/>
              </a:ext>
            </a:extLst>
          </p:cNvPr>
          <p:cNvSpPr txBox="1"/>
          <p:nvPr/>
        </p:nvSpPr>
        <p:spPr>
          <a:xfrm>
            <a:off x="8059844" y="1690688"/>
            <a:ext cx="6094854" cy="4548168"/>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GB" sz="3600" i="1" dirty="0">
                <a:ln w="0"/>
                <a:solidFill>
                  <a:srgbClr val="002060"/>
                </a:solidFill>
                <a:effectLst>
                  <a:outerShdw blurRad="38100" dist="19050" dir="2700000" algn="tl" rotWithShape="0">
                    <a:schemeClr val="dk1">
                      <a:alpha val="40000"/>
                    </a:schemeClr>
                  </a:outerShdw>
                </a:effectLst>
              </a:rPr>
              <a:t>Jazz, </a:t>
            </a:r>
          </a:p>
          <a:p>
            <a:pPr marL="742950" lvl="1" indent="-285750">
              <a:lnSpc>
                <a:spcPct val="150000"/>
              </a:lnSpc>
              <a:buFont typeface="Arial" panose="020B0604020202020204" pitchFamily="34" charset="0"/>
              <a:buChar char="•"/>
            </a:pPr>
            <a:r>
              <a:rPr lang="en-GB" sz="3200" dirty="0">
                <a:ln w="0"/>
                <a:solidFill>
                  <a:srgbClr val="002060"/>
                </a:solidFill>
                <a:effectLst>
                  <a:outerShdw blurRad="38100" dist="19050" dir="2700000" algn="tl" rotWithShape="0">
                    <a:schemeClr val="dk1">
                      <a:alpha val="40000"/>
                    </a:schemeClr>
                  </a:outerShdw>
                </a:effectLst>
                <a:latin typeface="Agency FB" panose="020B0503020202020204" pitchFamily="34" charset="0"/>
              </a:rPr>
              <a:t>country, </a:t>
            </a:r>
          </a:p>
          <a:p>
            <a:pPr marL="742950" lvl="1" indent="-285750">
              <a:lnSpc>
                <a:spcPct val="150000"/>
              </a:lnSpc>
              <a:buFont typeface="Arial" panose="020B0604020202020204" pitchFamily="34" charset="0"/>
              <a:buChar char="•"/>
            </a:pPr>
            <a:r>
              <a:rPr lang="en-GB" sz="32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rock, </a:t>
            </a:r>
          </a:p>
          <a:p>
            <a:pPr marL="742950" lvl="1" indent="-285750">
              <a:lnSpc>
                <a:spcPct val="150000"/>
              </a:lnSpc>
              <a:buFont typeface="Arial" panose="020B0604020202020204" pitchFamily="34" charset="0"/>
              <a:buChar char="•"/>
            </a:pPr>
            <a:r>
              <a:rPr lang="en-GB" sz="4000" i="1" dirty="0">
                <a:ln w="0"/>
                <a:solidFill>
                  <a:srgbClr val="002060"/>
                </a:solidFill>
                <a:effectLst>
                  <a:outerShdw blurRad="38100" dist="19050" dir="2700000" algn="tl" rotWithShape="0">
                    <a:schemeClr val="dk1">
                      <a:alpha val="40000"/>
                    </a:schemeClr>
                  </a:outerShdw>
                </a:effectLst>
                <a:latin typeface="Bell MT" panose="02020503060305020303" pitchFamily="18" charset="0"/>
              </a:rPr>
              <a:t>blues, </a:t>
            </a:r>
          </a:p>
          <a:p>
            <a:pPr marL="742950" lvl="1" indent="-285750">
              <a:lnSpc>
                <a:spcPct val="150000"/>
              </a:lnSpc>
              <a:buFont typeface="Arial" panose="020B0604020202020204" pitchFamily="34" charset="0"/>
              <a:buChar char="•"/>
            </a:pPr>
            <a:r>
              <a:rPr lang="en-GB" sz="3200" dirty="0">
                <a:ln w="0"/>
                <a:solidFill>
                  <a:srgbClr val="002060"/>
                </a:solidFill>
                <a:effectLst>
                  <a:outerShdw blurRad="38100" dist="19050" dir="2700000" algn="tl" rotWithShape="0">
                    <a:schemeClr val="dk1">
                      <a:alpha val="40000"/>
                    </a:schemeClr>
                  </a:outerShdw>
                </a:effectLst>
              </a:rPr>
              <a:t>reggae </a:t>
            </a:r>
            <a:br>
              <a:rPr lang="en-GB" sz="2400" b="1" dirty="0"/>
            </a:br>
            <a:r>
              <a:rPr lang="en-GB" sz="2400" b="1" dirty="0"/>
              <a:t>and the list goes on</a:t>
            </a:r>
            <a:r>
              <a:rPr lang="en-GB" sz="2400" dirty="0"/>
              <a:t>. </a:t>
            </a:r>
          </a:p>
        </p:txBody>
      </p:sp>
      <p:sp>
        <p:nvSpPr>
          <p:cNvPr id="13" name="Content Placeholder 2">
            <a:extLst>
              <a:ext uri="{FF2B5EF4-FFF2-40B4-BE49-F238E27FC236}">
                <a16:creationId xmlns:a16="http://schemas.microsoft.com/office/drawing/2014/main" id="{C7765FFD-6C87-04E8-1B5B-0A21AD37F52A}"/>
              </a:ext>
            </a:extLst>
          </p:cNvPr>
          <p:cNvSpPr txBox="1">
            <a:spLocks/>
          </p:cNvSpPr>
          <p:nvPr/>
        </p:nvSpPr>
        <p:spPr>
          <a:xfrm>
            <a:off x="6222582" y="2004059"/>
            <a:ext cx="2051842"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r>
              <a:rPr lang="en-GB" sz="2900" dirty="0">
                <a:latin typeface="Century Gothic" panose="020B0502020202020204" pitchFamily="34" charset="0"/>
              </a:rPr>
              <a:t>Choose a music style. </a:t>
            </a:r>
            <a:br>
              <a:rPr lang="en-GB" dirty="0">
                <a:latin typeface="Century Gothic" panose="020B0502020202020204" pitchFamily="34" charset="0"/>
              </a:rPr>
            </a:br>
            <a:r>
              <a:rPr lang="en-GB" sz="3100" b="1" dirty="0">
                <a:latin typeface="Century Gothic" panose="020B0502020202020204" pitchFamily="34" charset="0"/>
              </a:rPr>
              <a:t>Research </a:t>
            </a:r>
            <a:br>
              <a:rPr lang="en-GB" sz="3100" b="1" dirty="0">
                <a:latin typeface="Century Gothic" panose="020B0502020202020204" pitchFamily="34" charset="0"/>
              </a:rPr>
            </a:br>
            <a:r>
              <a:rPr lang="en-GB" sz="3100" b="1" dirty="0">
                <a:latin typeface="Century Gothic" panose="020B0502020202020204" pitchFamily="34" charset="0"/>
              </a:rPr>
              <a:t>&amp; create a presentation</a:t>
            </a:r>
            <a:r>
              <a:rPr lang="en-GB" sz="3100" dirty="0">
                <a:latin typeface="Century Gothic" panose="020B0502020202020204" pitchFamily="34" charset="0"/>
              </a:rPr>
              <a:t> </a:t>
            </a:r>
          </a:p>
          <a:p>
            <a:pPr marL="0" indent="0">
              <a:lnSpc>
                <a:spcPct val="160000"/>
              </a:lnSpc>
              <a:buFont typeface="Arial" panose="020B0604020202020204" pitchFamily="34" charset="0"/>
              <a:buNone/>
            </a:pPr>
            <a:r>
              <a:rPr lang="en-GB" dirty="0">
                <a:latin typeface="Century Gothic" panose="020B0502020202020204" pitchFamily="34" charset="0"/>
              </a:rPr>
              <a:t>on the links to the Caribbean &amp; Atlantic trade in enslaved peoples </a:t>
            </a:r>
          </a:p>
          <a:p>
            <a:pPr marL="0" indent="0">
              <a:lnSpc>
                <a:spcPct val="160000"/>
              </a:lnSpc>
              <a:buFont typeface="Arial" panose="020B0604020202020204" pitchFamily="34" charset="0"/>
              <a:buNone/>
            </a:pPr>
            <a:endParaRPr lang="en-GB" dirty="0">
              <a:latin typeface="Century Gothic" panose="020B0502020202020204" pitchFamily="34" charset="0"/>
            </a:endParaRPr>
          </a:p>
        </p:txBody>
      </p:sp>
    </p:spTree>
    <p:extLst>
      <p:ext uri="{BB962C8B-B14F-4D97-AF65-F5344CB8AC3E}">
        <p14:creationId xmlns:p14="http://schemas.microsoft.com/office/powerpoint/2010/main" val="29084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8F7FF"/>
        </a:solidFill>
        <a:effectLst/>
      </p:bgPr>
    </p:bg>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4092181-5545-A32E-46D3-FC40824549A5}"/>
              </a:ext>
            </a:extLst>
          </p:cNvPr>
          <p:cNvGraphicFramePr>
            <a:graphicFrameLocks noGrp="1"/>
          </p:cNvGraphicFramePr>
          <p:nvPr>
            <p:ph sz="half" idx="1"/>
            <p:extLst>
              <p:ext uri="{D42A27DB-BD31-4B8C-83A1-F6EECF244321}">
                <p14:modId xmlns:p14="http://schemas.microsoft.com/office/powerpoint/2010/main" val="3591154905"/>
              </p:ext>
            </p:extLst>
          </p:nvPr>
        </p:nvGraphicFramePr>
        <p:xfrm>
          <a:off x="726927" y="493486"/>
          <a:ext cx="10332959" cy="5755902"/>
        </p:xfrm>
        <a:graphic>
          <a:graphicData uri="http://schemas.openxmlformats.org/drawingml/2006/table">
            <a:tbl>
              <a:tblPr firstRow="1" bandRow="1">
                <a:tableStyleId>{5940675A-B579-460E-94D1-54222C63F5DA}</a:tableStyleId>
              </a:tblPr>
              <a:tblGrid>
                <a:gridCol w="1164194">
                  <a:extLst>
                    <a:ext uri="{9D8B030D-6E8A-4147-A177-3AD203B41FA5}">
                      <a16:colId xmlns:a16="http://schemas.microsoft.com/office/drawing/2014/main" val="1318291659"/>
                    </a:ext>
                  </a:extLst>
                </a:gridCol>
                <a:gridCol w="2893532">
                  <a:extLst>
                    <a:ext uri="{9D8B030D-6E8A-4147-A177-3AD203B41FA5}">
                      <a16:colId xmlns:a16="http://schemas.microsoft.com/office/drawing/2014/main" val="145891103"/>
                    </a:ext>
                  </a:extLst>
                </a:gridCol>
                <a:gridCol w="2475326">
                  <a:extLst>
                    <a:ext uri="{9D8B030D-6E8A-4147-A177-3AD203B41FA5}">
                      <a16:colId xmlns:a16="http://schemas.microsoft.com/office/drawing/2014/main" val="1532145296"/>
                    </a:ext>
                  </a:extLst>
                </a:gridCol>
                <a:gridCol w="3799907">
                  <a:extLst>
                    <a:ext uri="{9D8B030D-6E8A-4147-A177-3AD203B41FA5}">
                      <a16:colId xmlns:a16="http://schemas.microsoft.com/office/drawing/2014/main" val="1300129236"/>
                    </a:ext>
                  </a:extLst>
                </a:gridCol>
              </a:tblGrid>
              <a:tr h="460280">
                <a:tc gridSpan="4">
                  <a:txBody>
                    <a:bodyPr/>
                    <a:lstStyle/>
                    <a:p>
                      <a:pPr lvl="0" algn="ctr">
                        <a:buNone/>
                      </a:pPr>
                      <a:r>
                        <a:rPr lang="en-GB" sz="2400" b="1">
                          <a:latin typeface="Aptos"/>
                        </a:rPr>
                        <a:t>What can we learn from the music of enslaved people?</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148566439"/>
                  </a:ext>
                </a:extLst>
              </a:tr>
              <a:tr h="521650">
                <a:tc>
                  <a:txBody>
                    <a:bodyPr/>
                    <a:lstStyle/>
                    <a:p>
                      <a:pPr algn="ctr"/>
                      <a:endParaRPr lang="en-GB" b="1">
                        <a:latin typeface="Aptos"/>
                      </a:endParaRPr>
                    </a:p>
                  </a:txBody>
                  <a:tcPr/>
                </a:tc>
                <a:tc>
                  <a:txBody>
                    <a:bodyPr/>
                    <a:lstStyle/>
                    <a:p>
                      <a:pPr lvl="0" algn="ctr">
                        <a:buNone/>
                      </a:pPr>
                      <a:r>
                        <a:rPr lang="en-US" sz="1400" b="1" u="none" strike="noStrike" noProof="0" dirty="0">
                          <a:solidFill>
                            <a:srgbClr val="24283C"/>
                          </a:solidFill>
                          <a:latin typeface="Aptos"/>
                        </a:rPr>
                        <a:t>Lyrics: Word choice</a:t>
                      </a:r>
                      <a:endParaRPr lang="en-US" b="1" dirty="0">
                        <a:latin typeface="Aptos"/>
                      </a:endParaRPr>
                    </a:p>
                  </a:txBody>
                  <a:tcPr/>
                </a:tc>
                <a:tc>
                  <a:txBody>
                    <a:bodyPr/>
                    <a:lstStyle/>
                    <a:p>
                      <a:pPr lvl="0" algn="ctr">
                        <a:buNone/>
                      </a:pPr>
                      <a:r>
                        <a:rPr lang="en-US" sz="1400" b="1" u="none" strike="noStrike" noProof="0" dirty="0">
                          <a:solidFill>
                            <a:srgbClr val="24283C"/>
                          </a:solidFill>
                          <a:latin typeface="Aptos"/>
                        </a:rPr>
                        <a:t>Rhythm / tone</a:t>
                      </a:r>
                      <a:br>
                        <a:rPr lang="en-US" sz="1400" b="1" u="none" strike="noStrike" noProof="0" dirty="0">
                          <a:solidFill>
                            <a:srgbClr val="24283C"/>
                          </a:solidFill>
                          <a:latin typeface="Aptos"/>
                        </a:rPr>
                      </a:br>
                      <a:r>
                        <a:rPr lang="en-US" sz="1400" b="1" u="none" strike="noStrike" noProof="0" dirty="0">
                          <a:solidFill>
                            <a:srgbClr val="24283C"/>
                          </a:solidFill>
                          <a:latin typeface="Aptos"/>
                        </a:rPr>
                        <a:t>or use of instruments</a:t>
                      </a:r>
                      <a:endParaRPr lang="en-US" b="1" dirty="0">
                        <a:latin typeface="Aptos"/>
                      </a:endParaRPr>
                    </a:p>
                  </a:txBody>
                  <a:tcPr/>
                </a:tc>
                <a:tc>
                  <a:txBody>
                    <a:bodyPr/>
                    <a:lstStyle/>
                    <a:p>
                      <a:pPr lvl="0" algn="ctr">
                        <a:buNone/>
                      </a:pPr>
                      <a:r>
                        <a:rPr lang="en-US" sz="1400" b="1" u="none" strike="noStrike" noProof="0">
                          <a:solidFill>
                            <a:srgbClr val="24283C"/>
                          </a:solidFill>
                          <a:latin typeface="Aptos"/>
                        </a:rPr>
                        <a:t>Which of the 5 Cs might explain the role of this music?</a:t>
                      </a:r>
                      <a:endParaRPr lang="en-US" b="1">
                        <a:latin typeface="Aptos"/>
                      </a:endParaRPr>
                    </a:p>
                  </a:txBody>
                  <a:tcPr/>
                </a:tc>
                <a:extLst>
                  <a:ext uri="{0D108BD9-81ED-4DB2-BD59-A6C34878D82A}">
                    <a16:rowId xmlns:a16="http://schemas.microsoft.com/office/drawing/2014/main" val="262051332"/>
                  </a:ext>
                </a:extLst>
              </a:tr>
              <a:tr h="1516436">
                <a:tc>
                  <a:txBody>
                    <a:bodyPr/>
                    <a:lstStyle/>
                    <a:p>
                      <a:pPr lvl="0" algn="ctr">
                        <a:buNone/>
                      </a:pPr>
                      <a:r>
                        <a:rPr lang="en-GB" sz="1400" b="1" u="none" strike="noStrike" noProof="0">
                          <a:latin typeface="Aptos"/>
                        </a:rPr>
                        <a:t>Source 1 – African chant from Barbados</a:t>
                      </a:r>
                    </a:p>
                  </a:txBody>
                  <a:tcPr/>
                </a:tc>
                <a:tc>
                  <a:txBody>
                    <a:bodyPr/>
                    <a:lstStyle/>
                    <a:p>
                      <a:pPr algn="ctr"/>
                      <a:endParaRPr lang="en-GB">
                        <a:latin typeface="Aptos"/>
                      </a:endParaRPr>
                    </a:p>
                  </a:txBody>
                  <a:tcPr/>
                </a:tc>
                <a:tc>
                  <a:txBody>
                    <a:bodyPr/>
                    <a:lstStyle/>
                    <a:p>
                      <a:pPr algn="ctr"/>
                      <a:endParaRPr lang="en-GB">
                        <a:latin typeface="Aptos"/>
                      </a:endParaRPr>
                    </a:p>
                  </a:txBody>
                  <a:tcPr/>
                </a:tc>
                <a:tc>
                  <a:txBody>
                    <a:bodyPr/>
                    <a:lstStyle/>
                    <a:p>
                      <a:pPr algn="ctr"/>
                      <a:endParaRPr lang="en-GB">
                        <a:latin typeface="Aptos"/>
                      </a:endParaRPr>
                    </a:p>
                  </a:txBody>
                  <a:tcPr/>
                </a:tc>
                <a:extLst>
                  <a:ext uri="{0D108BD9-81ED-4DB2-BD59-A6C34878D82A}">
                    <a16:rowId xmlns:a16="http://schemas.microsoft.com/office/drawing/2014/main" val="1032574654"/>
                  </a:ext>
                </a:extLst>
              </a:tr>
              <a:tr h="1628768">
                <a:tc>
                  <a:txBody>
                    <a:bodyPr/>
                    <a:lstStyle/>
                    <a:p>
                      <a:pPr marL="0" marR="0" lvl="0" indent="0" algn="ctr">
                        <a:lnSpc>
                          <a:spcPct val="107000"/>
                        </a:lnSpc>
                        <a:spcBef>
                          <a:spcPts val="0"/>
                        </a:spcBef>
                        <a:spcAft>
                          <a:spcPts val="800"/>
                        </a:spcAft>
                        <a:buNone/>
                      </a:pPr>
                      <a:r>
                        <a:rPr lang="en-US" sz="1400" b="1" i="0" u="none" strike="noStrike" noProof="0" dirty="0">
                          <a:solidFill>
                            <a:srgbClr val="24283C"/>
                          </a:solidFill>
                          <a:latin typeface="Aptos"/>
                        </a:rPr>
                        <a:t>Source 2 - </a:t>
                      </a:r>
                      <a:r>
                        <a:rPr lang="en-US" sz="1400" b="1" i="0" u="none" strike="noStrike" noProof="0" dirty="0">
                          <a:solidFill>
                            <a:srgbClr val="24283C"/>
                          </a:solidFill>
                          <a:latin typeface="Aptos"/>
                          <a:hlinkClick r:id="rId3"/>
                        </a:rPr>
                        <a:t>Musical Passage</a:t>
                      </a:r>
                      <a:endParaRPr lang="en-US" dirty="0"/>
                    </a:p>
                  </a:txBody>
                  <a:tcPr/>
                </a:tc>
                <a:tc>
                  <a:txBody>
                    <a:bodyPr/>
                    <a:lstStyle/>
                    <a:p>
                      <a:pPr algn="ctr"/>
                      <a:endParaRPr lang="en-GB">
                        <a:latin typeface="Aptos"/>
                      </a:endParaRPr>
                    </a:p>
                  </a:txBody>
                  <a:tcPr/>
                </a:tc>
                <a:tc>
                  <a:txBody>
                    <a:bodyPr/>
                    <a:lstStyle/>
                    <a:p>
                      <a:pPr algn="ctr"/>
                      <a:endParaRPr lang="en-GB">
                        <a:latin typeface="Aptos"/>
                      </a:endParaRPr>
                    </a:p>
                  </a:txBody>
                  <a:tcPr/>
                </a:tc>
                <a:tc>
                  <a:txBody>
                    <a:bodyPr/>
                    <a:lstStyle/>
                    <a:p>
                      <a:endParaRPr lang="en-GB">
                        <a:latin typeface="Aptos"/>
                      </a:endParaRPr>
                    </a:p>
                  </a:txBody>
                  <a:tcPr/>
                </a:tc>
                <a:extLst>
                  <a:ext uri="{0D108BD9-81ED-4DB2-BD59-A6C34878D82A}">
                    <a16:rowId xmlns:a16="http://schemas.microsoft.com/office/drawing/2014/main" val="2904719887"/>
                  </a:ext>
                </a:extLst>
              </a:tr>
              <a:tr h="1628768">
                <a:tc>
                  <a:txBody>
                    <a:bodyPr/>
                    <a:lstStyle/>
                    <a:p>
                      <a:pPr marL="0" lvl="0" indent="0" algn="ctr">
                        <a:lnSpc>
                          <a:spcPct val="107000"/>
                        </a:lnSpc>
                        <a:spcBef>
                          <a:spcPts val="0"/>
                        </a:spcBef>
                        <a:spcAft>
                          <a:spcPts val="800"/>
                        </a:spcAft>
                        <a:buNone/>
                      </a:pPr>
                      <a:r>
                        <a:rPr lang="en-US" sz="1400" b="1" i="0" u="none" strike="noStrike" noProof="0">
                          <a:solidFill>
                            <a:srgbClr val="24283C"/>
                          </a:solidFill>
                          <a:latin typeface="Aptos"/>
                        </a:rPr>
                        <a:t>Source 3 - </a:t>
                      </a:r>
                      <a:r>
                        <a:rPr lang="en-US" sz="1400" b="1" i="0" u="none" strike="noStrike" noProof="0">
                          <a:solidFill>
                            <a:srgbClr val="24283C"/>
                          </a:solidFill>
                          <a:latin typeface="Aptos"/>
                          <a:hlinkClick r:id="rId4"/>
                        </a:rPr>
                        <a:t>Cultural </a:t>
                      </a:r>
                      <a:r>
                        <a:rPr lang="en-US" sz="1400" b="1" i="0" u="none" strike="noStrike" noProof="0" err="1">
                          <a:solidFill>
                            <a:srgbClr val="24283C"/>
                          </a:solidFill>
                          <a:latin typeface="Aptos"/>
                          <a:hlinkClick r:id="rId4"/>
                        </a:rPr>
                        <a:t>Carriacou</a:t>
                      </a:r>
                      <a:endParaRPr lang="en-US"/>
                    </a:p>
                  </a:txBody>
                  <a:tcPr/>
                </a:tc>
                <a:tc>
                  <a:txBody>
                    <a:bodyPr/>
                    <a:lstStyle/>
                    <a:p>
                      <a:pPr lvl="0" algn="ctr">
                        <a:buNone/>
                      </a:pPr>
                      <a:endParaRPr lang="en-GB">
                        <a:latin typeface="Aptos"/>
                      </a:endParaRPr>
                    </a:p>
                  </a:txBody>
                  <a:tcPr/>
                </a:tc>
                <a:tc>
                  <a:txBody>
                    <a:bodyPr/>
                    <a:lstStyle/>
                    <a:p>
                      <a:pPr lvl="0" algn="ctr">
                        <a:buNone/>
                      </a:pPr>
                      <a:endParaRPr lang="en-GB">
                        <a:latin typeface="Aptos"/>
                      </a:endParaRPr>
                    </a:p>
                  </a:txBody>
                  <a:tcPr/>
                </a:tc>
                <a:tc>
                  <a:txBody>
                    <a:bodyPr/>
                    <a:lstStyle/>
                    <a:p>
                      <a:pPr lvl="0">
                        <a:buNone/>
                      </a:pPr>
                      <a:endParaRPr lang="en-GB" dirty="0">
                        <a:latin typeface="Aptos"/>
                      </a:endParaRPr>
                    </a:p>
                  </a:txBody>
                  <a:tcPr/>
                </a:tc>
                <a:extLst>
                  <a:ext uri="{0D108BD9-81ED-4DB2-BD59-A6C34878D82A}">
                    <a16:rowId xmlns:a16="http://schemas.microsoft.com/office/drawing/2014/main" val="4040061224"/>
                  </a:ext>
                </a:extLst>
              </a:tr>
            </a:tbl>
          </a:graphicData>
        </a:graphic>
      </p:graphicFrame>
    </p:spTree>
    <p:extLst>
      <p:ext uri="{BB962C8B-B14F-4D97-AF65-F5344CB8AC3E}">
        <p14:creationId xmlns:p14="http://schemas.microsoft.com/office/powerpoint/2010/main" val="402198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8F7FF"/>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988056-2F4A-6CFB-51EB-485E00EBCD38}"/>
              </a:ext>
            </a:extLst>
          </p:cNvPr>
          <p:cNvGraphicFramePr>
            <a:graphicFrameLocks noGrp="1"/>
          </p:cNvGraphicFramePr>
          <p:nvPr>
            <p:extLst>
              <p:ext uri="{D42A27DB-BD31-4B8C-83A1-F6EECF244321}">
                <p14:modId xmlns:p14="http://schemas.microsoft.com/office/powerpoint/2010/main" val="3187692010"/>
              </p:ext>
            </p:extLst>
          </p:nvPr>
        </p:nvGraphicFramePr>
        <p:xfrm>
          <a:off x="199841" y="51411"/>
          <a:ext cx="11630953" cy="6755178"/>
        </p:xfrm>
        <a:graphic>
          <a:graphicData uri="http://schemas.openxmlformats.org/drawingml/2006/table">
            <a:tbl>
              <a:tblPr firstRow="1" bandRow="1">
                <a:tableStyleId>{5940675A-B579-460E-94D1-54222C63F5DA}</a:tableStyleId>
              </a:tblPr>
              <a:tblGrid>
                <a:gridCol w="1447354">
                  <a:extLst>
                    <a:ext uri="{9D8B030D-6E8A-4147-A177-3AD203B41FA5}">
                      <a16:colId xmlns:a16="http://schemas.microsoft.com/office/drawing/2014/main" val="3215424178"/>
                    </a:ext>
                  </a:extLst>
                </a:gridCol>
                <a:gridCol w="3065622">
                  <a:extLst>
                    <a:ext uri="{9D8B030D-6E8A-4147-A177-3AD203B41FA5}">
                      <a16:colId xmlns:a16="http://schemas.microsoft.com/office/drawing/2014/main" val="44361732"/>
                    </a:ext>
                  </a:extLst>
                </a:gridCol>
                <a:gridCol w="2931459">
                  <a:extLst>
                    <a:ext uri="{9D8B030D-6E8A-4147-A177-3AD203B41FA5}">
                      <a16:colId xmlns:a16="http://schemas.microsoft.com/office/drawing/2014/main" val="2008418978"/>
                    </a:ext>
                  </a:extLst>
                </a:gridCol>
                <a:gridCol w="4186518">
                  <a:extLst>
                    <a:ext uri="{9D8B030D-6E8A-4147-A177-3AD203B41FA5}">
                      <a16:colId xmlns:a16="http://schemas.microsoft.com/office/drawing/2014/main" val="3801547043"/>
                    </a:ext>
                  </a:extLst>
                </a:gridCol>
              </a:tblGrid>
              <a:tr h="451538">
                <a:tc gridSpan="4">
                  <a:txBody>
                    <a:bodyPr/>
                    <a:lstStyle/>
                    <a:p>
                      <a:pPr algn="ctr">
                        <a:lnSpc>
                          <a:spcPct val="116000"/>
                        </a:lnSpc>
                        <a:spcAft>
                          <a:spcPts val="800"/>
                        </a:spcAft>
                        <a:buNone/>
                      </a:pPr>
                      <a:r>
                        <a:rPr lang="en-GB" sz="2000">
                          <a:effectLst/>
                        </a:rPr>
                        <a:t>What can we learn from the music of enslaved people?</a:t>
                      </a:r>
                      <a:endParaRPr lang="en-GB" sz="10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7552524"/>
                  </a:ext>
                </a:extLst>
              </a:tr>
              <a:tr h="538941">
                <a:tc>
                  <a:txBody>
                    <a:bodyPr/>
                    <a:lstStyle/>
                    <a:p>
                      <a:pPr>
                        <a:lnSpc>
                          <a:spcPct val="116000"/>
                        </a:lnSpc>
                        <a:spcAft>
                          <a:spcPts val="800"/>
                        </a:spcAft>
                        <a:buNone/>
                      </a:pPr>
                      <a:r>
                        <a:rPr lang="en-GB" sz="1000">
                          <a:effectLst/>
                        </a:rPr>
                        <a:t> </a:t>
                      </a:r>
                      <a:endParaRPr lang="en-GB" sz="10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gn="ctr">
                        <a:lnSpc>
                          <a:spcPct val="116000"/>
                        </a:lnSpc>
                        <a:spcAft>
                          <a:spcPts val="800"/>
                        </a:spcAft>
                        <a:buNone/>
                      </a:pPr>
                      <a:r>
                        <a:rPr lang="en-GB" sz="1100">
                          <a:effectLst/>
                        </a:rPr>
                        <a:t>Lyrics: Word choice</a:t>
                      </a:r>
                      <a:endParaRPr lang="en-GB" sz="10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gn="ctr">
                        <a:lnSpc>
                          <a:spcPct val="116000"/>
                        </a:lnSpc>
                        <a:spcAft>
                          <a:spcPts val="800"/>
                        </a:spcAft>
                        <a:buNone/>
                      </a:pPr>
                      <a:r>
                        <a:rPr lang="en-GB" sz="1100">
                          <a:effectLst/>
                        </a:rPr>
                        <a:t>Rhythm / tone</a:t>
                      </a:r>
                      <a:br>
                        <a:rPr lang="en-GB" sz="1000">
                          <a:effectLst/>
                        </a:rPr>
                      </a:br>
                      <a:r>
                        <a:rPr lang="en-GB" sz="1100">
                          <a:effectLst/>
                        </a:rPr>
                        <a:t> or use of instruments</a:t>
                      </a:r>
                      <a:endParaRPr lang="en-GB" sz="10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gn="ctr">
                        <a:lnSpc>
                          <a:spcPct val="116000"/>
                        </a:lnSpc>
                        <a:spcAft>
                          <a:spcPts val="800"/>
                        </a:spcAft>
                        <a:buNone/>
                      </a:pPr>
                      <a:r>
                        <a:rPr lang="en-GB" sz="1100">
                          <a:effectLst/>
                        </a:rPr>
                        <a:t>Which of the 5 Cs might explain the role of this music?</a:t>
                      </a:r>
                      <a:endParaRPr lang="en-GB" sz="10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extLst>
                  <a:ext uri="{0D108BD9-81ED-4DB2-BD59-A6C34878D82A}">
                    <a16:rowId xmlns:a16="http://schemas.microsoft.com/office/drawing/2014/main" val="2453665919"/>
                  </a:ext>
                </a:extLst>
              </a:tr>
              <a:tr h="2013932">
                <a:tc>
                  <a:txBody>
                    <a:bodyPr/>
                    <a:lstStyle/>
                    <a:p>
                      <a:pPr algn="ctr">
                        <a:lnSpc>
                          <a:spcPct val="116000"/>
                        </a:lnSpc>
                        <a:spcAft>
                          <a:spcPts val="800"/>
                        </a:spcAft>
                        <a:buNone/>
                      </a:pPr>
                      <a:r>
                        <a:rPr lang="en-GB" sz="1600" dirty="0">
                          <a:effectLst/>
                        </a:rPr>
                        <a:t>Source 1 – </a:t>
                      </a:r>
                      <a:r>
                        <a:rPr lang="en-GB" sz="1600" b="1" dirty="0">
                          <a:effectLst/>
                        </a:rPr>
                        <a:t>African chant from Barbados</a:t>
                      </a:r>
                      <a:endParaRPr lang="en-GB"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nchor="ctr"/>
                </a:tc>
                <a:tc>
                  <a:txBody>
                    <a:bodyPr/>
                    <a:lstStyle/>
                    <a:p>
                      <a:pPr>
                        <a:lnSpc>
                          <a:spcPct val="116000"/>
                        </a:lnSpc>
                        <a:spcAft>
                          <a:spcPts val="800"/>
                        </a:spcAft>
                        <a:buNone/>
                      </a:pPr>
                      <a:r>
                        <a:rPr lang="en-GB" sz="1600" dirty="0">
                          <a:effectLst/>
                        </a:rPr>
                        <a:t>Expresses the harrowing reality of enslaved life: “Massa buy me he won’t </a:t>
                      </a:r>
                      <a:r>
                        <a:rPr lang="en-GB" sz="1600" dirty="0" err="1">
                          <a:effectLst/>
                        </a:rPr>
                        <a:t>killa</a:t>
                      </a:r>
                      <a:r>
                        <a:rPr lang="en-GB" sz="1600" dirty="0">
                          <a:effectLst/>
                        </a:rPr>
                        <a:t> me.”</a:t>
                      </a:r>
                    </a:p>
                    <a:p>
                      <a:pPr>
                        <a:lnSpc>
                          <a:spcPct val="116000"/>
                        </a:lnSpc>
                        <a:spcAft>
                          <a:spcPts val="800"/>
                        </a:spcAft>
                        <a:buNone/>
                      </a:pPr>
                      <a:r>
                        <a:rPr lang="en-GB" sz="1600" dirty="0">
                          <a:effectLst/>
                        </a:rPr>
                        <a:t>“For I live with a bad man” underscores cruelty.</a:t>
                      </a:r>
                    </a:p>
                    <a:p>
                      <a:pPr>
                        <a:lnSpc>
                          <a:spcPct val="116000"/>
                        </a:lnSpc>
                        <a:spcAft>
                          <a:spcPts val="800"/>
                        </a:spcAft>
                        <a:buNone/>
                      </a:pPr>
                      <a:r>
                        <a:rPr lang="en-GB" sz="1600" dirty="0">
                          <a:effectLst/>
                        </a:rPr>
                        <a:t>References to being shipped again: “he ship me </a:t>
                      </a:r>
                      <a:r>
                        <a:rPr lang="en-GB" sz="1600" dirty="0" err="1">
                          <a:effectLst/>
                        </a:rPr>
                        <a:t>regulaw</a:t>
                      </a:r>
                      <a:r>
                        <a:rPr lang="en-GB" sz="1600" dirty="0">
                          <a:effectLst/>
                        </a:rPr>
                        <a:t>” highlight instability.</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nSpc>
                          <a:spcPct val="116000"/>
                        </a:lnSpc>
                        <a:spcAft>
                          <a:spcPts val="800"/>
                        </a:spcAft>
                        <a:buNone/>
                      </a:pPr>
                      <a:r>
                        <a:rPr lang="en-GB" sz="1600">
                          <a:effectLst/>
                        </a:rPr>
                        <a:t>Haunting quality and tone</a:t>
                      </a:r>
                    </a:p>
                    <a:p>
                      <a:pPr>
                        <a:lnSpc>
                          <a:spcPct val="116000"/>
                        </a:lnSpc>
                        <a:spcAft>
                          <a:spcPts val="800"/>
                        </a:spcAft>
                        <a:buNone/>
                      </a:pPr>
                      <a:r>
                        <a:rPr lang="en-GB" sz="1600">
                          <a:effectLst/>
                        </a:rPr>
                        <a:t> </a:t>
                      </a:r>
                    </a:p>
                    <a:p>
                      <a:pPr>
                        <a:lnSpc>
                          <a:spcPct val="116000"/>
                        </a:lnSpc>
                        <a:spcAft>
                          <a:spcPts val="800"/>
                        </a:spcAft>
                        <a:buNone/>
                      </a:pPr>
                      <a:r>
                        <a:rPr lang="en-GB" sz="1600">
                          <a:effectLst/>
                        </a:rPr>
                        <a:t>Minimal rhythmic accompaniment which adds emphasis to the solo lead</a:t>
                      </a:r>
                      <a:endParaRPr lang="en-GB" sz="16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nSpc>
                          <a:spcPct val="116000"/>
                        </a:lnSpc>
                        <a:spcAft>
                          <a:spcPts val="800"/>
                        </a:spcAft>
                        <a:buNone/>
                      </a:pPr>
                      <a:r>
                        <a:rPr lang="en-GB" sz="1600" b="1" dirty="0">
                          <a:effectLst/>
                        </a:rPr>
                        <a:t>Communication</a:t>
                      </a:r>
                      <a:r>
                        <a:rPr lang="en-GB" sz="1600" dirty="0">
                          <a:effectLst/>
                        </a:rPr>
                        <a:t> – the lyrics are communicating the horrors that were faced during enslavement</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extLst>
                  <a:ext uri="{0D108BD9-81ED-4DB2-BD59-A6C34878D82A}">
                    <a16:rowId xmlns:a16="http://schemas.microsoft.com/office/drawing/2014/main" val="1536327800"/>
                  </a:ext>
                </a:extLst>
              </a:tr>
              <a:tr h="1600976">
                <a:tc>
                  <a:txBody>
                    <a:bodyPr/>
                    <a:lstStyle/>
                    <a:p>
                      <a:pPr algn="ctr">
                        <a:lnSpc>
                          <a:spcPct val="107000"/>
                        </a:lnSpc>
                        <a:spcAft>
                          <a:spcPts val="800"/>
                        </a:spcAft>
                        <a:buNone/>
                      </a:pPr>
                      <a:r>
                        <a:rPr lang="en-GB" sz="1600" dirty="0">
                          <a:effectLst/>
                        </a:rPr>
                        <a:t>Source 2 -</a:t>
                      </a:r>
                      <a:r>
                        <a:rPr lang="en-GB" sz="1600" b="1" dirty="0">
                          <a:effectLst/>
                        </a:rPr>
                        <a:t> </a:t>
                      </a:r>
                      <a:r>
                        <a:rPr lang="en-GB" sz="1600" b="1" u="none" strike="noStrike" dirty="0">
                          <a:effectLst/>
                          <a:hlinkClick r:id="rId2"/>
                        </a:rPr>
                        <a:t>Musical Passage</a:t>
                      </a:r>
                      <a:endParaRPr lang="en-GB"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nchor="ctr"/>
                </a:tc>
                <a:tc>
                  <a:txBody>
                    <a:bodyPr/>
                    <a:lstStyle/>
                    <a:p>
                      <a:pPr>
                        <a:lnSpc>
                          <a:spcPct val="116000"/>
                        </a:lnSpc>
                        <a:spcAft>
                          <a:spcPts val="800"/>
                        </a:spcAft>
                        <a:buNone/>
                      </a:pPr>
                      <a:r>
                        <a:rPr lang="en-GB" sz="1600" dirty="0">
                          <a:effectLst/>
                        </a:rPr>
                        <a:t>Lyrics reflect ritual, cultural, or communal traditions brought from West Africa to maintain community.</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nSpc>
                          <a:spcPct val="116000"/>
                        </a:lnSpc>
                        <a:spcAft>
                          <a:spcPts val="800"/>
                        </a:spcAft>
                        <a:buNone/>
                      </a:pPr>
                      <a:r>
                        <a:rPr lang="en-GB" sz="1600" dirty="0">
                          <a:effectLst/>
                        </a:rPr>
                        <a:t>Preserve African melodic structures </a:t>
                      </a:r>
                      <a:br>
                        <a:rPr lang="en-GB" sz="1600" dirty="0">
                          <a:effectLst/>
                        </a:rPr>
                      </a:br>
                      <a:r>
                        <a:rPr lang="en-GB" sz="1600" dirty="0">
                          <a:effectLst/>
                        </a:rPr>
                        <a:t>Accompanied by percussion (drums) or vocal rhythmic patterns.</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nSpc>
                          <a:spcPct val="116000"/>
                        </a:lnSpc>
                        <a:spcAft>
                          <a:spcPts val="800"/>
                        </a:spcAft>
                        <a:buNone/>
                      </a:pPr>
                      <a:r>
                        <a:rPr lang="en-GB" sz="1600" b="1" dirty="0">
                          <a:effectLst/>
                        </a:rPr>
                        <a:t>Continuity</a:t>
                      </a:r>
                      <a:r>
                        <a:rPr lang="en-GB" sz="1600" dirty="0">
                          <a:effectLst/>
                        </a:rPr>
                        <a:t> – language and instruments are preserved from culture. </a:t>
                      </a:r>
                    </a:p>
                    <a:p>
                      <a:pPr>
                        <a:lnSpc>
                          <a:spcPct val="116000"/>
                        </a:lnSpc>
                        <a:spcAft>
                          <a:spcPts val="800"/>
                        </a:spcAft>
                        <a:buNone/>
                      </a:pPr>
                      <a:r>
                        <a:rPr lang="en-GB" sz="1600" b="1" dirty="0">
                          <a:effectLst/>
                        </a:rPr>
                        <a:t>Celebration</a:t>
                      </a:r>
                      <a:r>
                        <a:rPr lang="en-GB" sz="1600" dirty="0">
                          <a:effectLst/>
                        </a:rPr>
                        <a:t> – This music shows preservation and celebration of traditions that were brought from their home.  </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extLst>
                  <a:ext uri="{0D108BD9-81ED-4DB2-BD59-A6C34878D82A}">
                    <a16:rowId xmlns:a16="http://schemas.microsoft.com/office/drawing/2014/main" val="3910636294"/>
                  </a:ext>
                </a:extLst>
              </a:tr>
              <a:tr h="1649162">
                <a:tc>
                  <a:txBody>
                    <a:bodyPr/>
                    <a:lstStyle/>
                    <a:p>
                      <a:pPr algn="ctr">
                        <a:lnSpc>
                          <a:spcPct val="107000"/>
                        </a:lnSpc>
                        <a:spcAft>
                          <a:spcPts val="800"/>
                        </a:spcAft>
                        <a:buNone/>
                      </a:pPr>
                      <a:r>
                        <a:rPr lang="en-GB" sz="1600" dirty="0">
                          <a:effectLst/>
                        </a:rPr>
                        <a:t>Source 3 - </a:t>
                      </a:r>
                      <a:r>
                        <a:rPr lang="en-GB" sz="1600" b="1" u="none" strike="noStrike" dirty="0">
                          <a:effectLst/>
                          <a:hlinkClick r:id="rId3"/>
                        </a:rPr>
                        <a:t>Cultural </a:t>
                      </a:r>
                      <a:r>
                        <a:rPr lang="en-GB" sz="1600" b="1" u="none" strike="noStrike" dirty="0" err="1">
                          <a:effectLst/>
                          <a:hlinkClick r:id="rId3"/>
                        </a:rPr>
                        <a:t>Carriacou</a:t>
                      </a:r>
                      <a:endParaRPr lang="en-GB"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nchor="ctr"/>
                </a:tc>
                <a:tc>
                  <a:txBody>
                    <a:bodyPr/>
                    <a:lstStyle/>
                    <a:p>
                      <a:pPr>
                        <a:lnSpc>
                          <a:spcPct val="116000"/>
                        </a:lnSpc>
                        <a:spcAft>
                          <a:spcPts val="800"/>
                        </a:spcAft>
                        <a:buNone/>
                      </a:pPr>
                      <a:r>
                        <a:rPr lang="en-GB" sz="1600">
                          <a:effectLst/>
                        </a:rPr>
                        <a:t>Lyrics celebrate ancestry, identity, and African heritage. </a:t>
                      </a:r>
                      <a:endParaRPr lang="en-GB" sz="160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nSpc>
                          <a:spcPct val="116000"/>
                        </a:lnSpc>
                        <a:spcAft>
                          <a:spcPts val="800"/>
                        </a:spcAft>
                        <a:buNone/>
                      </a:pPr>
                      <a:r>
                        <a:rPr lang="en-GB" sz="1600" dirty="0">
                          <a:effectLst/>
                        </a:rPr>
                        <a:t>Drums</a:t>
                      </a:r>
                    </a:p>
                    <a:p>
                      <a:pPr>
                        <a:lnSpc>
                          <a:spcPct val="116000"/>
                        </a:lnSpc>
                        <a:spcAft>
                          <a:spcPts val="800"/>
                        </a:spcAft>
                        <a:buNone/>
                      </a:pPr>
                      <a:r>
                        <a:rPr lang="en-GB" sz="1600" dirty="0">
                          <a:effectLst/>
                        </a:rPr>
                        <a:t>Chanting</a:t>
                      </a:r>
                    </a:p>
                    <a:p>
                      <a:pPr>
                        <a:lnSpc>
                          <a:spcPct val="116000"/>
                        </a:lnSpc>
                        <a:spcAft>
                          <a:spcPts val="800"/>
                        </a:spcAft>
                        <a:buNone/>
                      </a:pPr>
                      <a:r>
                        <a:rPr lang="en-GB" sz="1600" dirty="0">
                          <a:effectLst/>
                        </a:rPr>
                        <a:t>Call‑and‑response within main singer and the rest of the group</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tc>
                  <a:txBody>
                    <a:bodyPr/>
                    <a:lstStyle/>
                    <a:p>
                      <a:pPr>
                        <a:lnSpc>
                          <a:spcPct val="116000"/>
                        </a:lnSpc>
                        <a:spcAft>
                          <a:spcPts val="800"/>
                        </a:spcAft>
                        <a:buNone/>
                      </a:pPr>
                      <a:r>
                        <a:rPr lang="en-GB" sz="1600" b="1" dirty="0">
                          <a:effectLst/>
                        </a:rPr>
                        <a:t>Creativity </a:t>
                      </a:r>
                      <a:r>
                        <a:rPr lang="en-GB" sz="1600" dirty="0">
                          <a:effectLst/>
                        </a:rPr>
                        <a:t>- Maintaining and creating styles of music which tie with their heritage.</a:t>
                      </a:r>
                      <a:br>
                        <a:rPr lang="en-GB" sz="1600" dirty="0">
                          <a:effectLst/>
                        </a:rPr>
                      </a:br>
                      <a:r>
                        <a:rPr lang="en-GB" sz="1600" dirty="0">
                          <a:effectLst/>
                        </a:rPr>
                        <a:t> </a:t>
                      </a:r>
                      <a:r>
                        <a:rPr lang="en-GB" sz="1600" b="1" dirty="0">
                          <a:effectLst/>
                        </a:rPr>
                        <a:t>Celebration</a:t>
                      </a:r>
                      <a:r>
                        <a:rPr lang="en-GB" sz="1600" dirty="0">
                          <a:effectLst/>
                        </a:rPr>
                        <a:t> – This is a clear example of music being used for enjoyment – dancing etc. </a:t>
                      </a:r>
                      <a:endParaRPr lang="en-GB"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6847" marR="56847" marT="28423" marB="28423"/>
                </a:tc>
                <a:extLst>
                  <a:ext uri="{0D108BD9-81ED-4DB2-BD59-A6C34878D82A}">
                    <a16:rowId xmlns:a16="http://schemas.microsoft.com/office/drawing/2014/main" val="2671937317"/>
                  </a:ext>
                </a:extLst>
              </a:tr>
            </a:tbl>
          </a:graphicData>
        </a:graphic>
      </p:graphicFrame>
    </p:spTree>
    <p:extLst>
      <p:ext uri="{BB962C8B-B14F-4D97-AF65-F5344CB8AC3E}">
        <p14:creationId xmlns:p14="http://schemas.microsoft.com/office/powerpoint/2010/main" val="371199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8F7FF"/>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B8E59B1-42FD-E5BE-5724-907E04122C75}"/>
              </a:ext>
            </a:extLst>
          </p:cNvPr>
          <p:cNvGraphicFramePr>
            <a:graphicFrameLocks noGrp="1"/>
          </p:cNvGraphicFramePr>
          <p:nvPr>
            <p:ph sz="half" idx="1"/>
            <p:extLst>
              <p:ext uri="{D42A27DB-BD31-4B8C-83A1-F6EECF244321}">
                <p14:modId xmlns:p14="http://schemas.microsoft.com/office/powerpoint/2010/main" val="1121937818"/>
              </p:ext>
            </p:extLst>
          </p:nvPr>
        </p:nvGraphicFramePr>
        <p:xfrm>
          <a:off x="191266" y="89647"/>
          <a:ext cx="11749722" cy="6348991"/>
        </p:xfrm>
        <a:graphic>
          <a:graphicData uri="http://schemas.openxmlformats.org/drawingml/2006/table">
            <a:tbl>
              <a:tblPr firstRow="1" firstCol="1" bandRow="1">
                <a:tableStyleId>{5940675A-B579-460E-94D1-54222C63F5DA}</a:tableStyleId>
              </a:tblPr>
              <a:tblGrid>
                <a:gridCol w="831511">
                  <a:extLst>
                    <a:ext uri="{9D8B030D-6E8A-4147-A177-3AD203B41FA5}">
                      <a16:colId xmlns:a16="http://schemas.microsoft.com/office/drawing/2014/main" val="886023307"/>
                    </a:ext>
                  </a:extLst>
                </a:gridCol>
                <a:gridCol w="5160756">
                  <a:extLst>
                    <a:ext uri="{9D8B030D-6E8A-4147-A177-3AD203B41FA5}">
                      <a16:colId xmlns:a16="http://schemas.microsoft.com/office/drawing/2014/main" val="2334206003"/>
                    </a:ext>
                  </a:extLst>
                </a:gridCol>
                <a:gridCol w="3958093">
                  <a:extLst>
                    <a:ext uri="{9D8B030D-6E8A-4147-A177-3AD203B41FA5}">
                      <a16:colId xmlns:a16="http://schemas.microsoft.com/office/drawing/2014/main" val="3782966342"/>
                    </a:ext>
                  </a:extLst>
                </a:gridCol>
                <a:gridCol w="1799362">
                  <a:extLst>
                    <a:ext uri="{9D8B030D-6E8A-4147-A177-3AD203B41FA5}">
                      <a16:colId xmlns:a16="http://schemas.microsoft.com/office/drawing/2014/main" val="1295869476"/>
                    </a:ext>
                  </a:extLst>
                </a:gridCol>
              </a:tblGrid>
              <a:tr h="703366">
                <a:tc gridSpan="4">
                  <a:txBody>
                    <a:bodyPr/>
                    <a:lstStyle/>
                    <a:p>
                      <a:pPr algn="ctr">
                        <a:lnSpc>
                          <a:spcPct val="107000"/>
                        </a:lnSpc>
                        <a:spcAft>
                          <a:spcPts val="800"/>
                        </a:spcAft>
                      </a:pPr>
                      <a:r>
                        <a:rPr lang="en-GB" sz="2000" kern="100" dirty="0">
                          <a:effectLst/>
                        </a:rPr>
                        <a:t>Lesson Level Enquiry Question</a:t>
                      </a:r>
                      <a:endParaRPr lang="en-GB" sz="1400" kern="100" dirty="0">
                        <a:effectLst/>
                      </a:endParaRPr>
                    </a:p>
                    <a:p>
                      <a:pPr algn="ctr">
                        <a:lnSpc>
                          <a:spcPct val="107000"/>
                        </a:lnSpc>
                        <a:spcAft>
                          <a:spcPts val="800"/>
                        </a:spcAft>
                      </a:pPr>
                      <a:r>
                        <a:rPr lang="en-GB" sz="1400" kern="100" dirty="0">
                          <a:effectLst/>
                        </a:rPr>
                        <a:t>How important were markets in Jamaica in supporting enslaved women to survive and resist enslavement?</a:t>
                      </a:r>
                      <a:endParaRPr lang="en-GB" sz="1400" kern="100" dirty="0">
                        <a:effectLst/>
                        <a:latin typeface="Aptos"/>
                        <a:ea typeface="Aptos"/>
                        <a:cs typeface="Arial" panose="020B0604020202020204" pitchFamily="34" charset="0"/>
                      </a:endParaRPr>
                    </a:p>
                  </a:txBody>
                  <a:tcPr marL="35233" marR="35233" marT="0" marB="0"/>
                </a:tc>
                <a:tc hMerge="1">
                  <a:txBody>
                    <a:bodyPr/>
                    <a:lstStyle/>
                    <a:p>
                      <a:endParaRPr lang="en-GB"/>
                    </a:p>
                  </a:txBody>
                  <a:tcPr/>
                </a:tc>
                <a:tc hMerge="1">
                  <a:txBody>
                    <a:bodyPr/>
                    <a:lstStyle/>
                    <a:p>
                      <a:pPr algn="ctr">
                        <a:lnSpc>
                          <a:spcPct val="107000"/>
                        </a:lnSpc>
                        <a:spcAft>
                          <a:spcPts val="800"/>
                        </a:spcAft>
                      </a:pPr>
                      <a:endParaRPr lang="en-GB" sz="600" kern="100">
                        <a:effectLst/>
                        <a:latin typeface="Aptos"/>
                        <a:ea typeface="Aptos"/>
                        <a:cs typeface="Arial" panose="020B0604020202020204" pitchFamily="34" charset="0"/>
                      </a:endParaRPr>
                    </a:p>
                  </a:txBody>
                  <a:tcPr marL="35233" marR="35233" marT="0" marB="0"/>
                </a:tc>
                <a:tc hMerge="1">
                  <a:txBody>
                    <a:bodyPr/>
                    <a:lstStyle/>
                    <a:p>
                      <a:pPr algn="ctr">
                        <a:lnSpc>
                          <a:spcPct val="107000"/>
                        </a:lnSpc>
                        <a:spcAft>
                          <a:spcPts val="800"/>
                        </a:spcAft>
                      </a:pPr>
                      <a:endParaRPr lang="en-GB" sz="60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2170090436"/>
                  </a:ext>
                </a:extLst>
              </a:tr>
              <a:tr h="874422">
                <a:tc>
                  <a:txBody>
                    <a:bodyPr/>
                    <a:lstStyle/>
                    <a:p>
                      <a:pPr>
                        <a:lnSpc>
                          <a:spcPct val="107000"/>
                        </a:lnSpc>
                        <a:spcAft>
                          <a:spcPts val="800"/>
                        </a:spcAft>
                      </a:pPr>
                      <a:r>
                        <a:rPr lang="en-GB" sz="1100" kern="100">
                          <a:effectLst/>
                        </a:rPr>
                        <a:t>Purpose: </a:t>
                      </a:r>
                      <a:endParaRPr lang="en-GB" sz="1100" kern="100">
                        <a:effectLst/>
                        <a:latin typeface="Aptos"/>
                        <a:ea typeface="Aptos"/>
                        <a:cs typeface="Arial" panose="020B0604020202020204" pitchFamily="34" charset="0"/>
                      </a:endParaRPr>
                    </a:p>
                  </a:txBody>
                  <a:tcPr marL="35233" marR="35233" marT="0" marB="0"/>
                </a:tc>
                <a:tc gridSpan="3">
                  <a:txBody>
                    <a:bodyPr/>
                    <a:lstStyle/>
                    <a:p>
                      <a:pPr>
                        <a:lnSpc>
                          <a:spcPct val="107000"/>
                        </a:lnSpc>
                        <a:spcAft>
                          <a:spcPts val="800"/>
                        </a:spcAft>
                      </a:pPr>
                      <a:r>
                        <a:rPr lang="en-GB" sz="1400" kern="100" dirty="0">
                          <a:effectLst/>
                        </a:rPr>
                        <a:t>Interdisciplinary: Music &amp; History</a:t>
                      </a:r>
                    </a:p>
                    <a:p>
                      <a:pPr>
                        <a:lnSpc>
                          <a:spcPct val="107000"/>
                        </a:lnSpc>
                        <a:spcAft>
                          <a:spcPts val="800"/>
                        </a:spcAft>
                      </a:pPr>
                      <a:r>
                        <a:rPr lang="en-GB" sz="1400" kern="100" dirty="0">
                          <a:effectLst/>
                        </a:rPr>
                        <a:t>Resistance &amp; Retention/Innovation of culture</a:t>
                      </a:r>
                    </a:p>
                  </a:txBody>
                  <a:tcPr marL="35233" marR="35233" marT="0" marB="0"/>
                </a:tc>
                <a:tc hMerge="1">
                  <a:txBody>
                    <a:bodyPr/>
                    <a:lstStyle/>
                    <a:p>
                      <a:pPr>
                        <a:lnSpc>
                          <a:spcPct val="107000"/>
                        </a:lnSpc>
                        <a:spcAft>
                          <a:spcPts val="800"/>
                        </a:spcAft>
                      </a:pPr>
                      <a:endParaRPr lang="en-GB" sz="1050" kern="100">
                        <a:effectLst/>
                        <a:latin typeface="Aptos"/>
                        <a:ea typeface="Aptos"/>
                        <a:cs typeface="Arial" panose="020B0604020202020204" pitchFamily="34" charset="0"/>
                      </a:endParaRPr>
                    </a:p>
                  </a:txBody>
                  <a:tcPr marL="35233" marR="35233" marT="0" marB="0"/>
                </a:tc>
                <a:tc hMerge="1">
                  <a:txBody>
                    <a:bodyPr/>
                    <a:lstStyle/>
                    <a:p>
                      <a:pPr>
                        <a:lnSpc>
                          <a:spcPct val="107000"/>
                        </a:lnSpc>
                        <a:spcAft>
                          <a:spcPts val="800"/>
                        </a:spcAft>
                      </a:pPr>
                      <a:endParaRPr lang="en-GB" sz="105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3464524159"/>
                  </a:ext>
                </a:extLst>
              </a:tr>
              <a:tr h="1013629">
                <a:tc>
                  <a:txBody>
                    <a:bodyPr/>
                    <a:lstStyle/>
                    <a:p>
                      <a:pPr>
                        <a:lnSpc>
                          <a:spcPct val="107000"/>
                        </a:lnSpc>
                        <a:spcAft>
                          <a:spcPts val="800"/>
                        </a:spcAft>
                      </a:pPr>
                      <a:r>
                        <a:rPr lang="en-GB" sz="1100" kern="100">
                          <a:effectLst/>
                        </a:rPr>
                        <a:t>Objective: </a:t>
                      </a:r>
                      <a:endParaRPr lang="en-GB" sz="1100" kern="100">
                        <a:effectLst/>
                        <a:latin typeface="Aptos"/>
                        <a:ea typeface="Aptos"/>
                        <a:cs typeface="Arial" panose="020B0604020202020204" pitchFamily="34" charset="0"/>
                      </a:endParaRPr>
                    </a:p>
                  </a:txBody>
                  <a:tcPr marL="35233" marR="35233" marT="0" marB="0"/>
                </a:tc>
                <a:tc gridSpan="3">
                  <a:txBody>
                    <a:bodyPr/>
                    <a:lstStyle/>
                    <a:p>
                      <a:pPr>
                        <a:lnSpc>
                          <a:spcPct val="107000"/>
                        </a:lnSpc>
                        <a:spcAft>
                          <a:spcPts val="800"/>
                        </a:spcAft>
                      </a:pPr>
                      <a:r>
                        <a:rPr lang="en-GB" sz="1400" kern="100" dirty="0">
                          <a:effectLst/>
                        </a:rPr>
                        <a:t>The learning in this lesson links to the syllabus by</a:t>
                      </a:r>
                    </a:p>
                    <a:p>
                      <a:pPr>
                        <a:lnSpc>
                          <a:spcPct val="107000"/>
                        </a:lnSpc>
                        <a:spcAft>
                          <a:spcPts val="800"/>
                        </a:spcAft>
                      </a:pPr>
                      <a:r>
                        <a:rPr lang="en-GB" sz="1400" kern="100" dirty="0">
                          <a:effectLst/>
                        </a:rPr>
                        <a:t>What is the takeaway?</a:t>
                      </a:r>
                    </a:p>
                    <a:p>
                      <a:pPr>
                        <a:lnSpc>
                          <a:spcPct val="107000"/>
                        </a:lnSpc>
                        <a:spcAft>
                          <a:spcPts val="800"/>
                        </a:spcAft>
                      </a:pPr>
                      <a:r>
                        <a:rPr lang="en-GB" sz="1400" kern="100" dirty="0">
                          <a:effectLst/>
                        </a:rPr>
                        <a:t>To understand how enslaved people used music as a way of survival &amp; resistance on plantations through the </a:t>
                      </a:r>
                      <a:r>
                        <a:rPr lang="en-GB" sz="1400" b="1" kern="100" dirty="0">
                          <a:effectLst/>
                        </a:rPr>
                        <a:t>5 C’s</a:t>
                      </a:r>
                      <a:r>
                        <a:rPr lang="en-GB" sz="1400" kern="100" dirty="0">
                          <a:effectLst/>
                        </a:rPr>
                        <a:t>. </a:t>
                      </a:r>
                      <a:endParaRPr lang="en-GB" sz="1400" kern="100" dirty="0">
                        <a:effectLst/>
                        <a:latin typeface="Aptos"/>
                        <a:ea typeface="Aptos"/>
                        <a:cs typeface="Arial" panose="020B0604020202020204" pitchFamily="34" charset="0"/>
                      </a:endParaRPr>
                    </a:p>
                  </a:txBody>
                  <a:tcPr marL="35233" marR="35233" marT="0" marB="0"/>
                </a:tc>
                <a:tc hMerge="1">
                  <a:txBody>
                    <a:bodyPr/>
                    <a:lstStyle/>
                    <a:p>
                      <a:pPr>
                        <a:lnSpc>
                          <a:spcPct val="107000"/>
                        </a:lnSpc>
                        <a:spcAft>
                          <a:spcPts val="800"/>
                        </a:spcAft>
                      </a:pPr>
                      <a:endParaRPr lang="en-GB" sz="1050" kern="100">
                        <a:effectLst/>
                        <a:latin typeface="Aptos"/>
                        <a:ea typeface="Aptos"/>
                        <a:cs typeface="Arial" panose="020B0604020202020204" pitchFamily="34" charset="0"/>
                      </a:endParaRPr>
                    </a:p>
                  </a:txBody>
                  <a:tcPr marL="35233" marR="35233" marT="0" marB="0"/>
                </a:tc>
                <a:tc hMerge="1">
                  <a:txBody>
                    <a:bodyPr/>
                    <a:lstStyle/>
                    <a:p>
                      <a:pPr>
                        <a:lnSpc>
                          <a:spcPct val="107000"/>
                        </a:lnSpc>
                        <a:spcAft>
                          <a:spcPts val="800"/>
                        </a:spcAft>
                      </a:pPr>
                      <a:endParaRPr lang="en-GB" sz="105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1732520570"/>
                  </a:ext>
                </a:extLst>
              </a:tr>
              <a:tr h="602604">
                <a:tc>
                  <a:txBody>
                    <a:bodyPr/>
                    <a:lstStyle/>
                    <a:p>
                      <a:pPr>
                        <a:lnSpc>
                          <a:spcPct val="107000"/>
                        </a:lnSpc>
                        <a:spcAft>
                          <a:spcPts val="800"/>
                        </a:spcAft>
                      </a:pPr>
                      <a:r>
                        <a:rPr lang="en-GB" sz="1100" kern="100">
                          <a:effectLst/>
                        </a:rPr>
                        <a:t>Outcome: </a:t>
                      </a:r>
                      <a:endParaRPr lang="en-GB" sz="1100" kern="100">
                        <a:effectLst/>
                        <a:latin typeface="Aptos"/>
                        <a:ea typeface="Aptos"/>
                        <a:cs typeface="Arial" panose="020B0604020202020204" pitchFamily="34" charset="0"/>
                      </a:endParaRPr>
                    </a:p>
                  </a:txBody>
                  <a:tcPr marL="35233" marR="35233" marT="0" marB="0"/>
                </a:tc>
                <a:tc gridSpan="3">
                  <a:txBody>
                    <a:bodyPr/>
                    <a:lstStyle/>
                    <a:p>
                      <a:pPr>
                        <a:lnSpc>
                          <a:spcPct val="107000"/>
                        </a:lnSpc>
                        <a:spcAft>
                          <a:spcPts val="800"/>
                        </a:spcAft>
                      </a:pPr>
                      <a:r>
                        <a:rPr lang="en-GB" sz="1400" kern="100">
                          <a:effectLst/>
                        </a:rPr>
                        <a:t>Pupils will demonstrate their ability to answer the Enquiry Question by…</a:t>
                      </a:r>
                    </a:p>
                    <a:p>
                      <a:pPr>
                        <a:lnSpc>
                          <a:spcPct val="107000"/>
                        </a:lnSpc>
                        <a:spcAft>
                          <a:spcPts val="800"/>
                        </a:spcAft>
                      </a:pPr>
                      <a:r>
                        <a:rPr lang="en-GB" sz="1400" kern="100">
                          <a:effectLst/>
                        </a:rPr>
                        <a:t>Making a judgement on the thermometer handout in relation to the EQ and providing an explanation for this.</a:t>
                      </a:r>
                      <a:endParaRPr lang="en-GB" sz="1400" kern="100">
                        <a:effectLst/>
                        <a:latin typeface="Aptos"/>
                        <a:ea typeface="Aptos"/>
                        <a:cs typeface="Arial" panose="020B0604020202020204" pitchFamily="34" charset="0"/>
                      </a:endParaRPr>
                    </a:p>
                  </a:txBody>
                  <a:tcPr marL="35233" marR="35233" marT="0" marB="0"/>
                </a:tc>
                <a:tc hMerge="1">
                  <a:txBody>
                    <a:bodyPr/>
                    <a:lstStyle/>
                    <a:p>
                      <a:pPr>
                        <a:lnSpc>
                          <a:spcPct val="107000"/>
                        </a:lnSpc>
                        <a:spcAft>
                          <a:spcPts val="800"/>
                        </a:spcAft>
                      </a:pPr>
                      <a:endParaRPr lang="en-GB" sz="1050" kern="100">
                        <a:effectLst/>
                        <a:latin typeface="Aptos"/>
                        <a:ea typeface="Aptos"/>
                        <a:cs typeface="Arial" panose="020B0604020202020204" pitchFamily="34" charset="0"/>
                      </a:endParaRPr>
                    </a:p>
                  </a:txBody>
                  <a:tcPr marL="35233" marR="35233" marT="0" marB="0"/>
                </a:tc>
                <a:tc hMerge="1">
                  <a:txBody>
                    <a:bodyPr/>
                    <a:lstStyle/>
                    <a:p>
                      <a:pPr>
                        <a:lnSpc>
                          <a:spcPct val="107000"/>
                        </a:lnSpc>
                        <a:spcAft>
                          <a:spcPts val="800"/>
                        </a:spcAft>
                      </a:pPr>
                      <a:endParaRPr lang="en-GB" sz="105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3780766006"/>
                  </a:ext>
                </a:extLst>
              </a:tr>
              <a:tr h="191576">
                <a:tc gridSpan="4">
                  <a:txBody>
                    <a:bodyPr/>
                    <a:lstStyle/>
                    <a:p>
                      <a:pPr>
                        <a:lnSpc>
                          <a:spcPct val="107000"/>
                        </a:lnSpc>
                        <a:spcAft>
                          <a:spcPts val="800"/>
                        </a:spcAft>
                      </a:pPr>
                      <a:r>
                        <a:rPr lang="en-GB" sz="1200" kern="100">
                          <a:effectLst/>
                        </a:rPr>
                        <a:t> </a:t>
                      </a:r>
                      <a:endParaRPr lang="en-GB" sz="1200" kern="100">
                        <a:effectLst/>
                        <a:latin typeface="Aptos"/>
                        <a:ea typeface="Aptos"/>
                        <a:cs typeface="Arial" panose="020B0604020202020204" pitchFamily="34" charset="0"/>
                      </a:endParaRPr>
                    </a:p>
                  </a:txBody>
                  <a:tcPr marL="35233" marR="35233"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08237514"/>
                  </a:ext>
                </a:extLst>
              </a:tr>
              <a:tr h="418835">
                <a:tc>
                  <a:txBody>
                    <a:bodyPr/>
                    <a:lstStyle/>
                    <a:p>
                      <a:pPr>
                        <a:lnSpc>
                          <a:spcPct val="107000"/>
                        </a:lnSpc>
                        <a:spcAft>
                          <a:spcPts val="800"/>
                        </a:spcAft>
                      </a:pPr>
                      <a:r>
                        <a:rPr lang="en-GB" sz="1100" kern="100">
                          <a:effectLst/>
                        </a:rPr>
                        <a:t>Time</a:t>
                      </a:r>
                      <a:endParaRPr lang="en-GB" sz="11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Teacher is…</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Pupils are…</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Checking learning</a:t>
                      </a:r>
                      <a:endParaRPr lang="en-GB" sz="120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3785059470"/>
                  </a:ext>
                </a:extLst>
              </a:tr>
              <a:tr h="395306">
                <a:tc>
                  <a:txBody>
                    <a:bodyPr/>
                    <a:lstStyle/>
                    <a:p>
                      <a:pPr>
                        <a:lnSpc>
                          <a:spcPct val="107000"/>
                        </a:lnSpc>
                        <a:spcAft>
                          <a:spcPts val="800"/>
                        </a:spcAft>
                      </a:pPr>
                      <a:r>
                        <a:rPr lang="en-GB" sz="1100" kern="100">
                          <a:effectLst/>
                        </a:rPr>
                        <a:t>0-10</a:t>
                      </a:r>
                      <a:endParaRPr lang="en-GB" sz="11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Circling room – checking in on starter progress.</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Completing starter task and sharing ideas.</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Class discussion</a:t>
                      </a:r>
                      <a:endParaRPr lang="en-GB" sz="120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1416371363"/>
                  </a:ext>
                </a:extLst>
              </a:tr>
              <a:tr h="688029">
                <a:tc>
                  <a:txBody>
                    <a:bodyPr/>
                    <a:lstStyle/>
                    <a:p>
                      <a:pPr>
                        <a:lnSpc>
                          <a:spcPct val="107000"/>
                        </a:lnSpc>
                        <a:spcAft>
                          <a:spcPts val="800"/>
                        </a:spcAft>
                      </a:pPr>
                      <a:r>
                        <a:rPr lang="en-GB" sz="1100" kern="100">
                          <a:effectLst/>
                        </a:rPr>
                        <a:t>10-20</a:t>
                      </a:r>
                      <a:endParaRPr lang="en-GB" sz="11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Going over background information regarding the role of music on plantations with regard to the 5 C’s.</a:t>
                      </a:r>
                    </a:p>
                    <a:p>
                      <a:pPr>
                        <a:lnSpc>
                          <a:spcPct val="107000"/>
                        </a:lnSpc>
                        <a:spcAft>
                          <a:spcPts val="800"/>
                        </a:spcAft>
                      </a:pPr>
                      <a:r>
                        <a:rPr lang="en-GB" sz="1200" kern="100">
                          <a:effectLst/>
                        </a:rPr>
                        <a:t>First example of music will be discussed. </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Engaging in discussion points when required.</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Teacher Discussion with class.</a:t>
                      </a:r>
                      <a:endParaRPr lang="en-GB" sz="1200" kern="10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1977767620"/>
                  </a:ext>
                </a:extLst>
              </a:tr>
              <a:tr h="709941">
                <a:tc>
                  <a:txBody>
                    <a:bodyPr/>
                    <a:lstStyle/>
                    <a:p>
                      <a:pPr>
                        <a:lnSpc>
                          <a:spcPct val="107000"/>
                        </a:lnSpc>
                        <a:spcAft>
                          <a:spcPts val="800"/>
                        </a:spcAft>
                      </a:pPr>
                      <a:r>
                        <a:rPr lang="en-GB" sz="1100" kern="100">
                          <a:effectLst/>
                        </a:rPr>
                        <a:t>25-40</a:t>
                      </a:r>
                      <a:endParaRPr lang="en-GB" sz="11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Modelling how to answer questions for source analysis.</a:t>
                      </a:r>
                    </a:p>
                    <a:p>
                      <a:pPr>
                        <a:lnSpc>
                          <a:spcPct val="107000"/>
                        </a:lnSpc>
                        <a:spcAft>
                          <a:spcPts val="800"/>
                        </a:spcAft>
                      </a:pPr>
                      <a:r>
                        <a:rPr lang="en-GB" sz="1200" kern="100">
                          <a:effectLst/>
                        </a:rPr>
                        <a:t>Explain / play music for next 2 sources. </a:t>
                      </a:r>
                      <a:endParaRPr lang="en-GB" sz="1200" kern="100">
                        <a:effectLst/>
                        <a:latin typeface="Aptos"/>
                        <a:ea typeface="Aptos"/>
                        <a:cs typeface="Arial" panose="020B0604020202020204" pitchFamily="34" charset="0"/>
                      </a:endParaRPr>
                    </a:p>
                  </a:txBody>
                  <a:tcPr marL="35233" marR="35233"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kern="100" dirty="0">
                          <a:effectLst/>
                        </a:rPr>
                        <a:t>Analysing sources of evidence by answering questions on sources</a:t>
                      </a:r>
                      <a:endParaRPr lang="en-GB" sz="1200" kern="100" dirty="0">
                        <a:effectLst/>
                        <a:latin typeface="Aptos"/>
                        <a:ea typeface="Aptos"/>
                        <a:cs typeface="Arial" panose="020B0604020202020204" pitchFamily="34" charset="0"/>
                      </a:endParaRPr>
                    </a:p>
                  </a:txBody>
                  <a:tcPr marL="35233" marR="35233"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kern="100" dirty="0">
                          <a:effectLst/>
                        </a:rPr>
                        <a:t>Completing worksheet</a:t>
                      </a:r>
                      <a:endParaRPr lang="en-GB" sz="1200" kern="100" dirty="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463969039"/>
                  </a:ext>
                </a:extLst>
              </a:tr>
              <a:tr h="751283">
                <a:tc>
                  <a:txBody>
                    <a:bodyPr/>
                    <a:lstStyle/>
                    <a:p>
                      <a:pPr>
                        <a:lnSpc>
                          <a:spcPct val="107000"/>
                        </a:lnSpc>
                        <a:spcAft>
                          <a:spcPts val="800"/>
                        </a:spcAft>
                      </a:pPr>
                      <a:r>
                        <a:rPr lang="en-GB" sz="1100" kern="100">
                          <a:effectLst/>
                        </a:rPr>
                        <a:t>40-50</a:t>
                      </a:r>
                      <a:endParaRPr lang="en-GB" sz="11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a:effectLst/>
                        </a:rPr>
                        <a:t>Circling room – offering support/scaffolding to answer enquiry question.</a:t>
                      </a:r>
                      <a:endParaRPr lang="en-GB" sz="1200" kern="10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dirty="0">
                          <a:effectLst/>
                        </a:rPr>
                        <a:t>Plenary – answering the Enquiry Question.</a:t>
                      </a:r>
                      <a:endParaRPr lang="en-GB" sz="1200" kern="100" dirty="0">
                        <a:effectLst/>
                        <a:latin typeface="Aptos"/>
                        <a:ea typeface="Aptos"/>
                        <a:cs typeface="Arial" panose="020B0604020202020204" pitchFamily="34" charset="0"/>
                      </a:endParaRPr>
                    </a:p>
                  </a:txBody>
                  <a:tcPr marL="35233" marR="35233" marT="0" marB="0"/>
                </a:tc>
                <a:tc>
                  <a:txBody>
                    <a:bodyPr/>
                    <a:lstStyle/>
                    <a:p>
                      <a:pPr>
                        <a:lnSpc>
                          <a:spcPct val="107000"/>
                        </a:lnSpc>
                        <a:spcAft>
                          <a:spcPts val="800"/>
                        </a:spcAft>
                      </a:pPr>
                      <a:r>
                        <a:rPr lang="en-GB" sz="1200" kern="100" dirty="0">
                          <a:effectLst/>
                        </a:rPr>
                        <a:t>Explanation question/</a:t>
                      </a:r>
                      <a:br>
                        <a:rPr lang="en-GB" sz="1200" kern="100" dirty="0">
                          <a:effectLst/>
                        </a:rPr>
                      </a:br>
                      <a:r>
                        <a:rPr lang="en-GB" sz="1200" kern="100" dirty="0">
                          <a:effectLst/>
                        </a:rPr>
                        <a:t> EQ is answered.</a:t>
                      </a:r>
                      <a:endParaRPr lang="en-GB" sz="1200" kern="100" dirty="0">
                        <a:effectLst/>
                        <a:latin typeface="Aptos"/>
                        <a:ea typeface="Aptos"/>
                        <a:cs typeface="Arial" panose="020B0604020202020204" pitchFamily="34" charset="0"/>
                      </a:endParaRPr>
                    </a:p>
                  </a:txBody>
                  <a:tcPr marL="35233" marR="35233" marT="0" marB="0"/>
                </a:tc>
                <a:extLst>
                  <a:ext uri="{0D108BD9-81ED-4DB2-BD59-A6C34878D82A}">
                    <a16:rowId xmlns:a16="http://schemas.microsoft.com/office/drawing/2014/main" val="2070856137"/>
                  </a:ext>
                </a:extLst>
              </a:tr>
            </a:tbl>
          </a:graphicData>
        </a:graphic>
      </p:graphicFrame>
    </p:spTree>
    <p:extLst>
      <p:ext uri="{BB962C8B-B14F-4D97-AF65-F5344CB8AC3E}">
        <p14:creationId xmlns:p14="http://schemas.microsoft.com/office/powerpoint/2010/main" val="280284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D1BBF-9365-131C-0E08-E9636B7A5E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1DA15-CFF5-4FB2-FE35-6A92CE21BCED}"/>
              </a:ext>
            </a:extLst>
          </p:cNvPr>
          <p:cNvSpPr>
            <a:spLocks noGrp="1"/>
          </p:cNvSpPr>
          <p:nvPr>
            <p:ph idx="1"/>
          </p:nvPr>
        </p:nvSpPr>
        <p:spPr>
          <a:xfrm>
            <a:off x="567557" y="831645"/>
            <a:ext cx="4586342" cy="5590926"/>
          </a:xfrm>
        </p:spPr>
        <p:txBody>
          <a:bodyPr>
            <a:normAutofit fontScale="92500" lnSpcReduction="10000"/>
          </a:bodyPr>
          <a:lstStyle/>
          <a:p>
            <a:pPr marL="0" indent="0">
              <a:lnSpc>
                <a:spcPct val="160000"/>
              </a:lnSpc>
              <a:buNone/>
            </a:pPr>
            <a:r>
              <a:rPr lang="en-GB" sz="2000" dirty="0">
                <a:latin typeface="Century Gothic" panose="020B0502020202020204" pitchFamily="34" charset="0"/>
              </a:rPr>
              <a:t>This is a reconstruction of the earliest recorded African-Caribbean music. </a:t>
            </a:r>
            <a:br>
              <a:rPr lang="en-GB" sz="2000" dirty="0">
                <a:latin typeface="Century Gothic" panose="020B0502020202020204" pitchFamily="34" charset="0"/>
              </a:rPr>
            </a:br>
            <a:r>
              <a:rPr lang="en-GB" sz="2000" dirty="0">
                <a:latin typeface="Century Gothic" panose="020B0502020202020204" pitchFamily="34" charset="0"/>
              </a:rPr>
              <a:t>There are no words in English, but the English observer noticed that </a:t>
            </a:r>
            <a:br>
              <a:rPr lang="en-GB" sz="2000" dirty="0">
                <a:latin typeface="Century Gothic" panose="020B0502020202020204" pitchFamily="34" charset="0"/>
              </a:rPr>
            </a:br>
            <a:br>
              <a:rPr lang="en-GB" sz="2000" dirty="0">
                <a:latin typeface="Century Gothic" panose="020B0502020202020204" pitchFamily="34" charset="0"/>
              </a:rPr>
            </a:br>
            <a:r>
              <a:rPr lang="en-GB" sz="2000" dirty="0">
                <a:latin typeface="Century Gothic" panose="020B0502020202020204" pitchFamily="34" charset="0"/>
              </a:rPr>
              <a:t>	</a:t>
            </a:r>
            <a:r>
              <a:rPr lang="en-GB" sz="2400" b="1" i="1" dirty="0">
                <a:latin typeface="Century Gothic" panose="020B0502020202020204" pitchFamily="34" charset="0"/>
              </a:rPr>
              <a:t>‘you must clap your 	hands 	when the bass is 	played and cry </a:t>
            </a:r>
          </a:p>
          <a:p>
            <a:pPr marL="0" indent="0">
              <a:lnSpc>
                <a:spcPct val="160000"/>
              </a:lnSpc>
              <a:buNone/>
            </a:pPr>
            <a:r>
              <a:rPr lang="en-GB" sz="2400" b="1" i="1" dirty="0">
                <a:latin typeface="Century Gothic" panose="020B0502020202020204" pitchFamily="34" charset="0"/>
              </a:rPr>
              <a:t>		‘Allah, Allah’.</a:t>
            </a:r>
          </a:p>
          <a:p>
            <a:pPr marL="0" indent="0">
              <a:lnSpc>
                <a:spcPct val="160000"/>
              </a:lnSpc>
              <a:buNone/>
            </a:pPr>
            <a:r>
              <a:rPr lang="en-GB" sz="1800" dirty="0">
                <a:effectLst/>
                <a:latin typeface="Century Gothic" panose="020B0502020202020204" pitchFamily="34" charset="0"/>
                <a:ea typeface="Calibri" panose="020F0502020204030204" pitchFamily="34" charset="0"/>
              </a:rPr>
              <a:t> </a:t>
            </a:r>
          </a:p>
          <a:p>
            <a:pPr marL="0" indent="0">
              <a:lnSpc>
                <a:spcPct val="160000"/>
              </a:lnSpc>
              <a:buNone/>
            </a:pPr>
            <a:r>
              <a:rPr kumimoji="0" lang="en-US" sz="1400" b="1" i="0" u="none" strike="noStrike" kern="1200" cap="none" spc="0" normalizeH="0" baseline="0" noProof="0" dirty="0">
                <a:ln>
                  <a:noFill/>
                </a:ln>
                <a:solidFill>
                  <a:srgbClr val="24283C"/>
                </a:solidFill>
                <a:effectLst/>
                <a:uLnTx/>
                <a:uFillTx/>
                <a:latin typeface="Aptos"/>
                <a:ea typeface="+mn-ea"/>
                <a:cs typeface="+mn-cs"/>
                <a:hlinkClick r:id="rId3"/>
              </a:rPr>
              <a:t>Link - Musical Passag</a:t>
            </a:r>
            <a:r>
              <a:rPr kumimoji="0" lang="en-US" sz="1400" b="1" i="0" u="none" strike="noStrike" kern="1200" cap="none" spc="0" normalizeH="0" baseline="0" noProof="0" dirty="0">
                <a:ln>
                  <a:noFill/>
                </a:ln>
                <a:solidFill>
                  <a:srgbClr val="24283C"/>
                </a:solidFill>
                <a:effectLst/>
                <a:uLnTx/>
                <a:uFillTx/>
                <a:latin typeface="Aptos"/>
                <a:ea typeface="+mn-ea"/>
                <a:cs typeface="+mn-cs"/>
              </a:rPr>
              <a:t>e</a:t>
            </a:r>
            <a:endParaRPr lang="en-GB" sz="1800" dirty="0">
              <a:latin typeface="Century Gothic" panose="020B0502020202020204" pitchFamily="34" charset="0"/>
            </a:endParaRPr>
          </a:p>
        </p:txBody>
      </p:sp>
      <p:pic>
        <p:nvPicPr>
          <p:cNvPr id="4" name="Picture 3">
            <a:extLst>
              <a:ext uri="{FF2B5EF4-FFF2-40B4-BE49-F238E27FC236}">
                <a16:creationId xmlns:a16="http://schemas.microsoft.com/office/drawing/2014/main" id="{54A26BDA-2B0E-B937-8D19-4E67DC22A6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3900" y="1477066"/>
            <a:ext cx="6638706" cy="4836909"/>
          </a:xfrm>
          <a:prstGeom prst="rect">
            <a:avLst/>
          </a:prstGeom>
          <a:noFill/>
          <a:ln>
            <a:noFill/>
          </a:ln>
        </p:spPr>
      </p:pic>
      <p:sp>
        <p:nvSpPr>
          <p:cNvPr id="5" name="Title 1">
            <a:extLst>
              <a:ext uri="{FF2B5EF4-FFF2-40B4-BE49-F238E27FC236}">
                <a16:creationId xmlns:a16="http://schemas.microsoft.com/office/drawing/2014/main" id="{CE09E5D3-8945-1560-4295-C105C64FB972}"/>
              </a:ext>
            </a:extLst>
          </p:cNvPr>
          <p:cNvSpPr txBox="1">
            <a:spLocks/>
          </p:cNvSpPr>
          <p:nvPr/>
        </p:nvSpPr>
        <p:spPr>
          <a:xfrm>
            <a:off x="5153901" y="168864"/>
            <a:ext cx="7260771"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a:t>1688 </a:t>
            </a:r>
            <a:r>
              <a:rPr lang="en-GB" sz="4000"/>
              <a:t>musical gathering</a:t>
            </a:r>
            <a:r>
              <a:rPr lang="en-GB" sz="4800"/>
              <a:t> (Sloane source)</a:t>
            </a:r>
            <a:endParaRPr lang="en-GB" sz="4800" dirty="0"/>
          </a:p>
        </p:txBody>
      </p:sp>
    </p:spTree>
    <p:extLst>
      <p:ext uri="{BB962C8B-B14F-4D97-AF65-F5344CB8AC3E}">
        <p14:creationId xmlns:p14="http://schemas.microsoft.com/office/powerpoint/2010/main" val="200541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B1FF-E0ED-50DF-C63F-34C05BD02005}"/>
              </a:ext>
            </a:extLst>
          </p:cNvPr>
          <p:cNvSpPr>
            <a:spLocks noGrp="1"/>
          </p:cNvSpPr>
          <p:nvPr>
            <p:ph type="ctrTitle"/>
          </p:nvPr>
        </p:nvSpPr>
        <p:spPr>
          <a:xfrm>
            <a:off x="1524000" y="853634"/>
            <a:ext cx="9144000" cy="809565"/>
          </a:xfrm>
        </p:spPr>
        <p:txBody>
          <a:bodyPr>
            <a:normAutofit/>
          </a:bodyPr>
          <a:lstStyle/>
          <a:p>
            <a:r>
              <a:rPr lang="en-GB" sz="4400" dirty="0"/>
              <a:t>Historian’s Analysis:</a:t>
            </a:r>
          </a:p>
        </p:txBody>
      </p:sp>
      <p:sp>
        <p:nvSpPr>
          <p:cNvPr id="3" name="Subtitle 2">
            <a:extLst>
              <a:ext uri="{FF2B5EF4-FFF2-40B4-BE49-F238E27FC236}">
                <a16:creationId xmlns:a16="http://schemas.microsoft.com/office/drawing/2014/main" id="{CE21213B-3E38-6DBA-9D39-25AC52D02080}"/>
              </a:ext>
            </a:extLst>
          </p:cNvPr>
          <p:cNvSpPr>
            <a:spLocks noGrp="1"/>
          </p:cNvSpPr>
          <p:nvPr>
            <p:ph type="subTitle" idx="1"/>
          </p:nvPr>
        </p:nvSpPr>
        <p:spPr>
          <a:xfrm>
            <a:off x="3143680" y="1781248"/>
            <a:ext cx="7622865" cy="3685660"/>
          </a:xfrm>
        </p:spPr>
        <p:txBody>
          <a:bodyPr>
            <a:normAutofit/>
          </a:bodyPr>
          <a:lstStyle/>
          <a:p>
            <a:pPr>
              <a:lnSpc>
                <a:spcPct val="170000"/>
              </a:lnSpc>
            </a:pPr>
            <a:r>
              <a:rPr lang="en-GB" dirty="0"/>
              <a:t>“Despite being forced to migrate and to survive under the most brutal circumstances, these performers and their descendants revolutionized global music. You’d be hard pressed to name a living genre of music that enslaved musicians didn’t help to create or transform. </a:t>
            </a:r>
          </a:p>
        </p:txBody>
      </p:sp>
      <p:pic>
        <p:nvPicPr>
          <p:cNvPr id="2050" name="Picture 2" descr="Mary Caton Lingold">
            <a:extLst>
              <a:ext uri="{FF2B5EF4-FFF2-40B4-BE49-F238E27FC236}">
                <a16:creationId xmlns:a16="http://schemas.microsoft.com/office/drawing/2014/main" id="{4A8BD39A-B3FF-656E-444B-E73E5026AFA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8000" l="9200" r="95200">
                        <a14:foregroundMark x1="55600" y1="10400" x2="48800" y2="10000"/>
                        <a14:foregroundMark x1="27600" y1="41600" x2="27600" y2="42800"/>
                        <a14:foregroundMark x1="81600" y1="57200" x2="79200" y2="58400"/>
                        <a14:foregroundMark x1="25200" y1="68400" x2="29600" y2="75600"/>
                        <a14:foregroundMark x1="83200" y1="63600" x2="90000" y2="74000"/>
                        <a14:foregroundMark x1="88800" y1="82000" x2="89600" y2="90400"/>
                        <a14:foregroundMark x1="14000" y1="78400" x2="14400" y2="86000"/>
                        <a14:foregroundMark x1="9200" y1="90400" x2="13600" y2="96000"/>
                        <a14:foregroundMark x1="34000" y1="95600" x2="60800" y2="92000"/>
                        <a14:foregroundMark x1="90800" y1="95600" x2="89600" y2="86800"/>
                        <a14:foregroundMark x1="95200" y1="93600" x2="94800" y2="92800"/>
                        <a14:foregroundMark x1="8000" y1="98400" x2="45200" y2="98000"/>
                        <a14:foregroundMark x1="45200" y1="98000" x2="53200" y2="98000"/>
                        <a14:foregroundMark x1="34800" y1="76400" x2="42000" y2="88800"/>
                        <a14:foregroundMark x1="64800" y1="41600" x2="68000" y2="39200"/>
                      </a14:backgroundRemoval>
                    </a14:imgEffect>
                  </a14:imgLayer>
                </a14:imgProps>
              </a:ext>
              <a:ext uri="{28A0092B-C50C-407E-A947-70E740481C1C}">
                <a14:useLocalDpi xmlns:a14="http://schemas.microsoft.com/office/drawing/2010/main" val="0"/>
              </a:ext>
            </a:extLst>
          </a:blip>
          <a:srcRect/>
          <a:stretch>
            <a:fillRect/>
          </a:stretch>
        </p:blipFill>
        <p:spPr bwMode="auto">
          <a:xfrm>
            <a:off x="679928" y="2424005"/>
            <a:ext cx="2381250" cy="23812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F342EA4-C612-CCAC-38FC-9B2AEEFB026E}"/>
              </a:ext>
            </a:extLst>
          </p:cNvPr>
          <p:cNvSpPr/>
          <p:nvPr/>
        </p:nvSpPr>
        <p:spPr>
          <a:xfrm>
            <a:off x="3306965" y="5383272"/>
            <a:ext cx="7177697" cy="742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What genres of music can you name that came from enslaved Africans and their descendants? </a:t>
            </a:r>
          </a:p>
        </p:txBody>
      </p:sp>
      <p:sp>
        <p:nvSpPr>
          <p:cNvPr id="7" name="Rectangle 6">
            <a:extLst>
              <a:ext uri="{FF2B5EF4-FFF2-40B4-BE49-F238E27FC236}">
                <a16:creationId xmlns:a16="http://schemas.microsoft.com/office/drawing/2014/main" id="{FBEECF1D-EEE2-27D4-B9A1-2A73346978F7}"/>
              </a:ext>
            </a:extLst>
          </p:cNvPr>
          <p:cNvSpPr/>
          <p:nvPr/>
        </p:nvSpPr>
        <p:spPr>
          <a:xfrm>
            <a:off x="900650" y="5383272"/>
            <a:ext cx="2062556" cy="7425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Starter  (a)</a:t>
            </a:r>
          </a:p>
        </p:txBody>
      </p:sp>
    </p:spTree>
    <p:extLst>
      <p:ext uri="{BB962C8B-B14F-4D97-AF65-F5344CB8AC3E}">
        <p14:creationId xmlns:p14="http://schemas.microsoft.com/office/powerpoint/2010/main" val="245307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3B65-C365-20C5-8FE9-FA6DE332F1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A27D31C-7D11-FC37-4E4E-28562FDAB8B5}"/>
              </a:ext>
            </a:extLst>
          </p:cNvPr>
          <p:cNvPicPr>
            <a:picLocks noChangeAspect="1"/>
          </p:cNvPicPr>
          <p:nvPr/>
        </p:nvPicPr>
        <p:blipFill>
          <a:blip r:embed="rId2">
            <a:alphaModFix amt="35000"/>
          </a:blip>
          <a:stretch>
            <a:fillRect/>
          </a:stretch>
        </p:blipFill>
        <p:spPr>
          <a:xfrm>
            <a:off x="708860" y="488472"/>
            <a:ext cx="10774279" cy="3972479"/>
          </a:xfrm>
          <a:prstGeom prst="rect">
            <a:avLst/>
          </a:prstGeom>
        </p:spPr>
      </p:pic>
      <p:sp>
        <p:nvSpPr>
          <p:cNvPr id="2" name="Title 1">
            <a:extLst>
              <a:ext uri="{FF2B5EF4-FFF2-40B4-BE49-F238E27FC236}">
                <a16:creationId xmlns:a16="http://schemas.microsoft.com/office/drawing/2014/main" id="{DE91D45B-BE0E-A561-0900-33784936E123}"/>
              </a:ext>
            </a:extLst>
          </p:cNvPr>
          <p:cNvSpPr>
            <a:spLocks noGrp="1"/>
          </p:cNvSpPr>
          <p:nvPr>
            <p:ph type="ctrTitle"/>
          </p:nvPr>
        </p:nvSpPr>
        <p:spPr>
          <a:xfrm>
            <a:off x="1320800" y="1342187"/>
            <a:ext cx="9144000" cy="809565"/>
          </a:xfrm>
        </p:spPr>
        <p:txBody>
          <a:bodyPr>
            <a:normAutofit/>
          </a:bodyPr>
          <a:lstStyle/>
          <a:p>
            <a:r>
              <a:rPr lang="en-GB" sz="4400" dirty="0"/>
              <a:t>Historian’s Analysis:</a:t>
            </a:r>
          </a:p>
        </p:txBody>
      </p:sp>
      <p:sp>
        <p:nvSpPr>
          <p:cNvPr id="5" name="TextBox 4">
            <a:extLst>
              <a:ext uri="{FF2B5EF4-FFF2-40B4-BE49-F238E27FC236}">
                <a16:creationId xmlns:a16="http://schemas.microsoft.com/office/drawing/2014/main" id="{AF0BA1BD-CF48-2301-B13F-174943B7C705}"/>
              </a:ext>
            </a:extLst>
          </p:cNvPr>
          <p:cNvSpPr txBox="1"/>
          <p:nvPr/>
        </p:nvSpPr>
        <p:spPr>
          <a:xfrm>
            <a:off x="1523378" y="2256790"/>
            <a:ext cx="5545079" cy="3347840"/>
          </a:xfrm>
          <a:prstGeom prst="rect">
            <a:avLst/>
          </a:prstGeom>
          <a:noFill/>
        </p:spPr>
        <p:txBody>
          <a:bodyPr wrap="square">
            <a:spAutoFit/>
          </a:bodyPr>
          <a:lstStyle/>
          <a:p>
            <a:pPr>
              <a:lnSpc>
                <a:spcPct val="150000"/>
              </a:lnSpc>
            </a:pPr>
            <a:r>
              <a:rPr lang="en-GB" sz="2400" b="1" dirty="0"/>
              <a:t>Turn on the radio and you are hearing echoes of enslaved culture. </a:t>
            </a:r>
            <a:br>
              <a:rPr lang="en-GB" sz="2400" dirty="0"/>
            </a:br>
            <a:r>
              <a:rPr lang="en-GB" sz="2400" dirty="0"/>
              <a:t>But we don’t know a lot about their early music because it was not </a:t>
            </a:r>
            <a:r>
              <a:rPr lang="en-GB" sz="2400" u="sng" dirty="0"/>
              <a:t>preserved</a:t>
            </a:r>
            <a:r>
              <a:rPr lang="en-GB" sz="2400" dirty="0"/>
              <a:t> in conventional ways. </a:t>
            </a:r>
            <a:br>
              <a:rPr lang="en-GB" sz="2400" dirty="0"/>
            </a:br>
            <a:endParaRPr lang="en-GB" sz="2400" dirty="0"/>
          </a:p>
        </p:txBody>
      </p:sp>
      <p:sp>
        <p:nvSpPr>
          <p:cNvPr id="8" name="TextBox 7">
            <a:extLst>
              <a:ext uri="{FF2B5EF4-FFF2-40B4-BE49-F238E27FC236}">
                <a16:creationId xmlns:a16="http://schemas.microsoft.com/office/drawing/2014/main" id="{6E2E8103-0E1B-7E65-5B8A-189C49365AF6}"/>
              </a:ext>
            </a:extLst>
          </p:cNvPr>
          <p:cNvSpPr txBox="1"/>
          <p:nvPr/>
        </p:nvSpPr>
        <p:spPr>
          <a:xfrm>
            <a:off x="8028143" y="292960"/>
            <a:ext cx="6094854" cy="45481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3600" i="1" dirty="0">
                <a:ln w="0"/>
                <a:solidFill>
                  <a:srgbClr val="002060"/>
                </a:solidFill>
                <a:effectLst>
                  <a:outerShdw blurRad="38100" dist="19050" dir="2700000" algn="tl" rotWithShape="0">
                    <a:schemeClr val="dk1">
                      <a:alpha val="40000"/>
                    </a:schemeClr>
                  </a:outerShdw>
                </a:effectLst>
              </a:rPr>
              <a:t>Jazz, </a:t>
            </a:r>
          </a:p>
          <a:p>
            <a:pPr marL="285750" indent="-285750">
              <a:lnSpc>
                <a:spcPct val="150000"/>
              </a:lnSpc>
              <a:buFont typeface="Arial" panose="020B0604020202020204" pitchFamily="34" charset="0"/>
              <a:buChar char="•"/>
            </a:pPr>
            <a:r>
              <a:rPr lang="en-GB" sz="3200" dirty="0">
                <a:ln w="0"/>
                <a:solidFill>
                  <a:srgbClr val="002060"/>
                </a:solidFill>
                <a:effectLst>
                  <a:outerShdw blurRad="38100" dist="19050" dir="2700000" algn="tl" rotWithShape="0">
                    <a:schemeClr val="dk1">
                      <a:alpha val="40000"/>
                    </a:schemeClr>
                  </a:outerShdw>
                </a:effectLst>
                <a:latin typeface="Agency FB" panose="020B0503020202020204" pitchFamily="34" charset="0"/>
              </a:rPr>
              <a:t>country, </a:t>
            </a:r>
          </a:p>
          <a:p>
            <a:pPr marL="285750" indent="-285750">
              <a:lnSpc>
                <a:spcPct val="150000"/>
              </a:lnSpc>
              <a:buFont typeface="Arial" panose="020B0604020202020204" pitchFamily="34" charset="0"/>
              <a:buChar char="•"/>
            </a:pPr>
            <a:r>
              <a:rPr lang="en-GB" sz="32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rock, </a:t>
            </a:r>
          </a:p>
          <a:p>
            <a:pPr marL="285750" indent="-285750">
              <a:lnSpc>
                <a:spcPct val="150000"/>
              </a:lnSpc>
              <a:buFont typeface="Arial" panose="020B0604020202020204" pitchFamily="34" charset="0"/>
              <a:buChar char="•"/>
            </a:pPr>
            <a:r>
              <a:rPr lang="en-GB" sz="4000" i="1" dirty="0">
                <a:ln w="0"/>
                <a:solidFill>
                  <a:srgbClr val="002060"/>
                </a:solidFill>
                <a:effectLst>
                  <a:outerShdw blurRad="38100" dist="19050" dir="2700000" algn="tl" rotWithShape="0">
                    <a:schemeClr val="dk1">
                      <a:alpha val="40000"/>
                    </a:schemeClr>
                  </a:outerShdw>
                </a:effectLst>
                <a:latin typeface="Bell MT" panose="02020503060305020303" pitchFamily="18" charset="0"/>
              </a:rPr>
              <a:t>blues, </a:t>
            </a:r>
          </a:p>
          <a:p>
            <a:pPr marL="285750" indent="-285750">
              <a:lnSpc>
                <a:spcPct val="150000"/>
              </a:lnSpc>
              <a:buFont typeface="Arial" panose="020B0604020202020204" pitchFamily="34" charset="0"/>
              <a:buChar char="•"/>
            </a:pPr>
            <a:r>
              <a:rPr lang="en-GB" sz="3200" dirty="0">
                <a:ln w="0"/>
                <a:solidFill>
                  <a:srgbClr val="002060"/>
                </a:solidFill>
                <a:effectLst>
                  <a:outerShdw blurRad="38100" dist="19050" dir="2700000" algn="tl" rotWithShape="0">
                    <a:schemeClr val="dk1">
                      <a:alpha val="40000"/>
                    </a:schemeClr>
                  </a:outerShdw>
                </a:effectLst>
              </a:rPr>
              <a:t>reggae </a:t>
            </a:r>
            <a:br>
              <a:rPr lang="en-GB" sz="2400" b="1" dirty="0"/>
            </a:br>
            <a:r>
              <a:rPr lang="en-GB" sz="2400" b="1" dirty="0"/>
              <a:t>…and the list goes on</a:t>
            </a:r>
            <a:r>
              <a:rPr lang="en-GB" sz="2400" dirty="0"/>
              <a:t>. </a:t>
            </a:r>
          </a:p>
        </p:txBody>
      </p:sp>
      <p:sp>
        <p:nvSpPr>
          <p:cNvPr id="10" name="TextBox 9">
            <a:extLst>
              <a:ext uri="{FF2B5EF4-FFF2-40B4-BE49-F238E27FC236}">
                <a16:creationId xmlns:a16="http://schemas.microsoft.com/office/drawing/2014/main" id="{9CA88904-D053-D992-2ECF-20541AD68DFB}"/>
              </a:ext>
            </a:extLst>
          </p:cNvPr>
          <p:cNvSpPr txBox="1"/>
          <p:nvPr/>
        </p:nvSpPr>
        <p:spPr>
          <a:xfrm>
            <a:off x="1523378" y="5036640"/>
            <a:ext cx="10068473" cy="1131848"/>
          </a:xfrm>
          <a:prstGeom prst="rect">
            <a:avLst/>
          </a:prstGeom>
          <a:noFill/>
        </p:spPr>
        <p:txBody>
          <a:bodyPr wrap="square">
            <a:spAutoFit/>
          </a:bodyPr>
          <a:lstStyle/>
          <a:p>
            <a:pPr>
              <a:lnSpc>
                <a:spcPct val="150000"/>
              </a:lnSpc>
            </a:pPr>
            <a:r>
              <a:rPr lang="en-GB" sz="2400" dirty="0"/>
              <a:t>And that is why a little artifact like this is so important, because it helps us to know more about what their performances may have sounded like.”</a:t>
            </a:r>
          </a:p>
        </p:txBody>
      </p:sp>
    </p:spTree>
    <p:extLst>
      <p:ext uri="{BB962C8B-B14F-4D97-AF65-F5344CB8AC3E}">
        <p14:creationId xmlns:p14="http://schemas.microsoft.com/office/powerpoint/2010/main" val="33860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36BC-4CE8-297E-5712-9D2A9FA53FDD}"/>
              </a:ext>
            </a:extLst>
          </p:cNvPr>
          <p:cNvSpPr>
            <a:spLocks noGrp="1"/>
          </p:cNvSpPr>
          <p:nvPr>
            <p:ph type="title"/>
          </p:nvPr>
        </p:nvSpPr>
        <p:spPr>
          <a:xfrm>
            <a:off x="5153901" y="168864"/>
            <a:ext cx="7260771" cy="1325563"/>
          </a:xfrm>
        </p:spPr>
        <p:txBody>
          <a:bodyPr>
            <a:normAutofit fontScale="90000"/>
          </a:bodyPr>
          <a:lstStyle/>
          <a:p>
            <a:r>
              <a:rPr lang="en-GB" sz="4800" dirty="0"/>
              <a:t>1688 </a:t>
            </a:r>
            <a:r>
              <a:rPr lang="en-GB" sz="4000" dirty="0"/>
              <a:t>musical gathering</a:t>
            </a:r>
            <a:r>
              <a:rPr lang="en-GB" sz="4800" dirty="0"/>
              <a:t> (Sloane source)</a:t>
            </a:r>
          </a:p>
        </p:txBody>
      </p:sp>
      <p:pic>
        <p:nvPicPr>
          <p:cNvPr id="4" name="Picture 3">
            <a:extLst>
              <a:ext uri="{FF2B5EF4-FFF2-40B4-BE49-F238E27FC236}">
                <a16:creationId xmlns:a16="http://schemas.microsoft.com/office/drawing/2014/main" id="{5169EE72-D007-9206-002A-6B603A20C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727" y="1464416"/>
            <a:ext cx="5878793" cy="4283242"/>
          </a:xfrm>
          <a:prstGeom prst="rect">
            <a:avLst/>
          </a:prstGeom>
          <a:noFill/>
          <a:ln>
            <a:noFill/>
          </a:ln>
        </p:spPr>
      </p:pic>
      <p:sp>
        <p:nvSpPr>
          <p:cNvPr id="6" name="Rectangle 5">
            <a:extLst>
              <a:ext uri="{FF2B5EF4-FFF2-40B4-BE49-F238E27FC236}">
                <a16:creationId xmlns:a16="http://schemas.microsoft.com/office/drawing/2014/main" id="{1F3099C6-C8DA-8790-7BD6-0F713369B423}"/>
              </a:ext>
            </a:extLst>
          </p:cNvPr>
          <p:cNvSpPr/>
          <p:nvPr/>
        </p:nvSpPr>
        <p:spPr>
          <a:xfrm>
            <a:off x="486479" y="1524439"/>
            <a:ext cx="6611007" cy="742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Choose 1 of the following questions to discuss </a:t>
            </a:r>
          </a:p>
        </p:txBody>
      </p:sp>
      <p:sp>
        <p:nvSpPr>
          <p:cNvPr id="7" name="Rectangle 6">
            <a:extLst>
              <a:ext uri="{FF2B5EF4-FFF2-40B4-BE49-F238E27FC236}">
                <a16:creationId xmlns:a16="http://schemas.microsoft.com/office/drawing/2014/main" id="{DBCB5FA1-EBEE-1DF6-AA39-B6AA938724AE}"/>
              </a:ext>
            </a:extLst>
          </p:cNvPr>
          <p:cNvSpPr/>
          <p:nvPr/>
        </p:nvSpPr>
        <p:spPr>
          <a:xfrm>
            <a:off x="1662650" y="516351"/>
            <a:ext cx="2062556" cy="7425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Starter  (b)</a:t>
            </a:r>
          </a:p>
        </p:txBody>
      </p:sp>
      <p:sp>
        <p:nvSpPr>
          <p:cNvPr id="3" name="Content Placeholder 2">
            <a:extLst>
              <a:ext uri="{FF2B5EF4-FFF2-40B4-BE49-F238E27FC236}">
                <a16:creationId xmlns:a16="http://schemas.microsoft.com/office/drawing/2014/main" id="{B40FFC51-BEF4-EEBC-2C15-858AD4C1E4A8}"/>
              </a:ext>
            </a:extLst>
          </p:cNvPr>
          <p:cNvSpPr>
            <a:spLocks noGrp="1"/>
          </p:cNvSpPr>
          <p:nvPr>
            <p:ph idx="1"/>
          </p:nvPr>
        </p:nvSpPr>
        <p:spPr>
          <a:xfrm>
            <a:off x="863430" y="2532527"/>
            <a:ext cx="10842090" cy="3008301"/>
          </a:xfrm>
          <a:solidFill>
            <a:schemeClr val="accent4"/>
          </a:solidFill>
          <a:ln>
            <a:noFill/>
          </a:ln>
        </p:spPr>
        <p:style>
          <a:lnRef idx="0">
            <a:scrgbClr r="0" g="0" b="0"/>
          </a:lnRef>
          <a:fillRef idx="0">
            <a:scrgbClr r="0" g="0" b="0"/>
          </a:fillRef>
          <a:effectRef idx="0">
            <a:scrgbClr r="0" g="0" b="0"/>
          </a:effectRef>
          <a:fontRef idx="minor">
            <a:schemeClr val="lt1"/>
          </a:fontRef>
        </p:style>
        <p:txBody>
          <a:bodyPr rIns="936000">
            <a:normAutofit fontScale="70000" lnSpcReduction="20000"/>
          </a:bodyPr>
          <a:lstStyle/>
          <a:p>
            <a:pPr marL="0" indent="0">
              <a:lnSpc>
                <a:spcPct val="160000"/>
              </a:lnSpc>
              <a:buNone/>
            </a:pPr>
            <a:r>
              <a:rPr lang="en-GB" sz="3400" dirty="0"/>
              <a:t>"Because so few records from that time show how enslaved Africans lived, and music was one of the only ways they could share feelings, keep traditions, and make new ones, </a:t>
            </a:r>
            <a:r>
              <a:rPr lang="en-GB" sz="3400" b="1" dirty="0"/>
              <a:t>why is a rare snapshot like Sloane’s so important for understanding their lives</a:t>
            </a:r>
            <a:r>
              <a:rPr lang="en-GB" sz="3400" dirty="0"/>
              <a:t>?“</a:t>
            </a:r>
            <a:br>
              <a:rPr lang="en-GB" sz="2400" dirty="0"/>
            </a:br>
            <a:br>
              <a:rPr lang="en-GB" sz="2400" dirty="0"/>
            </a:br>
            <a:endParaRPr lang="en-GB" sz="2400" dirty="0"/>
          </a:p>
        </p:txBody>
      </p:sp>
      <p:sp>
        <p:nvSpPr>
          <p:cNvPr id="8" name="Rectangle 7">
            <a:extLst>
              <a:ext uri="{FF2B5EF4-FFF2-40B4-BE49-F238E27FC236}">
                <a16:creationId xmlns:a16="http://schemas.microsoft.com/office/drawing/2014/main" id="{2EDCB0C0-877A-F990-8F0C-86278DE5BB4F}"/>
              </a:ext>
            </a:extLst>
          </p:cNvPr>
          <p:cNvSpPr/>
          <p:nvPr/>
        </p:nvSpPr>
        <p:spPr>
          <a:xfrm>
            <a:off x="863430" y="4767943"/>
            <a:ext cx="10842090" cy="1573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"If most written records about slavery were created and saved by the enslavers, what might we miss about the voices and experiences of the enslaved—&amp; </a:t>
            </a:r>
            <a:r>
              <a:rPr lang="en-GB" sz="2700" b="1" dirty="0"/>
              <a:t>how can sources like this music help fill those gaps</a:t>
            </a:r>
            <a:r>
              <a:rPr lang="en-GB" sz="2700" dirty="0"/>
              <a:t>?"</a:t>
            </a:r>
          </a:p>
        </p:txBody>
      </p:sp>
      <p:pic>
        <p:nvPicPr>
          <p:cNvPr id="10" name="Graphic 9" descr="Questions with solid fill">
            <a:extLst>
              <a:ext uri="{FF2B5EF4-FFF2-40B4-BE49-F238E27FC236}">
                <a16:creationId xmlns:a16="http://schemas.microsoft.com/office/drawing/2014/main" id="{A69EA3AB-E692-2A9C-CA85-AE61895410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5867" y="2789979"/>
            <a:ext cx="2264229" cy="2264229"/>
          </a:xfrm>
          <a:prstGeom prst="rect">
            <a:avLst/>
          </a:prstGeom>
        </p:spPr>
      </p:pic>
    </p:spTree>
    <p:extLst>
      <p:ext uri="{BB962C8B-B14F-4D97-AF65-F5344CB8AC3E}">
        <p14:creationId xmlns:p14="http://schemas.microsoft.com/office/powerpoint/2010/main" val="397040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08187B-E010-36D7-AE14-ECF4F87A6E65}"/>
              </a:ext>
            </a:extLst>
          </p:cNvPr>
          <p:cNvSpPr>
            <a:spLocks noGrp="1"/>
          </p:cNvSpPr>
          <p:nvPr>
            <p:ph type="subTitle" idx="1"/>
          </p:nvPr>
        </p:nvSpPr>
        <p:spPr/>
        <p:txBody>
          <a:bodyPr>
            <a:normAutofit/>
          </a:bodyPr>
          <a:lstStyle/>
          <a:p>
            <a:r>
              <a:rPr lang="en-GB" sz="2400" dirty="0">
                <a:latin typeface="Century Gothic" panose="020B0502020202020204" pitchFamily="34" charset="0"/>
              </a:rPr>
              <a:t>To develop our knowledge and understanding of the role music had in the lives of enslaved people as a form of resistance and means of expression. </a:t>
            </a:r>
          </a:p>
        </p:txBody>
      </p:sp>
      <p:sp>
        <p:nvSpPr>
          <p:cNvPr id="3" name="Text Placeholder 2">
            <a:extLst>
              <a:ext uri="{FF2B5EF4-FFF2-40B4-BE49-F238E27FC236}">
                <a16:creationId xmlns:a16="http://schemas.microsoft.com/office/drawing/2014/main" id="{F19652D8-CD0C-646B-E4C1-2A1734CA2DAC}"/>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en-GB" sz="2400" dirty="0">
                <a:latin typeface="Century Gothic" panose="020B0502020202020204" pitchFamily="34" charset="0"/>
              </a:rPr>
              <a:t>I can analyse primary sources.</a:t>
            </a:r>
          </a:p>
          <a:p>
            <a:pPr marL="285750" indent="-285750">
              <a:buFont typeface="Arial" panose="020B0604020202020204" pitchFamily="34" charset="0"/>
              <a:buChar char="•"/>
            </a:pPr>
            <a:r>
              <a:rPr lang="en-GB" sz="2400" dirty="0">
                <a:latin typeface="Century Gothic" panose="020B0502020202020204" pitchFamily="34" charset="0"/>
              </a:rPr>
              <a:t>I can explain the impact of music on the lives of enslaved people in the Caribbean</a:t>
            </a:r>
          </a:p>
          <a:p>
            <a:pPr marL="285750" indent="-285750">
              <a:buFont typeface="Arial" panose="020B0604020202020204" pitchFamily="34" charset="0"/>
              <a:buChar char="•"/>
            </a:pPr>
            <a:endParaRPr lang="en-GB" sz="2400" dirty="0">
              <a:latin typeface="Century Gothic" panose="020B0502020202020204" pitchFamily="34" charset="0"/>
            </a:endParaRPr>
          </a:p>
        </p:txBody>
      </p:sp>
    </p:spTree>
    <p:extLst>
      <p:ext uri="{BB962C8B-B14F-4D97-AF65-F5344CB8AC3E}">
        <p14:creationId xmlns:p14="http://schemas.microsoft.com/office/powerpoint/2010/main" val="318988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570-F7B5-6E3B-46FF-F8EF8BC5B8BB}"/>
              </a:ext>
            </a:extLst>
          </p:cNvPr>
          <p:cNvSpPr>
            <a:spLocks noGrp="1"/>
          </p:cNvSpPr>
          <p:nvPr>
            <p:ph type="title"/>
          </p:nvPr>
        </p:nvSpPr>
        <p:spPr/>
        <p:txBody>
          <a:bodyPr/>
          <a:lstStyle/>
          <a:p>
            <a:r>
              <a:rPr lang="en-GB"/>
              <a:t>Spiritual and work songs</a:t>
            </a:r>
            <a:endParaRPr lang="en-US"/>
          </a:p>
        </p:txBody>
      </p:sp>
      <p:sp>
        <p:nvSpPr>
          <p:cNvPr id="3" name="Content Placeholder 2">
            <a:extLst>
              <a:ext uri="{FF2B5EF4-FFF2-40B4-BE49-F238E27FC236}">
                <a16:creationId xmlns:a16="http://schemas.microsoft.com/office/drawing/2014/main" id="{58A84907-C44B-A0B4-5788-D5C400CC09E2}"/>
              </a:ext>
            </a:extLst>
          </p:cNvPr>
          <p:cNvSpPr>
            <a:spLocks noGrp="1"/>
          </p:cNvSpPr>
          <p:nvPr>
            <p:ph idx="1"/>
          </p:nvPr>
        </p:nvSpPr>
        <p:spPr/>
        <p:txBody>
          <a:bodyPr vert="horz" lIns="91440" tIns="45720" rIns="91440" bIns="45720" rtlCol="0" anchor="t">
            <a:normAutofit lnSpcReduction="10000"/>
          </a:bodyPr>
          <a:lstStyle/>
          <a:p>
            <a:pPr marL="0" indent="0">
              <a:buNone/>
            </a:pPr>
            <a:r>
              <a:rPr lang="en-GB" b="1">
                <a:latin typeface="Century Gothic" panose="020B0502020202020204" pitchFamily="34" charset="0"/>
              </a:rPr>
              <a:t>Spirituals</a:t>
            </a:r>
            <a:r>
              <a:rPr lang="en-GB">
                <a:latin typeface="Century Gothic" panose="020B0502020202020204" pitchFamily="34" charset="0"/>
              </a:rPr>
              <a:t> were religious songs that helped enslaved people </a:t>
            </a:r>
            <a:r>
              <a:rPr lang="en-GB" i="1">
                <a:latin typeface="Century Gothic" panose="020B0502020202020204" pitchFamily="34" charset="0"/>
              </a:rPr>
              <a:t>express their faith and longing for freedom which were also sung during work hours.</a:t>
            </a:r>
            <a:endParaRPr lang="en-GB">
              <a:latin typeface="Century Gothic" panose="020B0502020202020204" pitchFamily="34" charset="0"/>
            </a:endParaRPr>
          </a:p>
          <a:p>
            <a:endParaRPr lang="en-GB">
              <a:latin typeface="Century Gothic" panose="020B0502020202020204" pitchFamily="34" charset="0"/>
            </a:endParaRPr>
          </a:p>
          <a:p>
            <a:pPr marL="0" indent="0">
              <a:buNone/>
            </a:pPr>
            <a:r>
              <a:rPr lang="en-GB" b="1">
                <a:latin typeface="Century Gothic"/>
              </a:rPr>
              <a:t>Work songs </a:t>
            </a:r>
            <a:r>
              <a:rPr lang="en-GB">
                <a:latin typeface="Century Gothic"/>
              </a:rPr>
              <a:t>were </a:t>
            </a:r>
            <a:r>
              <a:rPr lang="en-GB" i="1">
                <a:latin typeface="Century Gothic"/>
              </a:rPr>
              <a:t>sung during labour to coordinate an efficient and effective working rhythm of certain tasks and provide an emotional release.</a:t>
            </a:r>
          </a:p>
          <a:p>
            <a:pPr marL="0" indent="0">
              <a:buNone/>
            </a:pPr>
            <a:endParaRPr lang="en-GB">
              <a:latin typeface="Century Gothic" panose="020B0502020202020204" pitchFamily="34" charset="0"/>
            </a:endParaRPr>
          </a:p>
          <a:p>
            <a:pPr marL="0" indent="0">
              <a:buNone/>
            </a:pPr>
            <a:r>
              <a:rPr lang="en-GB" b="1">
                <a:latin typeface="Century Gothic" panose="020B0502020202020204" pitchFamily="34" charset="0"/>
              </a:rPr>
              <a:t>Both types of music carried hidden meanings and acted as </a:t>
            </a:r>
            <a:r>
              <a:rPr lang="en-GB" b="1" u="sng">
                <a:latin typeface="Century Gothic" panose="020B0502020202020204" pitchFamily="34" charset="0"/>
              </a:rPr>
              <a:t>forms of resistance and solidarity</a:t>
            </a:r>
            <a:r>
              <a:rPr lang="en-GB" b="1"/>
              <a:t>. </a:t>
            </a:r>
            <a:endParaRPr lang="en-US" b="1"/>
          </a:p>
        </p:txBody>
      </p:sp>
    </p:spTree>
    <p:extLst>
      <p:ext uri="{BB962C8B-B14F-4D97-AF65-F5344CB8AC3E}">
        <p14:creationId xmlns:p14="http://schemas.microsoft.com/office/powerpoint/2010/main" val="11727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C205-9AEA-CC14-40A1-BB0F035E0AF9}"/>
              </a:ext>
            </a:extLst>
          </p:cNvPr>
          <p:cNvSpPr>
            <a:spLocks noGrp="1"/>
          </p:cNvSpPr>
          <p:nvPr>
            <p:ph type="title"/>
          </p:nvPr>
        </p:nvSpPr>
        <p:spPr>
          <a:xfrm>
            <a:off x="838200" y="300037"/>
            <a:ext cx="10515600" cy="1325563"/>
          </a:xfrm>
        </p:spPr>
        <p:txBody>
          <a:bodyPr/>
          <a:lstStyle/>
          <a:p>
            <a:pPr algn="r"/>
            <a:r>
              <a:rPr lang="en-GB" dirty="0"/>
              <a:t>African Drums</a:t>
            </a:r>
            <a:endParaRPr lang="en-US" dirty="0"/>
          </a:p>
        </p:txBody>
      </p:sp>
      <p:sp>
        <p:nvSpPr>
          <p:cNvPr id="3" name="Content Placeholder 2">
            <a:extLst>
              <a:ext uri="{FF2B5EF4-FFF2-40B4-BE49-F238E27FC236}">
                <a16:creationId xmlns:a16="http://schemas.microsoft.com/office/drawing/2014/main" id="{71D90C11-6277-C636-7CCA-F7C47C6D46EC}"/>
              </a:ext>
            </a:extLst>
          </p:cNvPr>
          <p:cNvSpPr>
            <a:spLocks noGrp="1"/>
          </p:cNvSpPr>
          <p:nvPr>
            <p:ph idx="1"/>
          </p:nvPr>
        </p:nvSpPr>
        <p:spPr>
          <a:xfrm>
            <a:off x="399144" y="1441177"/>
            <a:ext cx="7453085" cy="5218386"/>
          </a:xfrm>
        </p:spPr>
        <p:txBody>
          <a:bodyPr vert="horz" lIns="91440" tIns="45720" rIns="91440" bIns="45720" rtlCol="0" anchor="t">
            <a:normAutofit lnSpcReduction="10000"/>
          </a:bodyPr>
          <a:lstStyle/>
          <a:p>
            <a:pPr marL="0" indent="0" algn="r">
              <a:buNone/>
            </a:pPr>
            <a:r>
              <a:rPr lang="en-GB" b="1" dirty="0">
                <a:solidFill>
                  <a:srgbClr val="000000"/>
                </a:solidFill>
                <a:latin typeface="Century Gothic"/>
              </a:rPr>
              <a:t>Drumming</a:t>
            </a:r>
            <a:r>
              <a:rPr lang="en-GB" dirty="0">
                <a:solidFill>
                  <a:srgbClr val="000000"/>
                </a:solidFill>
                <a:latin typeface="Century Gothic"/>
              </a:rPr>
              <a:t> by Enslaved Africans </a:t>
            </a:r>
            <a:r>
              <a:rPr lang="en-GB" b="0" i="0" u="none" strike="noStrike" dirty="0">
                <a:solidFill>
                  <a:srgbClr val="000000"/>
                </a:solidFill>
                <a:effectLst/>
                <a:latin typeface="Century Gothic"/>
              </a:rPr>
              <a:t>was banned by many plantation owners across the British Caribbean islands.</a:t>
            </a:r>
          </a:p>
          <a:p>
            <a:pPr marL="0" indent="0" algn="r">
              <a:buNone/>
            </a:pPr>
            <a:endParaRPr lang="en-GB" sz="1100" b="0" i="0" u="none" strike="noStrike" dirty="0">
              <a:solidFill>
                <a:srgbClr val="000000"/>
              </a:solidFill>
              <a:effectLst/>
              <a:latin typeface="Century Gothic" panose="020B0502020202020204" pitchFamily="34" charset="0"/>
            </a:endParaRPr>
          </a:p>
          <a:p>
            <a:pPr marL="0" indent="0" algn="r">
              <a:buNone/>
            </a:pPr>
            <a:r>
              <a:rPr lang="en-GB" dirty="0">
                <a:solidFill>
                  <a:srgbClr val="000000"/>
                </a:solidFill>
                <a:latin typeface="Century Gothic"/>
              </a:rPr>
              <a:t>Drumming was a form of </a:t>
            </a:r>
            <a:r>
              <a:rPr lang="en-GB" b="1" dirty="0">
                <a:solidFill>
                  <a:srgbClr val="000000"/>
                </a:solidFill>
                <a:latin typeface="Century Gothic"/>
              </a:rPr>
              <a:t>communication</a:t>
            </a:r>
            <a:r>
              <a:rPr lang="en-GB" dirty="0">
                <a:solidFill>
                  <a:srgbClr val="000000"/>
                </a:solidFill>
                <a:latin typeface="Century Gothic"/>
              </a:rPr>
              <a:t> which could bring </a:t>
            </a:r>
            <a:br>
              <a:rPr lang="en-GB" dirty="0">
                <a:solidFill>
                  <a:srgbClr val="000000"/>
                </a:solidFill>
                <a:latin typeface="Century Gothic"/>
              </a:rPr>
            </a:br>
            <a:r>
              <a:rPr lang="en-GB" dirty="0">
                <a:solidFill>
                  <a:srgbClr val="000000"/>
                </a:solidFill>
                <a:latin typeface="Century Gothic"/>
              </a:rPr>
              <a:t>large groups of African people together. </a:t>
            </a:r>
            <a:endParaRPr lang="en-US" dirty="0">
              <a:latin typeface="Century Gothic"/>
            </a:endParaRPr>
          </a:p>
          <a:p>
            <a:pPr marL="0" indent="0" algn="r">
              <a:buNone/>
            </a:pPr>
            <a:r>
              <a:rPr lang="en-GB" b="0" i="0" u="none" strike="noStrike" dirty="0">
                <a:solidFill>
                  <a:srgbClr val="000000"/>
                </a:solidFill>
                <a:effectLst/>
                <a:latin typeface="Century Gothic"/>
              </a:rPr>
              <a:t>Drumming was an important part of many African musical and religious traditions. </a:t>
            </a:r>
            <a:br>
              <a:rPr lang="en-GB" b="0" i="0" u="none" strike="noStrike" dirty="0">
                <a:solidFill>
                  <a:srgbClr val="000000"/>
                </a:solidFill>
                <a:effectLst/>
                <a:latin typeface="Century Gothic"/>
              </a:rPr>
            </a:br>
            <a:br>
              <a:rPr lang="en-GB" b="0" i="0" u="none" strike="noStrike" dirty="0">
                <a:solidFill>
                  <a:srgbClr val="000000"/>
                </a:solidFill>
                <a:effectLst/>
                <a:latin typeface="Century Gothic"/>
              </a:rPr>
            </a:br>
            <a:r>
              <a:rPr lang="en-GB" b="0" i="0" u="none" strike="noStrike" dirty="0">
                <a:solidFill>
                  <a:srgbClr val="000000"/>
                </a:solidFill>
                <a:effectLst/>
                <a:latin typeface="Century Gothic"/>
              </a:rPr>
              <a:t>By not being allowed to do it, </a:t>
            </a:r>
            <a:r>
              <a:rPr lang="en-GB" dirty="0">
                <a:solidFill>
                  <a:srgbClr val="000000"/>
                </a:solidFill>
                <a:latin typeface="Century Gothic"/>
              </a:rPr>
              <a:t>enslaved people </a:t>
            </a:r>
            <a:r>
              <a:rPr lang="en-GB" b="0" i="0" u="none" strike="noStrike" dirty="0">
                <a:solidFill>
                  <a:srgbClr val="000000"/>
                </a:solidFill>
                <a:effectLst/>
                <a:latin typeface="Century Gothic"/>
              </a:rPr>
              <a:t>were controlled </a:t>
            </a:r>
            <a:br>
              <a:rPr lang="en-GB" b="0" i="0" u="none" strike="noStrike" dirty="0">
                <a:solidFill>
                  <a:srgbClr val="000000"/>
                </a:solidFill>
                <a:effectLst/>
                <a:latin typeface="Century Gothic"/>
              </a:rPr>
            </a:br>
            <a:r>
              <a:rPr lang="en-GB" b="0" i="0" u="none" strike="noStrike" dirty="0">
                <a:solidFill>
                  <a:srgbClr val="000000"/>
                </a:solidFill>
                <a:effectLst/>
                <a:latin typeface="Century Gothic"/>
              </a:rPr>
              <a:t>even in non-working hours.</a:t>
            </a:r>
            <a:endParaRPr lang="en-GB" dirty="0">
              <a:solidFill>
                <a:srgbClr val="000000"/>
              </a:solidFill>
              <a:latin typeface="Century Gothic"/>
            </a:endParaRPr>
          </a:p>
          <a:p>
            <a:pPr marL="0" indent="0" algn="r">
              <a:buNone/>
            </a:pPr>
            <a:endParaRPr lang="en-GB" sz="1600" dirty="0">
              <a:solidFill>
                <a:srgbClr val="000000"/>
              </a:solidFill>
              <a:latin typeface="Century Gothic" panose="020B0502020202020204" pitchFamily="34" charset="0"/>
            </a:endParaRPr>
          </a:p>
        </p:txBody>
      </p:sp>
      <p:pic>
        <p:nvPicPr>
          <p:cNvPr id="4" name="Picture 3">
            <a:extLst>
              <a:ext uri="{FF2B5EF4-FFF2-40B4-BE49-F238E27FC236}">
                <a16:creationId xmlns:a16="http://schemas.microsoft.com/office/drawing/2014/main" id="{B1D75501-680C-D250-4B13-5B94DBB50409}"/>
              </a:ext>
            </a:extLst>
          </p:cNvPr>
          <p:cNvPicPr>
            <a:picLocks noChangeAspect="1"/>
          </p:cNvPicPr>
          <p:nvPr/>
        </p:nvPicPr>
        <p:blipFill>
          <a:blip r:embed="rId3"/>
          <a:stretch>
            <a:fillRect/>
          </a:stretch>
        </p:blipFill>
        <p:spPr>
          <a:xfrm>
            <a:off x="8077200" y="1495778"/>
            <a:ext cx="4114800" cy="4114800"/>
          </a:xfrm>
          <a:prstGeom prst="rect">
            <a:avLst/>
          </a:prstGeom>
        </p:spPr>
      </p:pic>
    </p:spTree>
    <p:extLst>
      <p:ext uri="{BB962C8B-B14F-4D97-AF65-F5344CB8AC3E}">
        <p14:creationId xmlns:p14="http://schemas.microsoft.com/office/powerpoint/2010/main" val="2589545519"/>
      </p:ext>
    </p:extLst>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S23-Financial-Institutions2" id="{665E58F1-6198-2F4F-B2F6-4E5A0E3702F4}" vid="{8BC3C8DF-93B2-0841-9C45-7D57890EC7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567BAEBD0184EA2DCFCF3C857B699" ma:contentTypeVersion="8" ma:contentTypeDescription="Create a new document." ma:contentTypeScope="" ma:versionID="df91578ff566aa316c7d3a2a5719ea67">
  <xsd:schema xmlns:xsd="http://www.w3.org/2001/XMLSchema" xmlns:xs="http://www.w3.org/2001/XMLSchema" xmlns:p="http://schemas.microsoft.com/office/2006/metadata/properties" xmlns:ns2="4d1d189b-1757-41f7-815e-1218e5cf37ce" targetNamespace="http://schemas.microsoft.com/office/2006/metadata/properties" ma:root="true" ma:fieldsID="951459e3ffe1e70c93c62cf13897c8e6" ns2:_="">
    <xsd:import namespace="4d1d189b-1757-41f7-815e-1218e5cf37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d189b-1757-41f7-815e-1218e5cf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74E2A6-8A0B-43BC-A01C-DDB8FE3C562F}">
  <ds:schemaRefs>
    <ds:schemaRef ds:uri="4d1d189b-1757-41f7-815e-1218e5cf3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D40F65C4-658C-4D4C-B003-06BF600FF2A3}">
  <ds:schemaRef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4d1d189b-1757-41f7-815e-1218e5cf37c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984955E-BF57-43EB-9BA0-B8B411CE3752}">
  <ds:schemaRefs>
    <ds:schemaRef ds:uri="http://schemas.microsoft.com/sharepoint/v3/contenttype/forms"/>
  </ds:schemaRefs>
</ds:datastoreItem>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emplate/>
  <TotalTime>896</TotalTime>
  <Words>2768</Words>
  <Application>Microsoft Office PowerPoint</Application>
  <PresentationFormat>Widescreen</PresentationFormat>
  <Paragraphs>241</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Teaching Slavery in Scotland 2023</vt:lpstr>
      <vt:lpstr>What role did music play in the lives of enslaved people?</vt:lpstr>
      <vt:lpstr>PowerPoint Presentation</vt:lpstr>
      <vt:lpstr>PowerPoint Presentation</vt:lpstr>
      <vt:lpstr>Historian’s Analysis:</vt:lpstr>
      <vt:lpstr>Historian’s Analysis:</vt:lpstr>
      <vt:lpstr>1688 musical gathering (Sloane source)</vt:lpstr>
      <vt:lpstr>PowerPoint Presentation</vt:lpstr>
      <vt:lpstr>Spiritual and work songs</vt:lpstr>
      <vt:lpstr>African Drums</vt:lpstr>
      <vt:lpstr>The 5Cs</vt:lpstr>
      <vt:lpstr>The 5Cs</vt:lpstr>
      <vt:lpstr>Account from an enslaved African talking about music on plantations</vt:lpstr>
      <vt:lpstr>ACTIVITY TIME –  The 5 C’s - Why was music used on Plantations? </vt:lpstr>
      <vt:lpstr>“An African Song or Chant from Barbados”  – Origin Date unknown. Heard and recorded in the 1770s</vt:lpstr>
      <vt:lpstr>Source 1:“An African Song or Chant from Barbados” – (mid 17th century – 1824)</vt:lpstr>
      <vt:lpstr>I do– ‘An African song or Chant’ </vt:lpstr>
      <vt:lpstr>PowerPoint Presentation</vt:lpstr>
      <vt:lpstr>PowerPoint Presentation</vt:lpstr>
      <vt:lpstr> </vt:lpstr>
      <vt:lpstr>Source 2 </vt:lpstr>
      <vt:lpstr>Source 3 </vt:lpstr>
      <vt:lpstr>Plenary – Explain the Role of Music</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Slavery in Scotland</dc:title>
  <dc:creator>Katherine Burns</dc:creator>
  <cp:lastModifiedBy>Katie Hunter</cp:lastModifiedBy>
  <cp:revision>22</cp:revision>
  <cp:lastPrinted>2024-02-23T08:35:09Z</cp:lastPrinted>
  <dcterms:created xsi:type="dcterms:W3CDTF">2023-02-08T13:19:14Z</dcterms:created>
  <dcterms:modified xsi:type="dcterms:W3CDTF">2025-09-30T11:04:23Z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0x0101003BB567BAEBD0184EA2DCFCF3C857B699</vt:lpwstr>
  </property>
</Properties>
</file>