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83" r:id="rId4"/>
  </p:sldMasterIdLst>
  <p:notesMasterIdLst>
    <p:notesMasterId r:id="rId29"/>
  </p:notesMasterIdLst>
  <p:sldIdLst>
    <p:sldId id="256" r:id="rId5"/>
    <p:sldId id="259" r:id="rId6"/>
    <p:sldId id="260" r:id="rId7"/>
    <p:sldId id="287" r:id="rId8"/>
    <p:sldId id="271" r:id="rId9"/>
    <p:sldId id="269" r:id="rId10"/>
    <p:sldId id="270" r:id="rId11"/>
    <p:sldId id="280" r:id="rId12"/>
    <p:sldId id="282" r:id="rId13"/>
    <p:sldId id="257" r:id="rId14"/>
    <p:sldId id="258" r:id="rId15"/>
    <p:sldId id="279" r:id="rId16"/>
    <p:sldId id="277" r:id="rId17"/>
    <p:sldId id="278" r:id="rId18"/>
    <p:sldId id="283" r:id="rId19"/>
    <p:sldId id="285" r:id="rId20"/>
    <p:sldId id="272" r:id="rId21"/>
    <p:sldId id="267" r:id="rId22"/>
    <p:sldId id="281" r:id="rId23"/>
    <p:sldId id="273" r:id="rId24"/>
    <p:sldId id="275" r:id="rId25"/>
    <p:sldId id="284" r:id="rId26"/>
    <p:sldId id="286" r:id="rId27"/>
    <p:sldId id="276" r:id="rId28"/>
  </p:sldIdLst>
  <p:sldSz cx="12192000" cy="6858000"/>
  <p:notesSz cx="6797675" cy="9926638"/>
  <p:defaultTextStyle>
    <a:defPPr rtl="0">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600A060-6FC4-AD49-B098-51FAB1124CC0}">
          <p14:sldIdLst>
            <p14:sldId id="256"/>
            <p14:sldId id="259"/>
            <p14:sldId id="260"/>
            <p14:sldId id="287"/>
            <p14:sldId id="271"/>
            <p14:sldId id="269"/>
            <p14:sldId id="270"/>
            <p14:sldId id="280"/>
            <p14:sldId id="282"/>
            <p14:sldId id="257"/>
            <p14:sldId id="258"/>
            <p14:sldId id="279"/>
            <p14:sldId id="277"/>
            <p14:sldId id="278"/>
            <p14:sldId id="283"/>
            <p14:sldId id="285"/>
            <p14:sldId id="272"/>
            <p14:sldId id="267"/>
            <p14:sldId id="281"/>
          </p14:sldIdLst>
        </p14:section>
        <p14:section name="Resources" id="{858B4F26-3F32-1042-9CD0-2C35ABDD1FC5}">
          <p14:sldIdLst>
            <p14:sldId id="273"/>
            <p14:sldId id="275"/>
            <p14:sldId id="284"/>
            <p14:sldId id="286"/>
            <p14:sldId id="27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756CD67-7F36-4A37-A80A-549A9CC255C1}" v="621" dt="2025-08-20T17:29:58.17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2291" autoAdjust="0"/>
  </p:normalViewPr>
  <p:slideViewPr>
    <p:cSldViewPr snapToGrid="0">
      <p:cViewPr varScale="1">
        <p:scale>
          <a:sx n="73" d="100"/>
          <a:sy n="73" d="100"/>
        </p:scale>
        <p:origin x="948"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60A5E929-E815-5748-9DF0-3BB04058F22C}" type="datetimeFigureOut">
              <a:rPr lang="en-GB" smtClean="0"/>
              <a:t>30/09/2025</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3854154F-305B-A849-B07E-9F399C36C098}" type="slidenum">
              <a:rPr lang="en-GB" smtClean="0"/>
              <a:t>‹#›</a:t>
            </a:fld>
            <a:endParaRPr lang="en-GB"/>
          </a:p>
        </p:txBody>
      </p:sp>
    </p:spTree>
    <p:extLst>
      <p:ext uri="{BB962C8B-B14F-4D97-AF65-F5344CB8AC3E}">
        <p14:creationId xmlns:p14="http://schemas.microsoft.com/office/powerpoint/2010/main" val="188409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854154F-305B-A849-B07E-9F399C36C098}" type="slidenum">
              <a:rPr lang="en-GB" smtClean="0"/>
              <a:t>1</a:t>
            </a:fld>
            <a:endParaRPr lang="en-GB"/>
          </a:p>
        </p:txBody>
      </p:sp>
    </p:spTree>
    <p:extLst>
      <p:ext uri="{BB962C8B-B14F-4D97-AF65-F5344CB8AC3E}">
        <p14:creationId xmlns:p14="http://schemas.microsoft.com/office/powerpoint/2010/main" val="33394900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Possible additional thought: Are there statues of women in your area? How are they posed?</a:t>
            </a:r>
          </a:p>
        </p:txBody>
      </p:sp>
      <p:sp>
        <p:nvSpPr>
          <p:cNvPr id="4" name="Slide Number Placeholder 3"/>
          <p:cNvSpPr>
            <a:spLocks noGrp="1"/>
          </p:cNvSpPr>
          <p:nvPr>
            <p:ph type="sldNum" sz="quarter" idx="5"/>
          </p:nvPr>
        </p:nvSpPr>
        <p:spPr/>
        <p:txBody>
          <a:bodyPr/>
          <a:lstStyle/>
          <a:p>
            <a:fld id="{3854154F-305B-A849-B07E-9F399C36C098}" type="slidenum">
              <a:rPr lang="en-GB" smtClean="0"/>
              <a:t>19</a:t>
            </a:fld>
            <a:endParaRPr lang="en-GB"/>
          </a:p>
        </p:txBody>
      </p:sp>
    </p:spTree>
    <p:extLst>
      <p:ext uri="{BB962C8B-B14F-4D97-AF65-F5344CB8AC3E}">
        <p14:creationId xmlns:p14="http://schemas.microsoft.com/office/powerpoint/2010/main" val="24411356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Starter Learner Options: </a:t>
            </a:r>
          </a:p>
          <a:p>
            <a:br>
              <a:rPr lang="en-GB" dirty="0"/>
            </a:br>
            <a:r>
              <a:rPr lang="en-GB" b="1" dirty="0"/>
              <a:t>Freeze Frame: </a:t>
            </a:r>
            <a:r>
              <a:rPr lang="en-GB" dirty="0"/>
              <a:t>In small groups, create a still image (like a paused scene in a movie) showing a moment of resistance. It could be historical or imagined.</a:t>
            </a:r>
          </a:p>
          <a:p>
            <a:r>
              <a:rPr lang="en-GB" dirty="0"/>
              <a:t>Think: Who is resisting? What are they resisting? How do they feel? </a:t>
            </a:r>
            <a:br>
              <a:rPr lang="en-GB" dirty="0"/>
            </a:br>
            <a:r>
              <a:rPr lang="en-GB" b="1" dirty="0"/>
              <a:t>Photo Description</a:t>
            </a:r>
            <a:r>
              <a:rPr lang="en-GB" dirty="0"/>
              <a:t>: Find (using devices) or use a provided photo that shows an act of resistance (e.g. a protest, a rebellion, or defiance). Describe what’s happening in the image and what it tells us about resistance.</a:t>
            </a:r>
          </a:p>
          <a:p>
            <a:r>
              <a:rPr lang="en-GB" b="1" dirty="0"/>
              <a:t>Word Web: </a:t>
            </a:r>
            <a:r>
              <a:rPr lang="en-GB" dirty="0"/>
              <a:t>Quick Draw a mind map starting with the word "Resistance" in the centre. Add connected words, events, people, or ideas that relate to resistance in history or daily life.</a:t>
            </a:r>
          </a:p>
          <a:p>
            <a:r>
              <a:rPr lang="en-GB" b="1" dirty="0"/>
              <a:t>One-Minute Timed Write</a:t>
            </a:r>
            <a:r>
              <a:rPr lang="en-GB" dirty="0"/>
              <a:t>: Individually, write a short paragraph starting with: "Resistance means..." include examples from history, your life, or imagination.</a:t>
            </a:r>
          </a:p>
        </p:txBody>
      </p:sp>
      <p:sp>
        <p:nvSpPr>
          <p:cNvPr id="4" name="Slide Number Placeholder 3"/>
          <p:cNvSpPr>
            <a:spLocks noGrp="1"/>
          </p:cNvSpPr>
          <p:nvPr>
            <p:ph type="sldNum" sz="quarter" idx="5"/>
          </p:nvPr>
        </p:nvSpPr>
        <p:spPr/>
        <p:txBody>
          <a:bodyPr/>
          <a:lstStyle/>
          <a:p>
            <a:fld id="{3854154F-305B-A849-B07E-9F399C36C098}" type="slidenum">
              <a:rPr lang="en-GB" smtClean="0"/>
              <a:t>2</a:t>
            </a:fld>
            <a:endParaRPr lang="en-GB"/>
          </a:p>
        </p:txBody>
      </p:sp>
    </p:spTree>
    <p:extLst>
      <p:ext uri="{BB962C8B-B14F-4D97-AF65-F5344CB8AC3E}">
        <p14:creationId xmlns:p14="http://schemas.microsoft.com/office/powerpoint/2010/main" val="1490838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Option to: </a:t>
            </a:r>
            <a:r>
              <a:rPr lang="en-US" sz="1200" dirty="0">
                <a:solidFill>
                  <a:schemeClr val="bg1">
                    <a:lumMod val="10000"/>
                  </a:schemeClr>
                </a:solidFill>
                <a:latin typeface="Helvetica Neue"/>
                <a:cs typeface="Arial" panose="020B0604020202020204"/>
              </a:rPr>
              <a:t>Note one or both of these definitions down </a:t>
            </a:r>
            <a:endParaRPr lang="en-GB" dirty="0"/>
          </a:p>
        </p:txBody>
      </p:sp>
      <p:sp>
        <p:nvSpPr>
          <p:cNvPr id="4" name="Slide Number Placeholder 3"/>
          <p:cNvSpPr>
            <a:spLocks noGrp="1"/>
          </p:cNvSpPr>
          <p:nvPr>
            <p:ph type="sldNum" sz="quarter" idx="5"/>
          </p:nvPr>
        </p:nvSpPr>
        <p:spPr/>
        <p:txBody>
          <a:bodyPr/>
          <a:lstStyle/>
          <a:p>
            <a:fld id="{3854154F-305B-A849-B07E-9F399C36C098}" type="slidenum">
              <a:rPr lang="en-GB" smtClean="0"/>
              <a:t>3</a:t>
            </a:fld>
            <a:endParaRPr lang="en-GB"/>
          </a:p>
        </p:txBody>
      </p:sp>
    </p:spTree>
    <p:extLst>
      <p:ext uri="{BB962C8B-B14F-4D97-AF65-F5344CB8AC3E}">
        <p14:creationId xmlns:p14="http://schemas.microsoft.com/office/powerpoint/2010/main" val="9613620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Suggestion that learners strike this pose in class, and perhaps an ‘opposite’ pose to this ‘feeling’</a:t>
            </a:r>
            <a:br>
              <a:rPr lang="en-GB" dirty="0"/>
            </a:br>
            <a:r>
              <a:rPr lang="en-GB" dirty="0"/>
              <a:t>&amp; then express their observations.</a:t>
            </a:r>
          </a:p>
          <a:p>
            <a:r>
              <a:rPr lang="en-GB" dirty="0"/>
              <a:t>Teachers might also mention that it would often have been punishable by physical force for an enslaved person to strike this pose to an enslaver – and that physical punishment was legal in the British Caribbean.</a:t>
            </a:r>
          </a:p>
        </p:txBody>
      </p:sp>
      <p:sp>
        <p:nvSpPr>
          <p:cNvPr id="4" name="Slide Number Placeholder 3"/>
          <p:cNvSpPr>
            <a:spLocks noGrp="1"/>
          </p:cNvSpPr>
          <p:nvPr>
            <p:ph type="sldNum" sz="quarter" idx="5"/>
          </p:nvPr>
        </p:nvSpPr>
        <p:spPr/>
        <p:txBody>
          <a:bodyPr/>
          <a:lstStyle/>
          <a:p>
            <a:fld id="{3854154F-305B-A849-B07E-9F399C36C098}" type="slidenum">
              <a:rPr lang="en-GB" smtClean="0"/>
              <a:t>4</a:t>
            </a:fld>
            <a:endParaRPr lang="en-GB"/>
          </a:p>
        </p:txBody>
      </p:sp>
    </p:spTree>
    <p:extLst>
      <p:ext uri="{BB962C8B-B14F-4D97-AF65-F5344CB8AC3E}">
        <p14:creationId xmlns:p14="http://schemas.microsoft.com/office/powerpoint/2010/main" val="18599047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Black Women’s contribution to rebellion were celebrated at the time by local Black people.</a:t>
            </a:r>
          </a:p>
          <a:p>
            <a:r>
              <a:rPr lang="en-US" dirty="0">
                <a:ea typeface="Calibri"/>
                <a:cs typeface="Calibri"/>
              </a:rPr>
              <a:t>&amp; Today she is still celebrated in island cultural events, but is neglected in history books and classrooms – even on her own island.</a:t>
            </a:r>
          </a:p>
        </p:txBody>
      </p:sp>
      <p:sp>
        <p:nvSpPr>
          <p:cNvPr id="4" name="Slide Number Placeholder 3"/>
          <p:cNvSpPr>
            <a:spLocks noGrp="1"/>
          </p:cNvSpPr>
          <p:nvPr>
            <p:ph type="sldNum" sz="quarter" idx="5"/>
          </p:nvPr>
        </p:nvSpPr>
        <p:spPr/>
        <p:txBody>
          <a:bodyPr/>
          <a:lstStyle/>
          <a:p>
            <a:fld id="{3854154F-305B-A849-B07E-9F399C36C098}" type="slidenum">
              <a:rPr lang="en-GB" smtClean="0"/>
              <a:t>5</a:t>
            </a:fld>
            <a:endParaRPr lang="en-GB"/>
          </a:p>
        </p:txBody>
      </p:sp>
    </p:spTree>
    <p:extLst>
      <p:ext uri="{BB962C8B-B14F-4D97-AF65-F5344CB8AC3E}">
        <p14:creationId xmlns:p14="http://schemas.microsoft.com/office/powerpoint/2010/main" val="42056945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Prior to this task you can have a discussion with pupils regarding what 'stereotypes' means. This should allow them to complete the task fully with a deeper understanding.</a:t>
            </a:r>
          </a:p>
          <a:p>
            <a:r>
              <a:rPr lang="en-US">
                <a:ea typeface="Calibri"/>
                <a:cs typeface="Calibri"/>
              </a:rPr>
              <a:t>Definition of stereotype: "</a:t>
            </a:r>
            <a:r>
              <a:rPr lang="en-US"/>
              <a:t>A stereotype is a fixed general image or set of characteristics that a lot of people believe represent a particular type of person or thing</a:t>
            </a:r>
            <a:r>
              <a:rPr lang="en-US">
                <a:ea typeface="Calibri"/>
                <a:cs typeface="Calibri"/>
              </a:rPr>
              <a:t>"</a:t>
            </a:r>
          </a:p>
        </p:txBody>
      </p:sp>
      <p:sp>
        <p:nvSpPr>
          <p:cNvPr id="4" name="Slide Number Placeholder 3"/>
          <p:cNvSpPr>
            <a:spLocks noGrp="1"/>
          </p:cNvSpPr>
          <p:nvPr>
            <p:ph type="sldNum" sz="quarter" idx="5"/>
          </p:nvPr>
        </p:nvSpPr>
        <p:spPr/>
        <p:txBody>
          <a:bodyPr/>
          <a:lstStyle/>
          <a:p>
            <a:fld id="{3854154F-305B-A849-B07E-9F399C36C098}" type="slidenum">
              <a:rPr lang="en-GB" smtClean="0"/>
              <a:t>6</a:t>
            </a:fld>
            <a:endParaRPr lang="en-GB"/>
          </a:p>
        </p:txBody>
      </p:sp>
    </p:spTree>
    <p:extLst>
      <p:ext uri="{BB962C8B-B14F-4D97-AF65-F5344CB8AC3E}">
        <p14:creationId xmlns:p14="http://schemas.microsoft.com/office/powerpoint/2010/main" val="4713389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Question: </a:t>
            </a:r>
            <a:r>
              <a:rPr lang="en-US" sz="1200" dirty="0"/>
              <a:t>What views resulted in women having these roles?</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3854154F-305B-A849-B07E-9F399C36C098}" type="slidenum">
              <a:rPr lang="en-GB" smtClean="0"/>
              <a:t>7</a:t>
            </a:fld>
            <a:endParaRPr lang="en-GB"/>
          </a:p>
        </p:txBody>
      </p:sp>
    </p:spTree>
    <p:extLst>
      <p:ext uri="{BB962C8B-B14F-4D97-AF65-F5344CB8AC3E}">
        <p14:creationId xmlns:p14="http://schemas.microsoft.com/office/powerpoint/2010/main" val="18572050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ea typeface="Calibri"/>
                <a:cs typeface="Calibri"/>
              </a:rPr>
              <a:t>Too often, the concept of resistance is viewed as an overt, violent reaction to oppression (</a:t>
            </a:r>
            <a:r>
              <a:rPr lang="en-US" err="1">
                <a:ea typeface="Calibri"/>
                <a:cs typeface="Calibri"/>
              </a:rPr>
              <a:t>ie</a:t>
            </a:r>
            <a:r>
              <a:rPr lang="en-US">
                <a:ea typeface="Calibri"/>
                <a:cs typeface="Calibri"/>
              </a:rPr>
              <a:t>., murder, rebellion, arson, </a:t>
            </a:r>
            <a:r>
              <a:rPr lang="en-US" err="1">
                <a:ea typeface="Calibri"/>
                <a:cs typeface="Calibri"/>
              </a:rPr>
              <a:t>etc</a:t>
            </a:r>
            <a:r>
              <a:rPr lang="en-US">
                <a:ea typeface="Calibri"/>
                <a:cs typeface="Calibri"/>
              </a:rPr>
              <a:t>). Furthermore, these acts of overt and violent resistances are often only associated with men. Women's</a:t>
            </a:r>
            <a:r>
              <a:rPr lang="en-US" dirty="0">
                <a:ea typeface="Calibri"/>
                <a:cs typeface="Calibri"/>
              </a:rPr>
              <a:t> resistance to enslavement </a:t>
            </a:r>
            <a:r>
              <a:rPr lang="en-US">
                <a:ea typeface="Calibri"/>
                <a:cs typeface="Calibri"/>
              </a:rPr>
              <a:t>(violent or otherwise) </a:t>
            </a:r>
            <a:r>
              <a:rPr lang="en-US" dirty="0">
                <a:ea typeface="Calibri"/>
                <a:cs typeface="Calibri"/>
              </a:rPr>
              <a:t>has often been overlooked. </a:t>
            </a:r>
            <a:br>
              <a:rPr lang="en-US">
                <a:ea typeface="Calibri"/>
                <a:cs typeface="+mn-lt"/>
              </a:rPr>
            </a:br>
            <a:r>
              <a:rPr lang="en-US" dirty="0">
                <a:ea typeface="Calibri"/>
                <a:cs typeface="Calibri"/>
              </a:rPr>
              <a:t>The Quote can be used for a class discussion regarding why this has historically been the case and why gendered approaches are more common now than 50 years ago.</a:t>
            </a:r>
            <a:endParaRPr lang="en-US">
              <a:ea typeface="Calibri"/>
              <a:cs typeface="Calibri"/>
            </a:endParaRPr>
          </a:p>
          <a:p>
            <a:endParaRPr lang="en-GB" dirty="0"/>
          </a:p>
        </p:txBody>
      </p:sp>
      <p:sp>
        <p:nvSpPr>
          <p:cNvPr id="4" name="Slide Number Placeholder 3"/>
          <p:cNvSpPr>
            <a:spLocks noGrp="1"/>
          </p:cNvSpPr>
          <p:nvPr>
            <p:ph type="sldNum" sz="quarter" idx="5"/>
          </p:nvPr>
        </p:nvSpPr>
        <p:spPr/>
        <p:txBody>
          <a:bodyPr/>
          <a:lstStyle/>
          <a:p>
            <a:fld id="{3854154F-305B-A849-B07E-9F399C36C098}" type="slidenum">
              <a:rPr lang="en-GB" smtClean="0"/>
              <a:t>9</a:t>
            </a:fld>
            <a:endParaRPr lang="en-GB"/>
          </a:p>
        </p:txBody>
      </p:sp>
    </p:spTree>
    <p:extLst>
      <p:ext uri="{BB962C8B-B14F-4D97-AF65-F5344CB8AC3E}">
        <p14:creationId xmlns:p14="http://schemas.microsoft.com/office/powerpoint/2010/main" val="17467833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3854154F-305B-A849-B07E-9F399C36C098}" type="slidenum">
              <a:rPr lang="en-GB" smtClean="0"/>
              <a:t>11</a:t>
            </a:fld>
            <a:endParaRPr lang="en-GB"/>
          </a:p>
        </p:txBody>
      </p:sp>
    </p:spTree>
    <p:extLst>
      <p:ext uri="{BB962C8B-B14F-4D97-AF65-F5344CB8AC3E}">
        <p14:creationId xmlns:p14="http://schemas.microsoft.com/office/powerpoint/2010/main" val="33380480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Pag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hasCustomPrompt="1"/>
          </p:nvPr>
        </p:nvSpPr>
        <p:spPr>
          <a:xfrm>
            <a:off x="1298448" y="594360"/>
            <a:ext cx="6272784" cy="2373086"/>
          </a:xfrm>
          <a:solidFill>
            <a:schemeClr val="accent5"/>
          </a:solidFill>
        </p:spPr>
        <p:txBody>
          <a:bodyPr rtlCol="0" anchor="ctr"/>
          <a:lstStyle>
            <a:lvl1pPr algn="l">
              <a:defRPr sz="5400" b="1" i="0" cap="none" baseline="0">
                <a:solidFill>
                  <a:schemeClr val="bg1"/>
                </a:solidFill>
              </a:defRPr>
            </a:lvl1pPr>
          </a:lstStyle>
          <a:p>
            <a:pPr rtl="0"/>
            <a:r>
              <a:rPr lang="en-GB" noProof="0"/>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hasCustomPrompt="1"/>
          </p:nvPr>
        </p:nvSpPr>
        <p:spPr>
          <a:xfrm>
            <a:off x="1298448" y="2967445"/>
            <a:ext cx="6272783" cy="762725"/>
          </a:xfrm>
          <a:solidFill>
            <a:schemeClr val="accent5"/>
          </a:solidFill>
        </p:spPr>
        <p:txBody>
          <a:bodyPr rtlCol="0" anchor="b">
            <a:normAutofit/>
          </a:bodyPr>
          <a:lstStyle>
            <a:lvl1pPr marL="0" indent="0" algn="l">
              <a:lnSpc>
                <a:spcPct val="100000"/>
              </a:lnSpc>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a:t>Click to edit Master subtitle style.</a:t>
            </a:r>
          </a:p>
        </p:txBody>
      </p:sp>
    </p:spTree>
    <p:extLst>
      <p:ext uri="{BB962C8B-B14F-4D97-AF65-F5344CB8AC3E}">
        <p14:creationId xmlns:p14="http://schemas.microsoft.com/office/powerpoint/2010/main" val="10744307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Sectio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hasCustomPrompt="1"/>
          </p:nvPr>
        </p:nvSpPr>
        <p:spPr>
          <a:xfrm>
            <a:off x="1524000" y="1463040"/>
            <a:ext cx="9144000" cy="2340864"/>
          </a:xfrm>
          <a:solidFill>
            <a:schemeClr val="accent3"/>
          </a:solidFill>
        </p:spPr>
        <p:txBody>
          <a:bodyPr rtlCol="0" anchor="ctr">
            <a:normAutofit/>
          </a:bodyPr>
          <a:lstStyle>
            <a:lvl1pPr algn="ctr">
              <a:defRPr sz="6000" b="1" i="0" cap="none" baseline="0">
                <a:solidFill>
                  <a:schemeClr val="accent5"/>
                </a:solidFill>
              </a:defRPr>
            </a:lvl1pPr>
          </a:lstStyle>
          <a:p>
            <a:pPr rtl="0"/>
            <a:r>
              <a:rPr lang="en-GB" noProof="0"/>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524000" y="3803904"/>
            <a:ext cx="9144000" cy="653022"/>
          </a:xfrm>
          <a:solidFill>
            <a:schemeClr val="accent3"/>
          </a:solidFill>
        </p:spPr>
        <p:txBody>
          <a:bodyPr rtlCol="0" anchor="b">
            <a:normAutofit/>
          </a:bodyPr>
          <a:lstStyle>
            <a:lvl1pPr marL="0" indent="0" algn="ctr">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a:t>Click to edit Master subtitle style</a:t>
            </a:r>
          </a:p>
        </p:txBody>
      </p:sp>
      <p:sp>
        <p:nvSpPr>
          <p:cNvPr id="4" name="Graphic 12">
            <a:extLst>
              <a:ext uri="{FF2B5EF4-FFF2-40B4-BE49-F238E27FC236}">
                <a16:creationId xmlns:a16="http://schemas.microsoft.com/office/drawing/2014/main" id="{8A41917E-4B97-447C-98AB-970D625F1DE6}"/>
              </a:ext>
            </a:extLst>
          </p:cNvPr>
          <p:cNvSpPr/>
          <p:nvPr/>
        </p:nvSpPr>
        <p:spPr>
          <a:xfrm>
            <a:off x="10772266" y="3054359"/>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pPr rtl="0"/>
            <a:endParaRPr lang="en-GB" noProof="0"/>
          </a:p>
        </p:txBody>
      </p:sp>
      <p:sp>
        <p:nvSpPr>
          <p:cNvPr id="5" name="Graphic 13">
            <a:extLst>
              <a:ext uri="{FF2B5EF4-FFF2-40B4-BE49-F238E27FC236}">
                <a16:creationId xmlns:a16="http://schemas.microsoft.com/office/drawing/2014/main" id="{3B3FD238-4561-4AF8-A1F1-185B0CAFE2AC}"/>
              </a:ext>
            </a:extLst>
          </p:cNvPr>
          <p:cNvSpPr/>
          <p:nvPr/>
        </p:nvSpPr>
        <p:spPr>
          <a:xfrm>
            <a:off x="10724364" y="2515838"/>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pPr rtl="0"/>
            <a:endParaRPr lang="en-GB" noProof="0"/>
          </a:p>
        </p:txBody>
      </p:sp>
      <p:sp>
        <p:nvSpPr>
          <p:cNvPr id="6" name="Graphic 15">
            <a:extLst>
              <a:ext uri="{FF2B5EF4-FFF2-40B4-BE49-F238E27FC236}">
                <a16:creationId xmlns:a16="http://schemas.microsoft.com/office/drawing/2014/main" id="{BAB9414C-AE69-4648-873E-9CE6B2DF8A71}"/>
              </a:ext>
            </a:extLst>
          </p:cNvPr>
          <p:cNvSpPr/>
          <p:nvPr/>
        </p:nvSpPr>
        <p:spPr>
          <a:xfrm>
            <a:off x="11024834" y="2787572"/>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pPr rtl="0"/>
            <a:endParaRPr lang="en-GB" noProof="0"/>
          </a:p>
        </p:txBody>
      </p:sp>
      <p:sp>
        <p:nvSpPr>
          <p:cNvPr id="7" name="Graphic 22">
            <a:extLst>
              <a:ext uri="{FF2B5EF4-FFF2-40B4-BE49-F238E27FC236}">
                <a16:creationId xmlns:a16="http://schemas.microsoft.com/office/drawing/2014/main" id="{3BF75235-4E6E-4184-82A5-EE6FE7993BBC}"/>
              </a:ext>
            </a:extLst>
          </p:cNvPr>
          <p:cNvSpPr/>
          <p:nvPr/>
        </p:nvSpPr>
        <p:spPr>
          <a:xfrm>
            <a:off x="1261869" y="2633448"/>
            <a:ext cx="151536" cy="151536"/>
          </a:xfrm>
          <a:custGeom>
            <a:avLst/>
            <a:gdLst>
              <a:gd name="connsiteX0" fmla="*/ 141251 w 151536"/>
              <a:gd name="connsiteY0" fmla="*/ 65483 h 151536"/>
              <a:gd name="connsiteX1" fmla="*/ 86053 w 151536"/>
              <a:gd name="connsiteY1" fmla="*/ 65483 h 151536"/>
              <a:gd name="connsiteX2" fmla="*/ 86053 w 151536"/>
              <a:gd name="connsiteY2" fmla="*/ 10285 h 151536"/>
              <a:gd name="connsiteX3" fmla="*/ 75768 w 151536"/>
              <a:gd name="connsiteY3" fmla="*/ 0 h 151536"/>
              <a:gd name="connsiteX4" fmla="*/ 65483 w 151536"/>
              <a:gd name="connsiteY4" fmla="*/ 10285 h 151536"/>
              <a:gd name="connsiteX5" fmla="*/ 65483 w 151536"/>
              <a:gd name="connsiteY5" fmla="*/ 65483 h 151536"/>
              <a:gd name="connsiteX6" fmla="*/ 10285 w 151536"/>
              <a:gd name="connsiteY6" fmla="*/ 65483 h 151536"/>
              <a:gd name="connsiteX7" fmla="*/ 0 w 151536"/>
              <a:gd name="connsiteY7" fmla="*/ 75768 h 151536"/>
              <a:gd name="connsiteX8" fmla="*/ 10285 w 151536"/>
              <a:gd name="connsiteY8" fmla="*/ 86053 h 151536"/>
              <a:gd name="connsiteX9" fmla="*/ 65483 w 151536"/>
              <a:gd name="connsiteY9" fmla="*/ 86053 h 151536"/>
              <a:gd name="connsiteX10" fmla="*/ 65483 w 151536"/>
              <a:gd name="connsiteY10" fmla="*/ 141251 h 151536"/>
              <a:gd name="connsiteX11" fmla="*/ 75768 w 151536"/>
              <a:gd name="connsiteY11" fmla="*/ 151536 h 151536"/>
              <a:gd name="connsiteX12" fmla="*/ 86053 w 151536"/>
              <a:gd name="connsiteY12" fmla="*/ 141251 h 151536"/>
              <a:gd name="connsiteX13" fmla="*/ 86053 w 151536"/>
              <a:gd name="connsiteY13" fmla="*/ 86053 h 151536"/>
              <a:gd name="connsiteX14" fmla="*/ 141251 w 151536"/>
              <a:gd name="connsiteY14" fmla="*/ 86053 h 151536"/>
              <a:gd name="connsiteX15" fmla="*/ 151536 w 151536"/>
              <a:gd name="connsiteY15" fmla="*/ 75768 h 151536"/>
              <a:gd name="connsiteX16" fmla="*/ 141251 w 151536"/>
              <a:gd name="connsiteY16" fmla="*/ 65483 h 151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1536" h="151536">
                <a:moveTo>
                  <a:pt x="141251" y="65483"/>
                </a:moveTo>
                <a:lnTo>
                  <a:pt x="86053" y="65483"/>
                </a:lnTo>
                <a:lnTo>
                  <a:pt x="86053" y="10285"/>
                </a:lnTo>
                <a:cubicBezTo>
                  <a:pt x="86053" y="4605"/>
                  <a:pt x="81448" y="0"/>
                  <a:pt x="75768" y="0"/>
                </a:cubicBezTo>
                <a:cubicBezTo>
                  <a:pt x="70088" y="0"/>
                  <a:pt x="65483" y="4605"/>
                  <a:pt x="65483" y="10285"/>
                </a:cubicBezTo>
                <a:lnTo>
                  <a:pt x="65483" y="65483"/>
                </a:lnTo>
                <a:lnTo>
                  <a:pt x="10285" y="65483"/>
                </a:lnTo>
                <a:cubicBezTo>
                  <a:pt x="4605" y="65483"/>
                  <a:pt x="0" y="70088"/>
                  <a:pt x="0" y="75768"/>
                </a:cubicBezTo>
                <a:cubicBezTo>
                  <a:pt x="0" y="81448"/>
                  <a:pt x="4605" y="86053"/>
                  <a:pt x="10285" y="86053"/>
                </a:cubicBezTo>
                <a:lnTo>
                  <a:pt x="65483" y="86053"/>
                </a:lnTo>
                <a:lnTo>
                  <a:pt x="65483" y="141251"/>
                </a:lnTo>
                <a:cubicBezTo>
                  <a:pt x="65483" y="146931"/>
                  <a:pt x="70088" y="151536"/>
                  <a:pt x="75768" y="151536"/>
                </a:cubicBezTo>
                <a:cubicBezTo>
                  <a:pt x="81448" y="151536"/>
                  <a:pt x="86053" y="146931"/>
                  <a:pt x="86053" y="141251"/>
                </a:cubicBezTo>
                <a:lnTo>
                  <a:pt x="86053" y="86053"/>
                </a:lnTo>
                <a:lnTo>
                  <a:pt x="141251" y="86053"/>
                </a:lnTo>
                <a:cubicBezTo>
                  <a:pt x="146931" y="86053"/>
                  <a:pt x="151536" y="81448"/>
                  <a:pt x="151536" y="75768"/>
                </a:cubicBezTo>
                <a:cubicBezTo>
                  <a:pt x="151536" y="70088"/>
                  <a:pt x="146931" y="65483"/>
                  <a:pt x="141251" y="65483"/>
                </a:cubicBezTo>
                <a:close/>
              </a:path>
            </a:pathLst>
          </a:custGeom>
          <a:solidFill>
            <a:schemeClr val="bg1"/>
          </a:solidFill>
          <a:ln w="646" cap="flat">
            <a:noFill/>
            <a:prstDash val="solid"/>
            <a:miter/>
          </a:ln>
        </p:spPr>
        <p:txBody>
          <a:bodyPr rtlCol="0" anchor="ctr"/>
          <a:lstStyle/>
          <a:p>
            <a:pPr rtl="0"/>
            <a:endParaRPr lang="en-GB" noProof="0"/>
          </a:p>
        </p:txBody>
      </p:sp>
      <p:sp>
        <p:nvSpPr>
          <p:cNvPr id="11" name="Graphic 21">
            <a:extLst>
              <a:ext uri="{FF2B5EF4-FFF2-40B4-BE49-F238E27FC236}">
                <a16:creationId xmlns:a16="http://schemas.microsoft.com/office/drawing/2014/main" id="{E66FE37C-2F4B-42DA-BFF6-92DD00BDC49B}"/>
              </a:ext>
            </a:extLst>
          </p:cNvPr>
          <p:cNvSpPr/>
          <p:nvPr/>
        </p:nvSpPr>
        <p:spPr>
          <a:xfrm>
            <a:off x="1064053" y="3083338"/>
            <a:ext cx="95759" cy="95759"/>
          </a:xfrm>
          <a:custGeom>
            <a:avLst/>
            <a:gdLst>
              <a:gd name="connsiteX0" fmla="*/ 95759 w 95759"/>
              <a:gd name="connsiteY0" fmla="*/ 47880 h 95759"/>
              <a:gd name="connsiteX1" fmla="*/ 47880 w 95759"/>
              <a:gd name="connsiteY1" fmla="*/ 95759 h 95759"/>
              <a:gd name="connsiteX2" fmla="*/ 0 w 95759"/>
              <a:gd name="connsiteY2" fmla="*/ 47880 h 95759"/>
              <a:gd name="connsiteX3" fmla="*/ 47880 w 95759"/>
              <a:gd name="connsiteY3" fmla="*/ 0 h 95759"/>
              <a:gd name="connsiteX4" fmla="*/ 95759 w 95759"/>
              <a:gd name="connsiteY4" fmla="*/ 47880 h 95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759" h="95759">
                <a:moveTo>
                  <a:pt x="95759" y="47880"/>
                </a:moveTo>
                <a:cubicBezTo>
                  <a:pt x="95759" y="74323"/>
                  <a:pt x="74323" y="95759"/>
                  <a:pt x="47880" y="95759"/>
                </a:cubicBezTo>
                <a:cubicBezTo>
                  <a:pt x="21436" y="95759"/>
                  <a:pt x="0" y="74323"/>
                  <a:pt x="0" y="47880"/>
                </a:cubicBezTo>
                <a:cubicBezTo>
                  <a:pt x="0" y="21436"/>
                  <a:pt x="21436" y="0"/>
                  <a:pt x="47880" y="0"/>
                </a:cubicBezTo>
                <a:cubicBezTo>
                  <a:pt x="74323" y="0"/>
                  <a:pt x="95759" y="21436"/>
                  <a:pt x="95759" y="47880"/>
                </a:cubicBezTo>
                <a:close/>
              </a:path>
            </a:pathLst>
          </a:custGeom>
          <a:solidFill>
            <a:schemeClr val="bg1"/>
          </a:solidFill>
          <a:ln w="469" cap="flat">
            <a:noFill/>
            <a:prstDash val="solid"/>
            <a:miter/>
          </a:ln>
        </p:spPr>
        <p:txBody>
          <a:bodyPr rtlCol="0" anchor="ctr"/>
          <a:lstStyle/>
          <a:p>
            <a:pPr rtl="0"/>
            <a:endParaRPr lang="en-GB" noProof="0"/>
          </a:p>
        </p:txBody>
      </p:sp>
      <p:sp>
        <p:nvSpPr>
          <p:cNvPr id="13" name="Graphic 23">
            <a:extLst>
              <a:ext uri="{FF2B5EF4-FFF2-40B4-BE49-F238E27FC236}">
                <a16:creationId xmlns:a16="http://schemas.microsoft.com/office/drawing/2014/main" id="{DDD38822-731A-48DA-A8A0-FBBAF7A6D65D}"/>
              </a:ext>
            </a:extLst>
          </p:cNvPr>
          <p:cNvSpPr/>
          <p:nvPr/>
        </p:nvSpPr>
        <p:spPr>
          <a:xfrm>
            <a:off x="1413405" y="3492870"/>
            <a:ext cx="108625" cy="108625"/>
          </a:xfrm>
          <a:custGeom>
            <a:avLst/>
            <a:gdLst>
              <a:gd name="connsiteX0" fmla="*/ 54313 w 108625"/>
              <a:gd name="connsiteY0" fmla="*/ 16053 h 108625"/>
              <a:gd name="connsiteX1" fmla="*/ 92572 w 108625"/>
              <a:gd name="connsiteY1" fmla="*/ 54313 h 108625"/>
              <a:gd name="connsiteX2" fmla="*/ 54313 w 108625"/>
              <a:gd name="connsiteY2" fmla="*/ 92572 h 108625"/>
              <a:gd name="connsiteX3" fmla="*/ 16053 w 108625"/>
              <a:gd name="connsiteY3" fmla="*/ 54313 h 108625"/>
              <a:gd name="connsiteX4" fmla="*/ 54313 w 108625"/>
              <a:gd name="connsiteY4" fmla="*/ 16053 h 108625"/>
              <a:gd name="connsiteX5" fmla="*/ 54313 w 108625"/>
              <a:gd name="connsiteY5" fmla="*/ 0 h 108625"/>
              <a:gd name="connsiteX6" fmla="*/ 0 w 108625"/>
              <a:gd name="connsiteY6" fmla="*/ 54313 h 108625"/>
              <a:gd name="connsiteX7" fmla="*/ 54313 w 108625"/>
              <a:gd name="connsiteY7" fmla="*/ 108625 h 108625"/>
              <a:gd name="connsiteX8" fmla="*/ 108625 w 108625"/>
              <a:gd name="connsiteY8" fmla="*/ 54313 h 108625"/>
              <a:gd name="connsiteX9" fmla="*/ 54313 w 108625"/>
              <a:gd name="connsiteY9" fmla="*/ 0 h 10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8625" h="108625">
                <a:moveTo>
                  <a:pt x="54313" y="16053"/>
                </a:moveTo>
                <a:cubicBezTo>
                  <a:pt x="75442" y="16053"/>
                  <a:pt x="92572" y="33182"/>
                  <a:pt x="92572" y="54313"/>
                </a:cubicBezTo>
                <a:cubicBezTo>
                  <a:pt x="92572" y="75442"/>
                  <a:pt x="75442" y="92572"/>
                  <a:pt x="54313" y="92572"/>
                </a:cubicBezTo>
                <a:cubicBezTo>
                  <a:pt x="33182" y="92572"/>
                  <a:pt x="16053" y="75442"/>
                  <a:pt x="16053" y="54313"/>
                </a:cubicBezTo>
                <a:cubicBezTo>
                  <a:pt x="16074" y="33191"/>
                  <a:pt x="33191" y="16074"/>
                  <a:pt x="54313" y="16053"/>
                </a:cubicBezTo>
                <a:moveTo>
                  <a:pt x="54313" y="0"/>
                </a:moveTo>
                <a:cubicBezTo>
                  <a:pt x="24317" y="0"/>
                  <a:pt x="0" y="24317"/>
                  <a:pt x="0" y="54313"/>
                </a:cubicBezTo>
                <a:cubicBezTo>
                  <a:pt x="0" y="84309"/>
                  <a:pt x="24317" y="108625"/>
                  <a:pt x="54313" y="108625"/>
                </a:cubicBezTo>
                <a:cubicBezTo>
                  <a:pt x="84309" y="108625"/>
                  <a:pt x="108625" y="84309"/>
                  <a:pt x="108625" y="54313"/>
                </a:cubicBezTo>
                <a:cubicBezTo>
                  <a:pt x="108625" y="24317"/>
                  <a:pt x="84309" y="0"/>
                  <a:pt x="54313" y="0"/>
                </a:cubicBezTo>
                <a:close/>
              </a:path>
            </a:pathLst>
          </a:custGeom>
          <a:solidFill>
            <a:schemeClr val="bg1"/>
          </a:solidFill>
          <a:ln w="516" cap="flat">
            <a:noFill/>
            <a:prstDash val="solid"/>
            <a:miter/>
          </a:ln>
        </p:spPr>
        <p:txBody>
          <a:bodyPr rtlCol="0" anchor="ctr"/>
          <a:lstStyle/>
          <a:p>
            <a:pPr rtl="0"/>
            <a:endParaRPr lang="en-GB" noProof="0"/>
          </a:p>
        </p:txBody>
      </p:sp>
    </p:spTree>
    <p:extLst>
      <p:ext uri="{BB962C8B-B14F-4D97-AF65-F5344CB8AC3E}">
        <p14:creationId xmlns:p14="http://schemas.microsoft.com/office/powerpoint/2010/main" val="19320471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Content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p:txBody>
          <a:bodyPr rtlCol="0"/>
          <a:lstStyle>
            <a:lvl1pPr>
              <a:defRPr sz="5400"/>
            </a:lvl1pPr>
          </a:lstStyle>
          <a:p>
            <a:pPr rtl="0"/>
            <a:r>
              <a:rPr lang="en-GB" noProof="0"/>
              <a:t>Click to edit Master title style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p:txBody>
          <a:bodyPr rtlCol="0"/>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6" name="Slide Number Placeholder 5">
            <a:extLst>
              <a:ext uri="{FF2B5EF4-FFF2-40B4-BE49-F238E27FC236}">
                <a16:creationId xmlns:a16="http://schemas.microsoft.com/office/drawing/2014/main" id="{5266FD4D-815A-431C-ADEF-DE6F236F617F}"/>
              </a:ext>
            </a:extLst>
          </p:cNvPr>
          <p:cNvSpPr>
            <a:spLocks noGrp="1"/>
          </p:cNvSpPr>
          <p:nvPr>
            <p:ph type="sldNum" sz="quarter" idx="12"/>
          </p:nvPr>
        </p:nvSpPr>
        <p:spPr/>
        <p:txBody>
          <a:bodyPr rtlCol="0"/>
          <a:lstStyle/>
          <a:p>
            <a:fld id="{0B621650-D8AE-3041-A908-309DE76D96F4}" type="slidenum">
              <a:rPr lang="en-GB" smtClean="0"/>
              <a:t>‹#›</a:t>
            </a:fld>
            <a:endParaRPr lang="en-GB"/>
          </a:p>
        </p:txBody>
      </p:sp>
    </p:spTree>
    <p:extLst>
      <p:ext uri="{BB962C8B-B14F-4D97-AF65-F5344CB8AC3E}">
        <p14:creationId xmlns:p14="http://schemas.microsoft.com/office/powerpoint/2010/main" val="36147761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Content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CF8C-1EA0-4E47-AC60-CAC3B80A3C5D}"/>
              </a:ext>
            </a:extLst>
          </p:cNvPr>
          <p:cNvSpPr>
            <a:spLocks noGrp="1"/>
          </p:cNvSpPr>
          <p:nvPr>
            <p:ph type="title" hasCustomPrompt="1"/>
          </p:nvPr>
        </p:nvSpPr>
        <p:spPr>
          <a:xfrm>
            <a:off x="576072" y="365125"/>
            <a:ext cx="10771632" cy="1325563"/>
          </a:xfrm>
          <a:solidFill>
            <a:schemeClr val="accent5"/>
          </a:solidFill>
        </p:spPr>
        <p:txBody>
          <a:bodyPr rtlCol="0"/>
          <a:lstStyle>
            <a:lvl1pPr>
              <a:defRPr sz="5400" b="1" cap="none" baseline="0">
                <a:solidFill>
                  <a:schemeClr val="bg1"/>
                </a:solidFill>
              </a:defRPr>
            </a:lvl1pPr>
          </a:lstStyle>
          <a:p>
            <a:pPr rtl="0"/>
            <a:r>
              <a:rPr lang="en-GB" noProof="0"/>
              <a:t>Title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a:xfrm>
            <a:off x="576072" y="1825625"/>
            <a:ext cx="10771632" cy="4351338"/>
          </a:xfrm>
          <a:solidFill>
            <a:schemeClr val="accent5"/>
          </a:solidFill>
        </p:spPr>
        <p:txBody>
          <a:bodyPr rtlCol="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Tree>
    <p:extLst>
      <p:ext uri="{BB962C8B-B14F-4D97-AF65-F5344CB8AC3E}">
        <p14:creationId xmlns:p14="http://schemas.microsoft.com/office/powerpoint/2010/main" val="37409688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Content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57166-6921-4546-BA2C-99E464681F40}"/>
              </a:ext>
            </a:extLst>
          </p:cNvPr>
          <p:cNvSpPr>
            <a:spLocks noGrp="1"/>
          </p:cNvSpPr>
          <p:nvPr>
            <p:ph type="title"/>
          </p:nvPr>
        </p:nvSpPr>
        <p:spPr/>
        <p:txBody>
          <a:bodyPr rtlCol="0"/>
          <a:lstStyle/>
          <a:p>
            <a:pPr rtl="0"/>
            <a:r>
              <a:rPr lang="en-GB" noProof="0"/>
              <a:t>Click to edit Master title style</a:t>
            </a:r>
          </a:p>
        </p:txBody>
      </p:sp>
      <p:sp>
        <p:nvSpPr>
          <p:cNvPr id="3" name="Content Placeholder 2">
            <a:extLst>
              <a:ext uri="{FF2B5EF4-FFF2-40B4-BE49-F238E27FC236}">
                <a16:creationId xmlns:a16="http://schemas.microsoft.com/office/drawing/2014/main" id="{695B9122-6371-4049-B57A-33DED7DA2F76}"/>
              </a:ext>
            </a:extLst>
          </p:cNvPr>
          <p:cNvSpPr>
            <a:spLocks noGrp="1"/>
          </p:cNvSpPr>
          <p:nvPr>
            <p:ph sz="half" idx="1"/>
          </p:nvPr>
        </p:nvSpPr>
        <p:spPr>
          <a:xfrm>
            <a:off x="1444752" y="1825625"/>
            <a:ext cx="4553712" cy="4351338"/>
          </a:xfrm>
        </p:spPr>
        <p:txBody>
          <a:bodyPr rtlCol="0">
            <a:normAutofit/>
          </a:bodyPr>
          <a:lstStyle>
            <a:lvl1pPr>
              <a:defRPr sz="2400"/>
            </a:lvl1pPr>
            <a:lvl2pPr>
              <a:defRPr sz="2000"/>
            </a:lvl2pPr>
            <a:lvl3pPr>
              <a:defRPr sz="1800"/>
            </a:lvl3pPr>
            <a:lvl4pPr>
              <a:defRPr sz="1600"/>
            </a:lvl4pPr>
            <a:lvl5pPr>
              <a:defRPr sz="1600"/>
            </a:lvl5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4" name="Content Placeholder 3">
            <a:extLst>
              <a:ext uri="{FF2B5EF4-FFF2-40B4-BE49-F238E27FC236}">
                <a16:creationId xmlns:a16="http://schemas.microsoft.com/office/drawing/2014/main" id="{BA14555D-0753-4312-A26B-2338813F9BB1}"/>
              </a:ext>
            </a:extLst>
          </p:cNvPr>
          <p:cNvSpPr>
            <a:spLocks noGrp="1"/>
          </p:cNvSpPr>
          <p:nvPr>
            <p:ph sz="half" idx="2"/>
          </p:nvPr>
        </p:nvSpPr>
        <p:spPr>
          <a:xfrm>
            <a:off x="6784848" y="1825625"/>
            <a:ext cx="4553712" cy="4351338"/>
          </a:xfrm>
        </p:spPr>
        <p:txBody>
          <a:bodyPr rtlCol="0">
            <a:normAutofit/>
          </a:bodyPr>
          <a:lstStyle>
            <a:lvl1pPr>
              <a:defRPr sz="2400"/>
            </a:lvl1pPr>
            <a:lvl2pPr>
              <a:defRPr sz="2000"/>
            </a:lvl2pPr>
            <a:lvl3pPr>
              <a:defRPr sz="1800"/>
            </a:lvl3pPr>
            <a:lvl4pPr>
              <a:defRPr sz="1600"/>
            </a:lvl4pPr>
            <a:lvl5pPr>
              <a:defRPr sz="1600"/>
            </a:lvl5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Tree>
    <p:extLst>
      <p:ext uri="{BB962C8B-B14F-4D97-AF65-F5344CB8AC3E}">
        <p14:creationId xmlns:p14="http://schemas.microsoft.com/office/powerpoint/2010/main" val="10999259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p:nvPr>
        </p:nvSpPr>
        <p:spPr>
          <a:xfrm>
            <a:off x="6391656" y="841248"/>
            <a:ext cx="4434840" cy="2587752"/>
          </a:xfrm>
        </p:spPr>
        <p:txBody>
          <a:bodyPr rtlCol="0" anchor="b"/>
          <a:lstStyle>
            <a:lvl1pPr algn="l">
              <a:lnSpc>
                <a:spcPct val="110000"/>
              </a:lnSpc>
              <a:spcBef>
                <a:spcPts val="1000"/>
              </a:spcBef>
              <a:defRPr sz="3600" b="1" i="0" cap="none" baseline="0"/>
            </a:lvl1pPr>
          </a:lstStyle>
          <a:p>
            <a:pPr rtl="0"/>
            <a:r>
              <a:rPr lang="en-GB" noProof="0"/>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6391655" y="3547555"/>
            <a:ext cx="4434835" cy="2587752"/>
          </a:xfrm>
        </p:spPr>
        <p:txBody>
          <a:bodyPr rtlCol="0"/>
          <a:lstStyle>
            <a:lvl1pPr marL="0" indent="0" algn="l">
              <a:lnSpc>
                <a:spcPct val="110000"/>
              </a:lnSpc>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a:t>Click to edit Master subtitle style</a:t>
            </a:r>
          </a:p>
        </p:txBody>
      </p:sp>
      <p:sp>
        <p:nvSpPr>
          <p:cNvPr id="9" name="Rectangle 8">
            <a:extLst>
              <a:ext uri="{FF2B5EF4-FFF2-40B4-BE49-F238E27FC236}">
                <a16:creationId xmlns:a16="http://schemas.microsoft.com/office/drawing/2014/main" id="{515930B2-E36D-4D05-A6B3-CA1BF61D50CC}"/>
              </a:ext>
            </a:extLst>
          </p:cNvPr>
          <p:cNvSpPr/>
          <p:nvPr/>
        </p:nvSpPr>
        <p:spPr>
          <a:xfrm>
            <a:off x="0" y="0"/>
            <a:ext cx="5779911"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3" name="Picture Placeholder 12">
            <a:extLst>
              <a:ext uri="{FF2B5EF4-FFF2-40B4-BE49-F238E27FC236}">
                <a16:creationId xmlns:a16="http://schemas.microsoft.com/office/drawing/2014/main" id="{9CEC7E0F-60E8-418B-978D-C607C82E97F7}"/>
              </a:ext>
            </a:extLst>
          </p:cNvPr>
          <p:cNvSpPr>
            <a:spLocks noGrp="1"/>
          </p:cNvSpPr>
          <p:nvPr>
            <p:ph type="pic" sz="quarter" idx="13"/>
          </p:nvPr>
        </p:nvSpPr>
        <p:spPr>
          <a:xfrm>
            <a:off x="283464" y="301752"/>
            <a:ext cx="5221224" cy="6263640"/>
          </a:xfrm>
        </p:spPr>
        <p:txBody>
          <a:bodyPr rtlCol="0" anchor="ctr"/>
          <a:lstStyle>
            <a:lvl1pPr algn="ctr">
              <a:buNone/>
              <a:defRPr>
                <a:solidFill>
                  <a:schemeClr val="bg1"/>
                </a:solidFill>
              </a:defRPr>
            </a:lvl1pPr>
          </a:lstStyle>
          <a:p>
            <a:pPr rtl="0"/>
            <a:r>
              <a:rPr lang="en-GB" noProof="0"/>
              <a:t>Click icon to add picture</a:t>
            </a:r>
          </a:p>
        </p:txBody>
      </p:sp>
    </p:spTree>
    <p:extLst>
      <p:ext uri="{BB962C8B-B14F-4D97-AF65-F5344CB8AC3E}">
        <p14:creationId xmlns:p14="http://schemas.microsoft.com/office/powerpoint/2010/main" val="4458565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39788" y="365125"/>
            <a:ext cx="10515600" cy="1325563"/>
          </a:xfrm>
        </p:spPr>
        <p:txBody>
          <a:bodyPr rtlCol="0"/>
          <a:lstStyle/>
          <a:p>
            <a:pPr rtl="0"/>
            <a:r>
              <a:rPr lang="en-GB" noProof="0"/>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1444752" y="1681163"/>
            <a:ext cx="4553712"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1444752" y="2505075"/>
            <a:ext cx="4553712" cy="3684588"/>
          </a:xfrm>
        </p:spPr>
        <p:txBody>
          <a:bodyPr rtlCol="0">
            <a:normAutofit/>
          </a:bodyPr>
          <a:lstStyle>
            <a:lvl1pPr>
              <a:defRPr sz="2000"/>
            </a:lvl1pPr>
            <a:lvl2pPr>
              <a:defRPr sz="1800"/>
            </a:lvl2pPr>
            <a:lvl3pPr>
              <a:defRPr sz="1600"/>
            </a:lvl3pPr>
            <a:lvl4pPr>
              <a:defRPr sz="1400"/>
            </a:lvl4pPr>
            <a:lvl5pPr>
              <a:defRPr sz="1400"/>
            </a:lvl5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6784848" y="1681163"/>
            <a:ext cx="4553712"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6784848" y="2505075"/>
            <a:ext cx="4553712" cy="3684588"/>
          </a:xfrm>
        </p:spPr>
        <p:txBody>
          <a:bodyPr rtlCol="0">
            <a:normAutofit/>
          </a:bodyPr>
          <a:lstStyle>
            <a:lvl1pPr>
              <a:defRPr sz="2000"/>
            </a:lvl1pPr>
            <a:lvl2pPr>
              <a:defRPr sz="1800"/>
            </a:lvl2pPr>
            <a:lvl3pPr>
              <a:defRPr sz="1600"/>
            </a:lvl3pPr>
            <a:lvl4pPr>
              <a:defRPr sz="1400"/>
            </a:lvl4pPr>
            <a:lvl5pPr>
              <a:defRPr sz="1400"/>
            </a:lvl5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Tree>
    <p:extLst>
      <p:ext uri="{BB962C8B-B14F-4D97-AF65-F5344CB8AC3E}">
        <p14:creationId xmlns:p14="http://schemas.microsoft.com/office/powerpoint/2010/main" val="32776543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1_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F057AE-3B3B-4261-B912-BF9EB9A58C36}"/>
              </a:ext>
            </a:extLst>
          </p:cNvPr>
          <p:cNvSpPr>
            <a:spLocks noGrp="1"/>
          </p:cNvSpPr>
          <p:nvPr>
            <p:ph type="title"/>
          </p:nvPr>
        </p:nvSpPr>
        <p:spPr>
          <a:xfrm>
            <a:off x="839788" y="365125"/>
            <a:ext cx="10515600" cy="1325563"/>
          </a:xfrm>
        </p:spPr>
        <p:txBody>
          <a:bodyPr rtlCol="0"/>
          <a:lstStyle/>
          <a:p>
            <a:pPr rtl="0"/>
            <a:r>
              <a:rPr lang="en-GB" noProof="0"/>
              <a:t>Click to edit Master title style</a:t>
            </a:r>
          </a:p>
        </p:txBody>
      </p:sp>
      <p:sp>
        <p:nvSpPr>
          <p:cNvPr id="3" name="Text Placeholder 2">
            <a:extLst>
              <a:ext uri="{FF2B5EF4-FFF2-40B4-BE49-F238E27FC236}">
                <a16:creationId xmlns:a16="http://schemas.microsoft.com/office/drawing/2014/main" id="{72A2D237-A706-4712-90CA-B04517CBBE05}"/>
              </a:ext>
            </a:extLst>
          </p:cNvPr>
          <p:cNvSpPr>
            <a:spLocks noGrp="1"/>
          </p:cNvSpPr>
          <p:nvPr>
            <p:ph type="body" idx="1"/>
          </p:nvPr>
        </p:nvSpPr>
        <p:spPr>
          <a:xfrm>
            <a:off x="1444752" y="1681163"/>
            <a:ext cx="2834640"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Click to edit Master text styles</a:t>
            </a:r>
          </a:p>
        </p:txBody>
      </p:sp>
      <p:sp>
        <p:nvSpPr>
          <p:cNvPr id="4" name="Content Placeholder 3">
            <a:extLst>
              <a:ext uri="{FF2B5EF4-FFF2-40B4-BE49-F238E27FC236}">
                <a16:creationId xmlns:a16="http://schemas.microsoft.com/office/drawing/2014/main" id="{8DE39CA1-2B6D-427E-9688-9093D5865CB7}"/>
              </a:ext>
            </a:extLst>
          </p:cNvPr>
          <p:cNvSpPr>
            <a:spLocks noGrp="1"/>
          </p:cNvSpPr>
          <p:nvPr>
            <p:ph sz="half" idx="2"/>
          </p:nvPr>
        </p:nvSpPr>
        <p:spPr>
          <a:xfrm>
            <a:off x="1444752" y="2505075"/>
            <a:ext cx="2834640" cy="3684588"/>
          </a:xfrm>
        </p:spPr>
        <p:txBody>
          <a:bodyPr rtlCol="0">
            <a:normAutofit/>
          </a:bodyPr>
          <a:lstStyle>
            <a:lvl1pPr>
              <a:defRPr sz="2000"/>
            </a:lvl1pPr>
            <a:lvl2pPr>
              <a:defRPr sz="1800"/>
            </a:lvl2pPr>
            <a:lvl3pPr>
              <a:defRPr sz="1600"/>
            </a:lvl3pPr>
            <a:lvl4pPr>
              <a:defRPr sz="1400"/>
            </a:lvl4pPr>
            <a:lvl5pPr>
              <a:defRPr sz="1400"/>
            </a:lvl5pPr>
          </a:lstStyle>
          <a:p>
            <a:pPr lvl="0" rtl="0"/>
            <a:r>
              <a:rPr lang="en-GB" noProof="0"/>
              <a:t>Click to edit Master text styles</a:t>
            </a:r>
          </a:p>
          <a:p>
            <a:pPr lvl="1" rtl="0"/>
            <a:r>
              <a:rPr lang="en-GB" noProof="0"/>
              <a:t>Second level</a:t>
            </a:r>
          </a:p>
          <a:p>
            <a:pPr lvl="2" rtl="0"/>
            <a:r>
              <a:rPr lang="en-GB" noProof="0"/>
              <a:t>Third level</a:t>
            </a:r>
          </a:p>
        </p:txBody>
      </p:sp>
      <p:sp>
        <p:nvSpPr>
          <p:cNvPr id="5" name="Text Placeholder 4">
            <a:extLst>
              <a:ext uri="{FF2B5EF4-FFF2-40B4-BE49-F238E27FC236}">
                <a16:creationId xmlns:a16="http://schemas.microsoft.com/office/drawing/2014/main" id="{F3D53357-616B-47F4-944B-F979FE96635D}"/>
              </a:ext>
            </a:extLst>
          </p:cNvPr>
          <p:cNvSpPr>
            <a:spLocks noGrp="1"/>
          </p:cNvSpPr>
          <p:nvPr>
            <p:ph type="body" sz="quarter" idx="3"/>
          </p:nvPr>
        </p:nvSpPr>
        <p:spPr>
          <a:xfrm>
            <a:off x="4983480" y="1681163"/>
            <a:ext cx="2834640"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Click to edit Master text styles</a:t>
            </a:r>
          </a:p>
        </p:txBody>
      </p:sp>
      <p:sp>
        <p:nvSpPr>
          <p:cNvPr id="6" name="Content Placeholder 5">
            <a:extLst>
              <a:ext uri="{FF2B5EF4-FFF2-40B4-BE49-F238E27FC236}">
                <a16:creationId xmlns:a16="http://schemas.microsoft.com/office/drawing/2014/main" id="{BD7EA593-3036-4FB5-94B4-D9431DF04871}"/>
              </a:ext>
            </a:extLst>
          </p:cNvPr>
          <p:cNvSpPr>
            <a:spLocks noGrp="1"/>
          </p:cNvSpPr>
          <p:nvPr>
            <p:ph sz="quarter" idx="4"/>
          </p:nvPr>
        </p:nvSpPr>
        <p:spPr>
          <a:xfrm>
            <a:off x="4983480" y="2505075"/>
            <a:ext cx="2834640" cy="3684588"/>
          </a:xfrm>
        </p:spPr>
        <p:txBody>
          <a:bodyPr rtlCol="0">
            <a:normAutofit/>
          </a:bodyPr>
          <a:lstStyle>
            <a:lvl1pPr>
              <a:defRPr sz="2000"/>
            </a:lvl1pPr>
            <a:lvl2pPr>
              <a:defRPr sz="1800"/>
            </a:lvl2pPr>
            <a:lvl3pPr>
              <a:defRPr sz="1600"/>
            </a:lvl3pPr>
            <a:lvl4pPr>
              <a:defRPr sz="1400"/>
            </a:lvl4pPr>
            <a:lvl5pPr>
              <a:defRPr sz="1400"/>
            </a:lvl5pPr>
          </a:lstStyle>
          <a:p>
            <a:pPr lvl="0" rtl="0"/>
            <a:r>
              <a:rPr lang="en-GB" noProof="0"/>
              <a:t>Click to edit Master text styles</a:t>
            </a:r>
          </a:p>
          <a:p>
            <a:pPr lvl="1" rtl="0"/>
            <a:r>
              <a:rPr lang="en-GB" noProof="0"/>
              <a:t>Second level</a:t>
            </a:r>
          </a:p>
          <a:p>
            <a:pPr lvl="2" rtl="0"/>
            <a:r>
              <a:rPr lang="en-GB" noProof="0"/>
              <a:t>Third level</a:t>
            </a:r>
          </a:p>
        </p:txBody>
      </p:sp>
      <p:sp>
        <p:nvSpPr>
          <p:cNvPr id="12" name="Graphic 15">
            <a:extLst>
              <a:ext uri="{FF2B5EF4-FFF2-40B4-BE49-F238E27FC236}">
                <a16:creationId xmlns:a16="http://schemas.microsoft.com/office/drawing/2014/main" id="{A9475260-301F-4744-B1DA-7B00F6FB4342}"/>
              </a:ext>
            </a:extLst>
          </p:cNvPr>
          <p:cNvSpPr/>
          <p:nvPr/>
        </p:nvSpPr>
        <p:spPr>
          <a:xfrm>
            <a:off x="10508317" y="492206"/>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accent2"/>
          </a:solidFill>
          <a:ln w="603" cap="flat">
            <a:noFill/>
            <a:prstDash val="solid"/>
            <a:miter/>
          </a:ln>
        </p:spPr>
        <p:txBody>
          <a:bodyPr rtlCol="0" anchor="ctr"/>
          <a:lstStyle/>
          <a:p>
            <a:pPr rtl="0"/>
            <a:endParaRPr lang="en-GB" noProof="0"/>
          </a:p>
        </p:txBody>
      </p:sp>
      <p:sp>
        <p:nvSpPr>
          <p:cNvPr id="14" name="Graphic 16">
            <a:extLst>
              <a:ext uri="{FF2B5EF4-FFF2-40B4-BE49-F238E27FC236}">
                <a16:creationId xmlns:a16="http://schemas.microsoft.com/office/drawing/2014/main" id="{9BBD3F4B-0836-48C5-AC68-747456D1DD50}"/>
              </a:ext>
            </a:extLst>
          </p:cNvPr>
          <p:cNvSpPr/>
          <p:nvPr/>
        </p:nvSpPr>
        <p:spPr>
          <a:xfrm>
            <a:off x="11477944" y="1055581"/>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accent2"/>
          </a:solidFill>
          <a:ln w="610" cap="flat">
            <a:noFill/>
            <a:prstDash val="solid"/>
            <a:miter/>
          </a:ln>
        </p:spPr>
        <p:txBody>
          <a:bodyPr rtlCol="0" anchor="ctr"/>
          <a:lstStyle/>
          <a:p>
            <a:pPr rtl="0"/>
            <a:endParaRPr lang="en-GB" noProof="0"/>
          </a:p>
        </p:txBody>
      </p:sp>
      <p:sp>
        <p:nvSpPr>
          <p:cNvPr id="16" name="Graphic 14">
            <a:extLst>
              <a:ext uri="{FF2B5EF4-FFF2-40B4-BE49-F238E27FC236}">
                <a16:creationId xmlns:a16="http://schemas.microsoft.com/office/drawing/2014/main" id="{9B4398D5-99F4-4F83-AA77-9B4177648CAF}"/>
              </a:ext>
            </a:extLst>
          </p:cNvPr>
          <p:cNvSpPr/>
          <p:nvPr/>
        </p:nvSpPr>
        <p:spPr>
          <a:xfrm>
            <a:off x="11241555" y="446637"/>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accent2"/>
          </a:solidFill>
          <a:ln w="422" cap="flat">
            <a:noFill/>
            <a:prstDash val="solid"/>
            <a:miter/>
          </a:ln>
        </p:spPr>
        <p:txBody>
          <a:bodyPr rtlCol="0" anchor="ctr"/>
          <a:lstStyle/>
          <a:p>
            <a:pPr rtl="0"/>
            <a:endParaRPr lang="en-GB" noProof="0"/>
          </a:p>
        </p:txBody>
      </p:sp>
      <p:sp>
        <p:nvSpPr>
          <p:cNvPr id="15" name="Text Placeholder 4">
            <a:extLst>
              <a:ext uri="{FF2B5EF4-FFF2-40B4-BE49-F238E27FC236}">
                <a16:creationId xmlns:a16="http://schemas.microsoft.com/office/drawing/2014/main" id="{2D693B15-7265-4478-9579-62FCD5222D04}"/>
              </a:ext>
            </a:extLst>
          </p:cNvPr>
          <p:cNvSpPr>
            <a:spLocks noGrp="1"/>
          </p:cNvSpPr>
          <p:nvPr>
            <p:ph type="body" sz="quarter" idx="13"/>
          </p:nvPr>
        </p:nvSpPr>
        <p:spPr>
          <a:xfrm>
            <a:off x="8531352" y="1769269"/>
            <a:ext cx="2834640" cy="823912"/>
          </a:xfrm>
        </p:spPr>
        <p:txBody>
          <a:bodyPr rtlCol="0"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Click to edit Master text styles</a:t>
            </a:r>
          </a:p>
        </p:txBody>
      </p:sp>
      <p:sp>
        <p:nvSpPr>
          <p:cNvPr id="17" name="Content Placeholder 5">
            <a:extLst>
              <a:ext uri="{FF2B5EF4-FFF2-40B4-BE49-F238E27FC236}">
                <a16:creationId xmlns:a16="http://schemas.microsoft.com/office/drawing/2014/main" id="{48F9E92F-BB16-4896-A47F-6497C3D705B9}"/>
              </a:ext>
            </a:extLst>
          </p:cNvPr>
          <p:cNvSpPr>
            <a:spLocks noGrp="1"/>
          </p:cNvSpPr>
          <p:nvPr>
            <p:ph sz="quarter" idx="14"/>
          </p:nvPr>
        </p:nvSpPr>
        <p:spPr>
          <a:xfrm>
            <a:off x="8531352" y="2593181"/>
            <a:ext cx="2834640" cy="3684588"/>
          </a:xfrm>
        </p:spPr>
        <p:txBody>
          <a:bodyPr rtlCol="0">
            <a:normAutofit/>
          </a:bodyPr>
          <a:lstStyle>
            <a:lvl1pPr>
              <a:defRPr sz="2000"/>
            </a:lvl1pPr>
            <a:lvl2pPr>
              <a:defRPr sz="1800"/>
            </a:lvl2pPr>
            <a:lvl3pPr>
              <a:defRPr sz="1600"/>
            </a:lvl3pPr>
            <a:lvl4pPr>
              <a:defRPr sz="1400"/>
            </a:lvl4pPr>
            <a:lvl5pPr>
              <a:defRPr sz="1400"/>
            </a:lvl5pPr>
          </a:lstStyle>
          <a:p>
            <a:pPr lvl="0" rtl="0"/>
            <a:r>
              <a:rPr lang="en-GB" noProof="0"/>
              <a:t>Click to edit Master text styles</a:t>
            </a:r>
          </a:p>
          <a:p>
            <a:pPr lvl="1" rtl="0"/>
            <a:r>
              <a:rPr lang="en-GB" noProof="0"/>
              <a:t>Second level</a:t>
            </a:r>
          </a:p>
          <a:p>
            <a:pPr lvl="2" rtl="0"/>
            <a:r>
              <a:rPr lang="en-GB" noProof="0"/>
              <a:t>Third level</a:t>
            </a:r>
          </a:p>
        </p:txBody>
      </p:sp>
    </p:spTree>
    <p:extLst>
      <p:ext uri="{BB962C8B-B14F-4D97-AF65-F5344CB8AC3E}">
        <p14:creationId xmlns:p14="http://schemas.microsoft.com/office/powerpoint/2010/main" val="29529772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hasCustomPrompt="1"/>
          </p:nvPr>
        </p:nvSpPr>
        <p:spPr>
          <a:xfrm>
            <a:off x="6391656" y="804672"/>
            <a:ext cx="4434840" cy="886968"/>
          </a:xfrm>
        </p:spPr>
        <p:txBody>
          <a:bodyPr rtlCol="0" anchor="b"/>
          <a:lstStyle>
            <a:lvl1pPr algn="l">
              <a:defRPr sz="5400" b="0" i="0" cap="none" baseline="0"/>
            </a:lvl1pPr>
          </a:lstStyle>
          <a:p>
            <a:pPr rtl="0"/>
            <a:r>
              <a:rPr lang="en-GB" noProof="0"/>
              <a:t>Title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6391654" y="1801368"/>
            <a:ext cx="4434840" cy="4754880"/>
          </a:xfrm>
        </p:spPr>
        <p:txBody>
          <a:bodyPr rtlCol="0">
            <a:normAutofit/>
          </a:bodyPr>
          <a:lstStyle>
            <a:lvl1pPr marL="0" indent="0" algn="l">
              <a:lnSpc>
                <a:spcPct val="110000"/>
              </a:lnSpc>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a:t>Click to edit Master subtitle style</a:t>
            </a:r>
          </a:p>
        </p:txBody>
      </p:sp>
      <p:sp>
        <p:nvSpPr>
          <p:cNvPr id="9" name="Rectangle 8">
            <a:extLst>
              <a:ext uri="{FF2B5EF4-FFF2-40B4-BE49-F238E27FC236}">
                <a16:creationId xmlns:a16="http://schemas.microsoft.com/office/drawing/2014/main" id="{515930B2-E36D-4D05-A6B3-CA1BF61D50CC}"/>
              </a:ext>
            </a:extLst>
          </p:cNvPr>
          <p:cNvSpPr/>
          <p:nvPr/>
        </p:nvSpPr>
        <p:spPr>
          <a:xfrm>
            <a:off x="0" y="0"/>
            <a:ext cx="5779911"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3" name="Picture Placeholder 12">
            <a:extLst>
              <a:ext uri="{FF2B5EF4-FFF2-40B4-BE49-F238E27FC236}">
                <a16:creationId xmlns:a16="http://schemas.microsoft.com/office/drawing/2014/main" id="{9CEC7E0F-60E8-418B-978D-C607C82E97F7}"/>
              </a:ext>
            </a:extLst>
          </p:cNvPr>
          <p:cNvSpPr>
            <a:spLocks noGrp="1"/>
          </p:cNvSpPr>
          <p:nvPr>
            <p:ph type="pic" sz="quarter" idx="13"/>
          </p:nvPr>
        </p:nvSpPr>
        <p:spPr>
          <a:xfrm>
            <a:off x="283464" y="3108960"/>
            <a:ext cx="5221224" cy="3447288"/>
          </a:xfrm>
        </p:spPr>
        <p:txBody>
          <a:bodyPr rtlCol="0" anchor="ctr"/>
          <a:lstStyle>
            <a:lvl1pPr algn="ctr">
              <a:buNone/>
              <a:defRPr>
                <a:solidFill>
                  <a:schemeClr val="bg1"/>
                </a:solidFill>
              </a:defRPr>
            </a:lvl1pPr>
          </a:lstStyle>
          <a:p>
            <a:pPr rtl="0"/>
            <a:r>
              <a:rPr lang="en-GB" noProof="0"/>
              <a:t>Click icon to add picture</a:t>
            </a:r>
          </a:p>
        </p:txBody>
      </p:sp>
      <p:sp>
        <p:nvSpPr>
          <p:cNvPr id="10" name="Picture Placeholder 12">
            <a:extLst>
              <a:ext uri="{FF2B5EF4-FFF2-40B4-BE49-F238E27FC236}">
                <a16:creationId xmlns:a16="http://schemas.microsoft.com/office/drawing/2014/main" id="{F146D6C1-343E-4F97-A565-55BBB15F4C77}"/>
              </a:ext>
            </a:extLst>
          </p:cNvPr>
          <p:cNvSpPr>
            <a:spLocks noGrp="1"/>
          </p:cNvSpPr>
          <p:nvPr>
            <p:ph type="pic" sz="quarter" idx="14"/>
          </p:nvPr>
        </p:nvSpPr>
        <p:spPr>
          <a:xfrm>
            <a:off x="283464" y="301752"/>
            <a:ext cx="2459736" cy="2505456"/>
          </a:xfrm>
        </p:spPr>
        <p:txBody>
          <a:bodyPr rtlCol="0" anchor="ctr"/>
          <a:lstStyle>
            <a:lvl1pPr algn="ctr">
              <a:buNone/>
              <a:defRPr>
                <a:solidFill>
                  <a:schemeClr val="bg1"/>
                </a:solidFill>
              </a:defRPr>
            </a:lvl1pPr>
          </a:lstStyle>
          <a:p>
            <a:pPr rtl="0"/>
            <a:r>
              <a:rPr lang="en-GB" noProof="0"/>
              <a:t>Click icon to add picture</a:t>
            </a:r>
          </a:p>
        </p:txBody>
      </p:sp>
      <p:sp>
        <p:nvSpPr>
          <p:cNvPr id="11" name="Picture Placeholder 12">
            <a:extLst>
              <a:ext uri="{FF2B5EF4-FFF2-40B4-BE49-F238E27FC236}">
                <a16:creationId xmlns:a16="http://schemas.microsoft.com/office/drawing/2014/main" id="{BA123E2D-4554-47D5-B0EC-0C47EDB41626}"/>
              </a:ext>
            </a:extLst>
          </p:cNvPr>
          <p:cNvSpPr>
            <a:spLocks noGrp="1"/>
          </p:cNvSpPr>
          <p:nvPr>
            <p:ph type="pic" sz="quarter" idx="15"/>
          </p:nvPr>
        </p:nvSpPr>
        <p:spPr>
          <a:xfrm>
            <a:off x="3044952" y="301752"/>
            <a:ext cx="2459736" cy="2505456"/>
          </a:xfrm>
        </p:spPr>
        <p:txBody>
          <a:bodyPr rtlCol="0" anchor="ctr"/>
          <a:lstStyle>
            <a:lvl1pPr algn="ctr">
              <a:buNone/>
              <a:defRPr>
                <a:solidFill>
                  <a:schemeClr val="bg1"/>
                </a:solidFill>
              </a:defRPr>
            </a:lvl1pPr>
          </a:lstStyle>
          <a:p>
            <a:pPr rtl="0"/>
            <a:r>
              <a:rPr lang="en-GB" noProof="0"/>
              <a:t>Click icon to add picture</a:t>
            </a:r>
          </a:p>
        </p:txBody>
      </p:sp>
    </p:spTree>
    <p:extLst>
      <p:ext uri="{BB962C8B-B14F-4D97-AF65-F5344CB8AC3E}">
        <p14:creationId xmlns:p14="http://schemas.microsoft.com/office/powerpoint/2010/main" val="11186469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hasCustomPrompt="1"/>
          </p:nvPr>
        </p:nvSpPr>
        <p:spPr>
          <a:xfrm>
            <a:off x="6391656" y="804672"/>
            <a:ext cx="4434840" cy="886968"/>
          </a:xfrm>
        </p:spPr>
        <p:txBody>
          <a:bodyPr rtlCol="0" anchor="b"/>
          <a:lstStyle>
            <a:lvl1pPr algn="l">
              <a:defRPr sz="5400" b="0" i="0" cap="none" baseline="0"/>
            </a:lvl1pPr>
          </a:lstStyle>
          <a:p>
            <a:pPr rtl="0"/>
            <a:r>
              <a:rPr lang="en-GB" noProof="0"/>
              <a:t>Title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6391654" y="1801368"/>
            <a:ext cx="4434840" cy="4754880"/>
          </a:xfrm>
        </p:spPr>
        <p:txBody>
          <a:bodyPr rtlCol="0">
            <a:normAutofit/>
          </a:bodyPr>
          <a:lstStyle>
            <a:lvl1pPr marL="0" indent="0" algn="l">
              <a:lnSpc>
                <a:spcPct val="110000"/>
              </a:lnSpc>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a:t>Click to edit Master subtitle style</a:t>
            </a:r>
          </a:p>
        </p:txBody>
      </p:sp>
      <p:sp>
        <p:nvSpPr>
          <p:cNvPr id="9" name="Rectangle 8">
            <a:extLst>
              <a:ext uri="{FF2B5EF4-FFF2-40B4-BE49-F238E27FC236}">
                <a16:creationId xmlns:a16="http://schemas.microsoft.com/office/drawing/2014/main" id="{515930B2-E36D-4D05-A6B3-CA1BF61D50CC}"/>
              </a:ext>
            </a:extLst>
          </p:cNvPr>
          <p:cNvSpPr/>
          <p:nvPr/>
        </p:nvSpPr>
        <p:spPr>
          <a:xfrm>
            <a:off x="0" y="0"/>
            <a:ext cx="5779911"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5" name="Graphic 13">
            <a:extLst>
              <a:ext uri="{FF2B5EF4-FFF2-40B4-BE49-F238E27FC236}">
                <a16:creationId xmlns:a16="http://schemas.microsoft.com/office/drawing/2014/main" id="{09D93411-5DC2-A48B-0842-A697B3C92A4B}"/>
              </a:ext>
            </a:extLst>
          </p:cNvPr>
          <p:cNvSpPr/>
          <p:nvPr/>
        </p:nvSpPr>
        <p:spPr>
          <a:xfrm>
            <a:off x="433313" y="160019"/>
            <a:ext cx="4913284" cy="3200400"/>
          </a:xfrm>
          <a:custGeom>
            <a:avLst/>
            <a:gdLst>
              <a:gd name="connsiteX0" fmla="*/ 2427752 w 4913284"/>
              <a:gd name="connsiteY0" fmla="*/ 1678972 h 1678971"/>
              <a:gd name="connsiteX1" fmla="*/ 2405940 w 4913284"/>
              <a:gd name="connsiteY1" fmla="*/ 1676210 h 1678971"/>
              <a:gd name="connsiteX2" fmla="*/ 2327263 w 4913284"/>
              <a:gd name="connsiteY2" fmla="*/ 1574578 h 1678971"/>
              <a:gd name="connsiteX3" fmla="*/ 2315928 w 4913284"/>
              <a:gd name="connsiteY3" fmla="*/ 1543336 h 1678971"/>
              <a:gd name="connsiteX4" fmla="*/ 2232680 w 4913284"/>
              <a:gd name="connsiteY4" fmla="*/ 1439418 h 1678971"/>
              <a:gd name="connsiteX5" fmla="*/ 1996079 w 4913284"/>
              <a:gd name="connsiteY5" fmla="*/ 1309402 h 1678971"/>
              <a:gd name="connsiteX6" fmla="*/ 1460012 w 4913284"/>
              <a:gd name="connsiteY6" fmla="*/ 1294924 h 1678971"/>
              <a:gd name="connsiteX7" fmla="*/ 1419150 w 4913284"/>
              <a:gd name="connsiteY7" fmla="*/ 1298543 h 1678971"/>
              <a:gd name="connsiteX8" fmla="*/ 376924 w 4913284"/>
              <a:gd name="connsiteY8" fmla="*/ 1334929 h 1678971"/>
              <a:gd name="connsiteX9" fmla="*/ 45454 w 4913284"/>
              <a:gd name="connsiteY9" fmla="*/ 1206246 h 1678971"/>
              <a:gd name="connsiteX10" fmla="*/ 4782 w 4913284"/>
              <a:gd name="connsiteY10" fmla="*/ 1008602 h 1678971"/>
              <a:gd name="connsiteX11" fmla="*/ 305 w 4913284"/>
              <a:gd name="connsiteY11" fmla="*/ 761143 h 1678971"/>
              <a:gd name="connsiteX12" fmla="*/ 200331 w 4913284"/>
              <a:gd name="connsiteY12" fmla="*/ 179165 h 1678971"/>
              <a:gd name="connsiteX13" fmla="*/ 528181 w 4913284"/>
              <a:gd name="connsiteY13" fmla="*/ 106585 h 1678971"/>
              <a:gd name="connsiteX14" fmla="*/ 1545832 w 4913284"/>
              <a:gd name="connsiteY14" fmla="*/ 71819 h 1678971"/>
              <a:gd name="connsiteX15" fmla="*/ 2563388 w 4913284"/>
              <a:gd name="connsiteY15" fmla="*/ 37052 h 1678971"/>
              <a:gd name="connsiteX16" fmla="*/ 2634063 w 4913284"/>
              <a:gd name="connsiteY16" fmla="*/ 34671 h 1678971"/>
              <a:gd name="connsiteX17" fmla="*/ 4125488 w 4913284"/>
              <a:gd name="connsiteY17" fmla="*/ 0 h 1678971"/>
              <a:gd name="connsiteX18" fmla="*/ 4505535 w 4913284"/>
              <a:gd name="connsiteY18" fmla="*/ 35433 h 1678971"/>
              <a:gd name="connsiteX19" fmla="*/ 4823004 w 4913284"/>
              <a:gd name="connsiteY19" fmla="*/ 265652 h 1678971"/>
              <a:gd name="connsiteX20" fmla="*/ 4892631 w 4913284"/>
              <a:gd name="connsiteY20" fmla="*/ 538925 h 1678971"/>
              <a:gd name="connsiteX21" fmla="*/ 4912443 w 4913284"/>
              <a:gd name="connsiteY21" fmla="*/ 827627 h 1678971"/>
              <a:gd name="connsiteX22" fmla="*/ 4912443 w 4913284"/>
              <a:gd name="connsiteY22" fmla="*/ 827913 h 1678971"/>
              <a:gd name="connsiteX23" fmla="*/ 4874153 w 4913284"/>
              <a:gd name="connsiteY23" fmla="*/ 1057085 h 1678971"/>
              <a:gd name="connsiteX24" fmla="*/ 4514680 w 4913284"/>
              <a:gd name="connsiteY24" fmla="*/ 1221486 h 1678971"/>
              <a:gd name="connsiteX25" fmla="*/ 2741220 w 4913284"/>
              <a:gd name="connsiteY25" fmla="*/ 1297972 h 1678971"/>
              <a:gd name="connsiteX26" fmla="*/ 2575104 w 4913284"/>
              <a:gd name="connsiteY26" fmla="*/ 1337786 h 1678971"/>
              <a:gd name="connsiteX27" fmla="*/ 2535861 w 4913284"/>
              <a:gd name="connsiteY27" fmla="*/ 1482852 h 1678971"/>
              <a:gd name="connsiteX28" fmla="*/ 2534146 w 4913284"/>
              <a:gd name="connsiteY28" fmla="*/ 1507522 h 1678971"/>
              <a:gd name="connsiteX29" fmla="*/ 2473186 w 4913284"/>
              <a:gd name="connsiteY29" fmla="*/ 1664208 h 1678971"/>
              <a:gd name="connsiteX30" fmla="*/ 2427752 w 4913284"/>
              <a:gd name="connsiteY30" fmla="*/ 1678781 h 1678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913284" h="1678971">
                <a:moveTo>
                  <a:pt x="2427752" y="1678972"/>
                </a:moveTo>
                <a:cubicBezTo>
                  <a:pt x="2420608" y="1678972"/>
                  <a:pt x="2413369" y="1678019"/>
                  <a:pt x="2405940" y="1676210"/>
                </a:cubicBezTo>
                <a:cubicBezTo>
                  <a:pt x="2354600" y="1663160"/>
                  <a:pt x="2338788" y="1611916"/>
                  <a:pt x="2327263" y="1574578"/>
                </a:cubicBezTo>
                <a:cubicBezTo>
                  <a:pt x="2323548" y="1562481"/>
                  <a:pt x="2319738" y="1550003"/>
                  <a:pt x="2315928" y="1543336"/>
                </a:cubicBezTo>
                <a:cubicBezTo>
                  <a:pt x="2295069" y="1506379"/>
                  <a:pt x="2267065" y="1471422"/>
                  <a:pt x="2232680" y="1439418"/>
                </a:cubicBezTo>
                <a:cubicBezTo>
                  <a:pt x="2168100" y="1379315"/>
                  <a:pt x="2086376" y="1334357"/>
                  <a:pt x="1996079" y="1309402"/>
                </a:cubicBezTo>
                <a:cubicBezTo>
                  <a:pt x="1824915" y="1262063"/>
                  <a:pt x="1639368" y="1278731"/>
                  <a:pt x="1460012" y="1294924"/>
                </a:cubicBezTo>
                <a:lnTo>
                  <a:pt x="1419150" y="1298543"/>
                </a:lnTo>
                <a:cubicBezTo>
                  <a:pt x="1074345" y="1329500"/>
                  <a:pt x="723539" y="1341596"/>
                  <a:pt x="376924" y="1334929"/>
                </a:cubicBezTo>
                <a:cubicBezTo>
                  <a:pt x="259100" y="1333310"/>
                  <a:pt x="114701" y="1317212"/>
                  <a:pt x="45454" y="1206246"/>
                </a:cubicBezTo>
                <a:cubicBezTo>
                  <a:pt x="6497" y="1143667"/>
                  <a:pt x="5544" y="1068800"/>
                  <a:pt x="4782" y="1008602"/>
                </a:cubicBezTo>
                <a:lnTo>
                  <a:pt x="305" y="761143"/>
                </a:lnTo>
                <a:cubicBezTo>
                  <a:pt x="-3028" y="538734"/>
                  <a:pt x="18212" y="295751"/>
                  <a:pt x="200331" y="179165"/>
                </a:cubicBezTo>
                <a:cubicBezTo>
                  <a:pt x="301391" y="114586"/>
                  <a:pt x="427121" y="110109"/>
                  <a:pt x="528181" y="106585"/>
                </a:cubicBezTo>
                <a:cubicBezTo>
                  <a:pt x="867366" y="94869"/>
                  <a:pt x="1206647" y="83344"/>
                  <a:pt x="1545832" y="71819"/>
                </a:cubicBezTo>
                <a:cubicBezTo>
                  <a:pt x="1885017" y="60293"/>
                  <a:pt x="2224203" y="48768"/>
                  <a:pt x="2563388" y="37052"/>
                </a:cubicBezTo>
                <a:lnTo>
                  <a:pt x="2634063" y="34671"/>
                </a:lnTo>
                <a:cubicBezTo>
                  <a:pt x="3122696" y="18288"/>
                  <a:pt x="3627902" y="1429"/>
                  <a:pt x="4125488" y="0"/>
                </a:cubicBezTo>
                <a:cubicBezTo>
                  <a:pt x="4244074" y="0"/>
                  <a:pt x="4378282" y="0"/>
                  <a:pt x="4505535" y="35433"/>
                </a:cubicBezTo>
                <a:cubicBezTo>
                  <a:pt x="4648506" y="75248"/>
                  <a:pt x="4764234" y="159163"/>
                  <a:pt x="4823004" y="265652"/>
                </a:cubicBezTo>
                <a:cubicBezTo>
                  <a:pt x="4870248" y="350330"/>
                  <a:pt x="4883297" y="447104"/>
                  <a:pt x="4892631" y="538925"/>
                </a:cubicBezTo>
                <a:cubicBezTo>
                  <a:pt x="4902156" y="639032"/>
                  <a:pt x="4908824" y="736092"/>
                  <a:pt x="4912443" y="827627"/>
                </a:cubicBezTo>
                <a:lnTo>
                  <a:pt x="4912443" y="827913"/>
                </a:lnTo>
                <a:cubicBezTo>
                  <a:pt x="4915015" y="908876"/>
                  <a:pt x="4914062" y="987362"/>
                  <a:pt x="4874153" y="1057085"/>
                </a:cubicBezTo>
                <a:cubicBezTo>
                  <a:pt x="4803858" y="1178147"/>
                  <a:pt x="4652982" y="1208151"/>
                  <a:pt x="4514680" y="1221486"/>
                </a:cubicBezTo>
                <a:cubicBezTo>
                  <a:pt x="3925939" y="1278255"/>
                  <a:pt x="3329103" y="1304068"/>
                  <a:pt x="2741220" y="1297972"/>
                </a:cubicBezTo>
                <a:cubicBezTo>
                  <a:pt x="2676069" y="1297114"/>
                  <a:pt x="2610822" y="1299782"/>
                  <a:pt x="2575104" y="1337786"/>
                </a:cubicBezTo>
                <a:cubicBezTo>
                  <a:pt x="2543385" y="1371124"/>
                  <a:pt x="2539766" y="1425416"/>
                  <a:pt x="2535861" y="1482852"/>
                </a:cubicBezTo>
                <a:lnTo>
                  <a:pt x="2534146" y="1507522"/>
                </a:lnTo>
                <a:cubicBezTo>
                  <a:pt x="2526907" y="1589151"/>
                  <a:pt x="2507000" y="1640300"/>
                  <a:pt x="2473186" y="1664208"/>
                </a:cubicBezTo>
                <a:cubicBezTo>
                  <a:pt x="2459470" y="1673924"/>
                  <a:pt x="2444040" y="1678781"/>
                  <a:pt x="2427752" y="1678781"/>
                </a:cubicBezTo>
              </a:path>
            </a:pathLst>
          </a:custGeom>
          <a:solidFill>
            <a:schemeClr val="accent5"/>
          </a:solidFill>
          <a:ln w="9525" cap="flat">
            <a:noFill/>
            <a:prstDash val="solid"/>
            <a:miter/>
          </a:ln>
        </p:spPr>
        <p:txBody>
          <a:bodyPr rtlCol="0" anchor="ctr"/>
          <a:lstStyle/>
          <a:p>
            <a:endParaRPr lang="en-GB"/>
          </a:p>
        </p:txBody>
      </p:sp>
      <p:sp>
        <p:nvSpPr>
          <p:cNvPr id="16" name="Title 1">
            <a:extLst>
              <a:ext uri="{FF2B5EF4-FFF2-40B4-BE49-F238E27FC236}">
                <a16:creationId xmlns:a16="http://schemas.microsoft.com/office/drawing/2014/main" id="{B4A59681-420C-FFE0-869B-9E9EB306DBC4}"/>
              </a:ext>
            </a:extLst>
          </p:cNvPr>
          <p:cNvSpPr txBox="1">
            <a:spLocks/>
          </p:cNvSpPr>
          <p:nvPr/>
        </p:nvSpPr>
        <p:spPr>
          <a:xfrm>
            <a:off x="605838" y="457199"/>
            <a:ext cx="4480512" cy="16459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pPr algn="ctr"/>
            <a:r>
              <a:rPr lang="en-GB" sz="2400">
                <a:solidFill>
                  <a:schemeClr val="bg2"/>
                </a:solidFill>
              </a:rPr>
              <a:t>“Click to edit quote text”</a:t>
            </a:r>
          </a:p>
        </p:txBody>
      </p:sp>
      <p:sp>
        <p:nvSpPr>
          <p:cNvPr id="18" name="Subtitle 2">
            <a:extLst>
              <a:ext uri="{FF2B5EF4-FFF2-40B4-BE49-F238E27FC236}">
                <a16:creationId xmlns:a16="http://schemas.microsoft.com/office/drawing/2014/main" id="{DC169334-852B-246F-EEE4-7E79CE06A27E}"/>
              </a:ext>
            </a:extLst>
          </p:cNvPr>
          <p:cNvSpPr txBox="1">
            <a:spLocks/>
          </p:cNvSpPr>
          <p:nvPr/>
        </p:nvSpPr>
        <p:spPr>
          <a:xfrm>
            <a:off x="665675" y="2103119"/>
            <a:ext cx="4420675" cy="414337"/>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GB" sz="1600">
                <a:solidFill>
                  <a:schemeClr val="bg2"/>
                </a:solidFill>
              </a:rPr>
              <a:t>(Attribute quote here)</a:t>
            </a:r>
          </a:p>
        </p:txBody>
      </p:sp>
      <p:sp>
        <p:nvSpPr>
          <p:cNvPr id="21" name="Graphic 19">
            <a:extLst>
              <a:ext uri="{FF2B5EF4-FFF2-40B4-BE49-F238E27FC236}">
                <a16:creationId xmlns:a16="http://schemas.microsoft.com/office/drawing/2014/main" id="{B52CC89C-EEFE-7386-2469-C4A9105A8655}"/>
              </a:ext>
            </a:extLst>
          </p:cNvPr>
          <p:cNvSpPr/>
          <p:nvPr/>
        </p:nvSpPr>
        <p:spPr>
          <a:xfrm>
            <a:off x="423989" y="3384327"/>
            <a:ext cx="5081662" cy="3289745"/>
          </a:xfrm>
          <a:custGeom>
            <a:avLst/>
            <a:gdLst>
              <a:gd name="connsiteX0" fmla="*/ 2970587 w 2973657"/>
              <a:gd name="connsiteY0" fmla="*/ 1544579 h 2866771"/>
              <a:gd name="connsiteX1" fmla="*/ 2902388 w 2973657"/>
              <a:gd name="connsiteY1" fmla="*/ 686275 h 2866771"/>
              <a:gd name="connsiteX2" fmla="*/ 2852001 w 2973657"/>
              <a:gd name="connsiteY2" fmla="*/ 430143 h 2866771"/>
              <a:gd name="connsiteX3" fmla="*/ 2641784 w 2973657"/>
              <a:gd name="connsiteY3" fmla="*/ 254320 h 2866771"/>
              <a:gd name="connsiteX4" fmla="*/ 464655 w 2973657"/>
              <a:gd name="connsiteY4" fmla="*/ 5220 h 2866771"/>
              <a:gd name="connsiteX5" fmla="*/ 281965 w 2973657"/>
              <a:gd name="connsiteY5" fmla="*/ 9972 h 2866771"/>
              <a:gd name="connsiteX6" fmla="*/ 4788 w 2973657"/>
              <a:gd name="connsiteY6" fmla="*/ 370458 h 2866771"/>
              <a:gd name="connsiteX7" fmla="*/ 36125 w 2973657"/>
              <a:gd name="connsiteY7" fmla="*/ 742444 h 2866771"/>
              <a:gd name="connsiteX8" fmla="*/ 49841 w 2973657"/>
              <a:gd name="connsiteY8" fmla="*/ 817050 h 2866771"/>
              <a:gd name="connsiteX9" fmla="*/ 106896 w 2973657"/>
              <a:gd name="connsiteY9" fmla="*/ 1407912 h 2866771"/>
              <a:gd name="connsiteX10" fmla="*/ 155568 w 2973657"/>
              <a:gd name="connsiteY10" fmla="*/ 1949543 h 2866771"/>
              <a:gd name="connsiteX11" fmla="*/ 260534 w 2973657"/>
              <a:gd name="connsiteY11" fmla="*/ 2279997 h 2866771"/>
              <a:gd name="connsiteX12" fmla="*/ 559809 w 2973657"/>
              <a:gd name="connsiteY12" fmla="*/ 2472547 h 2866771"/>
              <a:gd name="connsiteX13" fmla="*/ 1990750 w 2973657"/>
              <a:gd name="connsiteY13" fmla="*/ 2289596 h 2866771"/>
              <a:gd name="connsiteX14" fmla="*/ 2081047 w 2973657"/>
              <a:gd name="connsiteY14" fmla="*/ 2261084 h 2866771"/>
              <a:gd name="connsiteX15" fmla="*/ 2098859 w 2973657"/>
              <a:gd name="connsiteY15" fmla="*/ 2254051 h 2866771"/>
              <a:gd name="connsiteX16" fmla="*/ 2022945 w 2973657"/>
              <a:gd name="connsiteY16" fmla="*/ 2503910 h 2866771"/>
              <a:gd name="connsiteX17" fmla="*/ 2014277 w 2973657"/>
              <a:gd name="connsiteY17" fmla="*/ 2531757 h 2866771"/>
              <a:gd name="connsiteX18" fmla="*/ 1962556 w 2973657"/>
              <a:gd name="connsiteY18" fmla="*/ 2705394 h 2866771"/>
              <a:gd name="connsiteX19" fmla="*/ 1954650 w 2973657"/>
              <a:gd name="connsiteY19" fmla="*/ 2726874 h 2866771"/>
              <a:gd name="connsiteX20" fmla="*/ 1938553 w 2973657"/>
              <a:gd name="connsiteY20" fmla="*/ 2792736 h 2866771"/>
              <a:gd name="connsiteX21" fmla="*/ 1986273 w 2973657"/>
              <a:gd name="connsiteY21" fmla="*/ 2864491 h 2866771"/>
              <a:gd name="connsiteX22" fmla="*/ 2001513 w 2973657"/>
              <a:gd name="connsiteY22" fmla="*/ 2866772 h 2866771"/>
              <a:gd name="connsiteX23" fmla="*/ 2049805 w 2973657"/>
              <a:gd name="connsiteY23" fmla="*/ 2838545 h 2866771"/>
              <a:gd name="connsiteX24" fmla="*/ 2304408 w 2973657"/>
              <a:gd name="connsiteY24" fmla="*/ 2486138 h 2866771"/>
              <a:gd name="connsiteX25" fmla="*/ 2570728 w 2973657"/>
              <a:gd name="connsiteY25" fmla="*/ 2117479 h 2866771"/>
              <a:gd name="connsiteX26" fmla="*/ 2769609 w 2973657"/>
              <a:gd name="connsiteY26" fmla="*/ 1889383 h 2866771"/>
              <a:gd name="connsiteX27" fmla="*/ 2813520 w 2973657"/>
              <a:gd name="connsiteY27" fmla="*/ 1857260 h 2866771"/>
              <a:gd name="connsiteX28" fmla="*/ 2958490 w 2973657"/>
              <a:gd name="connsiteY28" fmla="*/ 1702725 h 2866771"/>
              <a:gd name="connsiteX29" fmla="*/ 2970396 w 2973657"/>
              <a:gd name="connsiteY29" fmla="*/ 1544674 h 2866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973657" h="2866771">
                <a:moveTo>
                  <a:pt x="2970587" y="1544579"/>
                </a:moveTo>
                <a:lnTo>
                  <a:pt x="2902388" y="686275"/>
                </a:lnTo>
                <a:cubicBezTo>
                  <a:pt x="2896101" y="605396"/>
                  <a:pt x="2888958" y="513778"/>
                  <a:pt x="2852001" y="430143"/>
                </a:cubicBezTo>
                <a:cubicBezTo>
                  <a:pt x="2809138" y="333868"/>
                  <a:pt x="2728461" y="266485"/>
                  <a:pt x="2641784" y="254320"/>
                </a:cubicBezTo>
                <a:cubicBezTo>
                  <a:pt x="1923027" y="151201"/>
                  <a:pt x="1190555" y="67376"/>
                  <a:pt x="464655" y="5220"/>
                </a:cubicBezTo>
                <a:cubicBezTo>
                  <a:pt x="399504" y="-672"/>
                  <a:pt x="340639" y="-4379"/>
                  <a:pt x="281965" y="9972"/>
                </a:cubicBezTo>
                <a:cubicBezTo>
                  <a:pt x="116516" y="50554"/>
                  <a:pt x="23552" y="220200"/>
                  <a:pt x="4788" y="370458"/>
                </a:cubicBezTo>
                <a:cubicBezTo>
                  <a:pt x="-10357" y="496481"/>
                  <a:pt x="13265" y="621553"/>
                  <a:pt x="36125" y="742444"/>
                </a:cubicBezTo>
                <a:cubicBezTo>
                  <a:pt x="40792" y="767344"/>
                  <a:pt x="45555" y="792244"/>
                  <a:pt x="49841" y="817050"/>
                </a:cubicBezTo>
                <a:cubicBezTo>
                  <a:pt x="83655" y="1011501"/>
                  <a:pt x="95466" y="1213080"/>
                  <a:pt x="106896" y="1407912"/>
                </a:cubicBezTo>
                <a:cubicBezTo>
                  <a:pt x="117373" y="1585826"/>
                  <a:pt x="128232" y="1769633"/>
                  <a:pt x="155568" y="1949543"/>
                </a:cubicBezTo>
                <a:cubicBezTo>
                  <a:pt x="172713" y="2061310"/>
                  <a:pt x="197288" y="2178684"/>
                  <a:pt x="260534" y="2279997"/>
                </a:cubicBezTo>
                <a:cubicBezTo>
                  <a:pt x="332448" y="2395850"/>
                  <a:pt x="444366" y="2467890"/>
                  <a:pt x="559809" y="2472547"/>
                </a:cubicBezTo>
                <a:cubicBezTo>
                  <a:pt x="1044537" y="2492315"/>
                  <a:pt x="1526311" y="2430730"/>
                  <a:pt x="1990750" y="2289596"/>
                </a:cubicBezTo>
                <a:cubicBezTo>
                  <a:pt x="2020944" y="2280377"/>
                  <a:pt x="2051043" y="2270873"/>
                  <a:pt x="2081047" y="2261084"/>
                </a:cubicBezTo>
                <a:cubicBezTo>
                  <a:pt x="2086286" y="2259373"/>
                  <a:pt x="2092287" y="2256902"/>
                  <a:pt x="2098859" y="2254051"/>
                </a:cubicBezTo>
                <a:cubicBezTo>
                  <a:pt x="2086667" y="2297199"/>
                  <a:pt x="2063807" y="2373135"/>
                  <a:pt x="2022945" y="2503910"/>
                </a:cubicBezTo>
                <a:lnTo>
                  <a:pt x="2014277" y="2531757"/>
                </a:lnTo>
                <a:cubicBezTo>
                  <a:pt x="1996656" y="2589541"/>
                  <a:pt x="1979415" y="2647420"/>
                  <a:pt x="1962556" y="2705394"/>
                </a:cubicBezTo>
                <a:cubicBezTo>
                  <a:pt x="1960461" y="2712427"/>
                  <a:pt x="1957603" y="2719650"/>
                  <a:pt x="1954650" y="2726874"/>
                </a:cubicBezTo>
                <a:cubicBezTo>
                  <a:pt x="1946935" y="2746261"/>
                  <a:pt x="1938267" y="2768311"/>
                  <a:pt x="1938553" y="2792736"/>
                </a:cubicBezTo>
                <a:cubicBezTo>
                  <a:pt x="1938839" y="2820583"/>
                  <a:pt x="1955698" y="2855177"/>
                  <a:pt x="1986273" y="2864491"/>
                </a:cubicBezTo>
                <a:cubicBezTo>
                  <a:pt x="1991322" y="2866107"/>
                  <a:pt x="1996465" y="2866772"/>
                  <a:pt x="2001513" y="2866772"/>
                </a:cubicBezTo>
                <a:cubicBezTo>
                  <a:pt x="2019706" y="2866772"/>
                  <a:pt x="2037042" y="2856888"/>
                  <a:pt x="2049805" y="2838545"/>
                </a:cubicBezTo>
                <a:cubicBezTo>
                  <a:pt x="2134768" y="2721076"/>
                  <a:pt x="2219541" y="2603607"/>
                  <a:pt x="2304408" y="2486138"/>
                </a:cubicBezTo>
                <a:cubicBezTo>
                  <a:pt x="2392705" y="2363917"/>
                  <a:pt x="2480907" y="2241601"/>
                  <a:pt x="2570728" y="2117479"/>
                </a:cubicBezTo>
                <a:cubicBezTo>
                  <a:pt x="2629878" y="2035459"/>
                  <a:pt x="2691123" y="1950589"/>
                  <a:pt x="2769609" y="1889383"/>
                </a:cubicBezTo>
                <a:cubicBezTo>
                  <a:pt x="2783706" y="1878359"/>
                  <a:pt x="2798565" y="1867809"/>
                  <a:pt x="2813520" y="1857260"/>
                </a:cubicBezTo>
                <a:cubicBezTo>
                  <a:pt x="2871432" y="1816108"/>
                  <a:pt x="2931249" y="1773625"/>
                  <a:pt x="2958490" y="1702725"/>
                </a:cubicBezTo>
                <a:cubicBezTo>
                  <a:pt x="2977350" y="1652829"/>
                  <a:pt x="2975064" y="1601603"/>
                  <a:pt x="2970396" y="1544674"/>
                </a:cubicBezTo>
              </a:path>
            </a:pathLst>
          </a:custGeom>
          <a:solidFill>
            <a:schemeClr val="accent5"/>
          </a:solidFill>
          <a:ln w="9525" cap="flat">
            <a:noFill/>
            <a:prstDash val="solid"/>
            <a:miter/>
          </a:ln>
        </p:spPr>
        <p:txBody>
          <a:bodyPr rtlCol="0" anchor="ctr"/>
          <a:lstStyle/>
          <a:p>
            <a:endParaRPr lang="en-GB"/>
          </a:p>
        </p:txBody>
      </p:sp>
      <p:sp>
        <p:nvSpPr>
          <p:cNvPr id="22" name="Title 1">
            <a:extLst>
              <a:ext uri="{FF2B5EF4-FFF2-40B4-BE49-F238E27FC236}">
                <a16:creationId xmlns:a16="http://schemas.microsoft.com/office/drawing/2014/main" id="{E65F8E8F-A6C4-D2FC-0217-DE7155C7E7EF}"/>
              </a:ext>
            </a:extLst>
          </p:cNvPr>
          <p:cNvSpPr txBox="1">
            <a:spLocks/>
          </p:cNvSpPr>
          <p:nvPr/>
        </p:nvSpPr>
        <p:spPr>
          <a:xfrm>
            <a:off x="605837" y="3657599"/>
            <a:ext cx="4480512" cy="18479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a:lstStyle>
          <a:p>
            <a:pPr algn="ctr"/>
            <a:r>
              <a:rPr lang="en-GB" sz="2400">
                <a:solidFill>
                  <a:schemeClr val="bg2"/>
                </a:solidFill>
              </a:rPr>
              <a:t>“Click to edit quote text”</a:t>
            </a:r>
          </a:p>
        </p:txBody>
      </p:sp>
      <p:sp>
        <p:nvSpPr>
          <p:cNvPr id="23" name="Subtitle 2">
            <a:extLst>
              <a:ext uri="{FF2B5EF4-FFF2-40B4-BE49-F238E27FC236}">
                <a16:creationId xmlns:a16="http://schemas.microsoft.com/office/drawing/2014/main" id="{5BF2640D-E9EA-428B-0754-B023CFF192A6}"/>
              </a:ext>
            </a:extLst>
          </p:cNvPr>
          <p:cNvSpPr txBox="1">
            <a:spLocks/>
          </p:cNvSpPr>
          <p:nvPr/>
        </p:nvSpPr>
        <p:spPr>
          <a:xfrm>
            <a:off x="665674" y="5505499"/>
            <a:ext cx="4420675" cy="414337"/>
          </a:xfrm>
          <a:prstGeom prst="rect">
            <a:avLst/>
          </a:prstGeom>
        </p:spPr>
        <p:txBody>
          <a:bodyPr vert="horz" lIns="91440" tIns="45720" rIns="91440" bIns="45720" rtlCol="0">
            <a:normAutofit/>
          </a:bodyPr>
          <a:lstStyle>
            <a:lvl1pPr marL="0" indent="0" algn="l" defTabSz="914400" rtl="0" eaLnBrk="1" latinLnBrk="0" hangingPunct="1">
              <a:lnSpc>
                <a:spcPct val="110000"/>
              </a:lnSpc>
              <a:spcBef>
                <a:spcPts val="1000"/>
              </a:spcBef>
              <a:buFont typeface="Arial" panose="020B0604020202020204" pitchFamily="34" charset="0"/>
              <a:buNone/>
              <a:defRPr sz="20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GB" sz="1600">
                <a:solidFill>
                  <a:schemeClr val="bg2"/>
                </a:solidFill>
              </a:rPr>
              <a:t>(Attribute quote here)</a:t>
            </a:r>
          </a:p>
        </p:txBody>
      </p:sp>
    </p:spTree>
    <p:extLst>
      <p:ext uri="{BB962C8B-B14F-4D97-AF65-F5344CB8AC3E}">
        <p14:creationId xmlns:p14="http://schemas.microsoft.com/office/powerpoint/2010/main" val="36059032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BEDBDDA-DDA3-0E35-568D-ABD93C5C3F06}"/>
              </a:ext>
            </a:extLst>
          </p:cNvPr>
          <p:cNvPicPr>
            <a:picLocks noChangeAspect="1"/>
          </p:cNvPicPr>
          <p:nvPr/>
        </p:nvPicPr>
        <p:blipFill>
          <a:blip r:embed="rId2"/>
          <a:stretch>
            <a:fillRect/>
          </a:stretch>
        </p:blipFill>
        <p:spPr>
          <a:xfrm>
            <a:off x="6096000" y="0"/>
            <a:ext cx="6096000" cy="6858000"/>
          </a:xfrm>
          <a:prstGeom prst="rect">
            <a:avLst/>
          </a:prstGeom>
        </p:spPr>
      </p:pic>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rtlCol="0"/>
          <a:lstStyle>
            <a:lvl1pPr>
              <a:defRPr>
                <a:solidFill>
                  <a:schemeClr val="bg2"/>
                </a:solidFill>
              </a:defRPr>
            </a:lvl1pPr>
          </a:lstStyle>
          <a:p>
            <a:fld id="{0B621650-D8AE-3041-A908-309DE76D96F4}" type="slidenum">
              <a:rPr lang="en-GB" smtClean="0"/>
              <a:t>‹#›</a:t>
            </a:fld>
            <a:endParaRPr lang="en-GB"/>
          </a:p>
        </p:txBody>
      </p:sp>
      <p:sp>
        <p:nvSpPr>
          <p:cNvPr id="10" name="Title 1">
            <a:extLst>
              <a:ext uri="{FF2B5EF4-FFF2-40B4-BE49-F238E27FC236}">
                <a16:creationId xmlns:a16="http://schemas.microsoft.com/office/drawing/2014/main" id="{F5E2BA7A-DD47-9F4E-6813-E6C61B239166}"/>
              </a:ext>
            </a:extLst>
          </p:cNvPr>
          <p:cNvSpPr>
            <a:spLocks noGrp="1"/>
          </p:cNvSpPr>
          <p:nvPr>
            <p:ph type="ctrTitle"/>
          </p:nvPr>
        </p:nvSpPr>
        <p:spPr>
          <a:xfrm>
            <a:off x="944881" y="841248"/>
            <a:ext cx="4434840" cy="3236976"/>
          </a:xfrm>
        </p:spPr>
        <p:txBody>
          <a:bodyPr rtlCol="0" anchor="b"/>
          <a:lstStyle>
            <a:lvl1pPr algn="l">
              <a:lnSpc>
                <a:spcPct val="110000"/>
              </a:lnSpc>
              <a:spcBef>
                <a:spcPts val="1000"/>
              </a:spcBef>
              <a:defRPr sz="3600" b="0" i="0" cap="none" baseline="0"/>
            </a:lvl1pPr>
          </a:lstStyle>
          <a:p>
            <a:pPr rtl="0"/>
            <a:r>
              <a:rPr lang="en-GB" noProof="0"/>
              <a:t>Click to edit Master title style</a:t>
            </a:r>
          </a:p>
        </p:txBody>
      </p:sp>
      <p:sp>
        <p:nvSpPr>
          <p:cNvPr id="11" name="Subtitle 2">
            <a:extLst>
              <a:ext uri="{FF2B5EF4-FFF2-40B4-BE49-F238E27FC236}">
                <a16:creationId xmlns:a16="http://schemas.microsoft.com/office/drawing/2014/main" id="{797855C4-EE23-D8C0-CF0E-429B8DB291FD}"/>
              </a:ext>
            </a:extLst>
          </p:cNvPr>
          <p:cNvSpPr>
            <a:spLocks noGrp="1"/>
          </p:cNvSpPr>
          <p:nvPr>
            <p:ph type="subTitle" idx="1"/>
          </p:nvPr>
        </p:nvSpPr>
        <p:spPr>
          <a:xfrm>
            <a:off x="944880" y="4498848"/>
            <a:ext cx="4434835" cy="510474"/>
          </a:xfrm>
        </p:spPr>
        <p:txBody>
          <a:bodyPr rtlCol="0"/>
          <a:lstStyle>
            <a:lvl1pPr marL="0" indent="0" algn="l">
              <a:lnSpc>
                <a:spcPct val="110000"/>
              </a:lnSpc>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a:t>Click to edit Master subtitle style</a:t>
            </a:r>
          </a:p>
        </p:txBody>
      </p:sp>
      <p:sp>
        <p:nvSpPr>
          <p:cNvPr id="3" name="Text Placeholder 2">
            <a:extLst>
              <a:ext uri="{FF2B5EF4-FFF2-40B4-BE49-F238E27FC236}">
                <a16:creationId xmlns:a16="http://schemas.microsoft.com/office/drawing/2014/main" id="{07AAEA0C-C491-D57D-018F-844CC2FCD338}"/>
              </a:ext>
            </a:extLst>
          </p:cNvPr>
          <p:cNvSpPr>
            <a:spLocks noGrp="1"/>
          </p:cNvSpPr>
          <p:nvPr>
            <p:ph type="body" sz="quarter" idx="13" hasCustomPrompt="1"/>
          </p:nvPr>
        </p:nvSpPr>
        <p:spPr>
          <a:xfrm>
            <a:off x="7486331" y="841248"/>
            <a:ext cx="3760788" cy="4113389"/>
          </a:xfrm>
        </p:spPr>
        <p:txBody>
          <a:bodyPr anchor="ctr"/>
          <a:lstStyle>
            <a:lvl1pPr marL="0" indent="0" algn="ctr">
              <a:buNone/>
              <a:defRPr>
                <a:ln>
                  <a:noFill/>
                </a:ln>
                <a:solidFill>
                  <a:schemeClr val="bg1"/>
                </a:solidFill>
              </a:defRPr>
            </a:lvl1pPr>
            <a:lvl2pPr>
              <a:defRPr>
                <a:ln>
                  <a:noFill/>
                </a:ln>
                <a:solidFill>
                  <a:schemeClr val="bg1"/>
                </a:solidFill>
              </a:defRPr>
            </a:lvl2pPr>
            <a:lvl3pPr>
              <a:defRPr>
                <a:ln>
                  <a:noFill/>
                </a:ln>
                <a:solidFill>
                  <a:schemeClr val="bg1"/>
                </a:solidFill>
              </a:defRPr>
            </a:lvl3pPr>
            <a:lvl4pPr>
              <a:defRPr>
                <a:ln>
                  <a:noFill/>
                </a:ln>
                <a:solidFill>
                  <a:schemeClr val="bg1"/>
                </a:solidFill>
              </a:defRPr>
            </a:lvl4pPr>
            <a:lvl5pPr>
              <a:defRPr>
                <a:ln>
                  <a:noFill/>
                </a:ln>
                <a:solidFill>
                  <a:schemeClr val="bg1"/>
                </a:solidFill>
              </a:defRPr>
            </a:lvl5pPr>
          </a:lstStyle>
          <a:p>
            <a:pPr lvl="0"/>
            <a:r>
              <a:rPr lang="en-GB"/>
              <a:t>“Insert Quote here”</a:t>
            </a:r>
          </a:p>
        </p:txBody>
      </p:sp>
      <p:sp>
        <p:nvSpPr>
          <p:cNvPr id="14" name="Text Placeholder 13">
            <a:extLst>
              <a:ext uri="{FF2B5EF4-FFF2-40B4-BE49-F238E27FC236}">
                <a16:creationId xmlns:a16="http://schemas.microsoft.com/office/drawing/2014/main" id="{DE739B1B-B116-0CC0-0395-C32CCAEB4E0B}"/>
              </a:ext>
            </a:extLst>
          </p:cNvPr>
          <p:cNvSpPr>
            <a:spLocks noGrp="1"/>
          </p:cNvSpPr>
          <p:nvPr>
            <p:ph type="body" sz="quarter" idx="14" hasCustomPrompt="1"/>
          </p:nvPr>
        </p:nvSpPr>
        <p:spPr>
          <a:xfrm>
            <a:off x="7486331" y="5089652"/>
            <a:ext cx="3760788" cy="411124"/>
          </a:xfrm>
        </p:spPr>
        <p:txBody>
          <a:bodyPr>
            <a:normAutofit/>
          </a:bodyPr>
          <a:lstStyle>
            <a:lvl1pPr marL="0" indent="0" algn="r">
              <a:buNone/>
              <a:defRPr sz="1600">
                <a:solidFill>
                  <a:schemeClr val="bg1"/>
                </a:solidFill>
              </a:defRPr>
            </a:lvl1pPr>
          </a:lstStyle>
          <a:p>
            <a:pPr lvl="0"/>
            <a:r>
              <a:rPr lang="en-GB"/>
              <a:t>(Attribute Quote here)</a:t>
            </a:r>
          </a:p>
        </p:txBody>
      </p:sp>
    </p:spTree>
    <p:extLst>
      <p:ext uri="{BB962C8B-B14F-4D97-AF65-F5344CB8AC3E}">
        <p14:creationId xmlns:p14="http://schemas.microsoft.com/office/powerpoint/2010/main" val="13780741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Pag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hasCustomPrompt="1"/>
          </p:nvPr>
        </p:nvSpPr>
        <p:spPr>
          <a:xfrm>
            <a:off x="1298448" y="594360"/>
            <a:ext cx="6272784" cy="2373086"/>
          </a:xfrm>
          <a:solidFill>
            <a:schemeClr val="accent5"/>
          </a:solidFill>
        </p:spPr>
        <p:txBody>
          <a:bodyPr rtlCol="0" anchor="ctr"/>
          <a:lstStyle>
            <a:lvl1pPr algn="l">
              <a:defRPr sz="5400" b="1" i="0" cap="none" baseline="0">
                <a:solidFill>
                  <a:schemeClr val="bg1"/>
                </a:solidFill>
              </a:defRPr>
            </a:lvl1pPr>
          </a:lstStyle>
          <a:p>
            <a:pPr rtl="0"/>
            <a:r>
              <a:rPr lang="en-GB" noProof="0"/>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hasCustomPrompt="1"/>
          </p:nvPr>
        </p:nvSpPr>
        <p:spPr>
          <a:xfrm>
            <a:off x="1298448" y="2967445"/>
            <a:ext cx="6272783" cy="762725"/>
          </a:xfrm>
          <a:solidFill>
            <a:schemeClr val="accent5"/>
          </a:solidFill>
        </p:spPr>
        <p:txBody>
          <a:bodyPr rtlCol="0" anchor="b">
            <a:normAutofit/>
          </a:bodyPr>
          <a:lstStyle>
            <a:lvl1pPr marL="0" indent="0" algn="l">
              <a:lnSpc>
                <a:spcPct val="100000"/>
              </a:lnSpc>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a:t>Click to edit Master subtitle style.</a:t>
            </a:r>
          </a:p>
        </p:txBody>
      </p:sp>
    </p:spTree>
    <p:extLst>
      <p:ext uri="{BB962C8B-B14F-4D97-AF65-F5344CB8AC3E}">
        <p14:creationId xmlns:p14="http://schemas.microsoft.com/office/powerpoint/2010/main" val="25901014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7_Title Slide">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401EAA4-F44C-4C1F-B8E3-1A3005300F50}"/>
              </a:ext>
            </a:extLst>
          </p:cNvPr>
          <p:cNvSpPr>
            <a:spLocks noGrp="1"/>
          </p:cNvSpPr>
          <p:nvPr>
            <p:ph type="sldNum" sz="quarter" idx="12"/>
          </p:nvPr>
        </p:nvSpPr>
        <p:spPr/>
        <p:txBody>
          <a:bodyPr rtlCol="0"/>
          <a:lstStyle>
            <a:lvl1pPr>
              <a:defRPr>
                <a:solidFill>
                  <a:schemeClr val="bg2"/>
                </a:solidFill>
              </a:defRPr>
            </a:lvl1pPr>
          </a:lstStyle>
          <a:p>
            <a:fld id="{0B621650-D8AE-3041-A908-309DE76D96F4}" type="slidenum">
              <a:rPr lang="en-GB" smtClean="0"/>
              <a:t>‹#›</a:t>
            </a:fld>
            <a:endParaRPr lang="en-GB"/>
          </a:p>
        </p:txBody>
      </p:sp>
      <p:sp>
        <p:nvSpPr>
          <p:cNvPr id="10" name="Title 1">
            <a:extLst>
              <a:ext uri="{FF2B5EF4-FFF2-40B4-BE49-F238E27FC236}">
                <a16:creationId xmlns:a16="http://schemas.microsoft.com/office/drawing/2014/main" id="{F5E2BA7A-DD47-9F4E-6813-E6C61B239166}"/>
              </a:ext>
            </a:extLst>
          </p:cNvPr>
          <p:cNvSpPr>
            <a:spLocks noGrp="1"/>
          </p:cNvSpPr>
          <p:nvPr>
            <p:ph type="ctrTitle"/>
          </p:nvPr>
        </p:nvSpPr>
        <p:spPr>
          <a:xfrm>
            <a:off x="944881" y="841248"/>
            <a:ext cx="4434840" cy="2587752"/>
          </a:xfrm>
        </p:spPr>
        <p:txBody>
          <a:bodyPr rtlCol="0" anchor="b"/>
          <a:lstStyle>
            <a:lvl1pPr algn="l">
              <a:lnSpc>
                <a:spcPct val="110000"/>
              </a:lnSpc>
              <a:spcBef>
                <a:spcPts val="1000"/>
              </a:spcBef>
              <a:defRPr sz="3600" b="1" i="0" cap="none" baseline="0"/>
            </a:lvl1pPr>
          </a:lstStyle>
          <a:p>
            <a:pPr rtl="0"/>
            <a:r>
              <a:rPr lang="en-GB" noProof="0"/>
              <a:t>Click to edit Master title style</a:t>
            </a:r>
          </a:p>
        </p:txBody>
      </p:sp>
      <p:sp>
        <p:nvSpPr>
          <p:cNvPr id="11" name="Subtitle 2">
            <a:extLst>
              <a:ext uri="{FF2B5EF4-FFF2-40B4-BE49-F238E27FC236}">
                <a16:creationId xmlns:a16="http://schemas.microsoft.com/office/drawing/2014/main" id="{797855C4-EE23-D8C0-CF0E-429B8DB291FD}"/>
              </a:ext>
            </a:extLst>
          </p:cNvPr>
          <p:cNvSpPr>
            <a:spLocks noGrp="1"/>
          </p:cNvSpPr>
          <p:nvPr>
            <p:ph type="subTitle" idx="1"/>
          </p:nvPr>
        </p:nvSpPr>
        <p:spPr>
          <a:xfrm>
            <a:off x="944880" y="3581400"/>
            <a:ext cx="4434835" cy="2587752"/>
          </a:xfrm>
        </p:spPr>
        <p:txBody>
          <a:bodyPr rtlCol="0"/>
          <a:lstStyle>
            <a:lvl1pPr marL="0" indent="0" algn="l">
              <a:lnSpc>
                <a:spcPct val="110000"/>
              </a:lnSpc>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a:t>Click to edit Master subtitle style</a:t>
            </a:r>
          </a:p>
        </p:txBody>
      </p:sp>
      <p:pic>
        <p:nvPicPr>
          <p:cNvPr id="3" name="Picture 2" descr="A picture containing text, sign, vector graphics&#10;&#10;Description automatically generated">
            <a:extLst>
              <a:ext uri="{FF2B5EF4-FFF2-40B4-BE49-F238E27FC236}">
                <a16:creationId xmlns:a16="http://schemas.microsoft.com/office/drawing/2014/main" id="{B0BA7946-8F88-917E-677C-A9E19FFB231D}"/>
              </a:ext>
            </a:extLst>
          </p:cNvPr>
          <p:cNvPicPr>
            <a:picLocks noChangeAspect="1"/>
          </p:cNvPicPr>
          <p:nvPr/>
        </p:nvPicPr>
        <p:blipFill>
          <a:blip r:embed="rId2"/>
          <a:stretch>
            <a:fillRect/>
          </a:stretch>
        </p:blipFill>
        <p:spPr>
          <a:xfrm>
            <a:off x="6096000" y="0"/>
            <a:ext cx="6096000" cy="6858000"/>
          </a:xfrm>
          <a:prstGeom prst="rect">
            <a:avLst/>
          </a:prstGeom>
        </p:spPr>
      </p:pic>
    </p:spTree>
    <p:extLst>
      <p:ext uri="{BB962C8B-B14F-4D97-AF65-F5344CB8AC3E}">
        <p14:creationId xmlns:p14="http://schemas.microsoft.com/office/powerpoint/2010/main" val="34190005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3" name="Picture Placeholder 32">
            <a:extLst>
              <a:ext uri="{FF2B5EF4-FFF2-40B4-BE49-F238E27FC236}">
                <a16:creationId xmlns:a16="http://schemas.microsoft.com/office/drawing/2014/main" id="{3186EA6A-5CD5-4DF7-9C8A-EDFAF28A80D9}"/>
              </a:ext>
            </a:extLst>
          </p:cNvPr>
          <p:cNvSpPr>
            <a:spLocks noGrp="1"/>
          </p:cNvSpPr>
          <p:nvPr>
            <p:ph type="pic" sz="quarter" idx="14"/>
          </p:nvPr>
        </p:nvSpPr>
        <p:spPr>
          <a:xfrm>
            <a:off x="1777111" y="407499"/>
            <a:ext cx="1952279" cy="1952279"/>
          </a:xfrm>
          <a:custGeom>
            <a:avLst/>
            <a:gdLst>
              <a:gd name="connsiteX0" fmla="*/ 976140 w 1952279"/>
              <a:gd name="connsiteY0" fmla="*/ 0 h 1952279"/>
              <a:gd name="connsiteX1" fmla="*/ 1952279 w 1952279"/>
              <a:gd name="connsiteY1" fmla="*/ 976140 h 1952279"/>
              <a:gd name="connsiteX2" fmla="*/ 976140 w 1952279"/>
              <a:gd name="connsiteY2" fmla="*/ 1952279 h 1952279"/>
              <a:gd name="connsiteX3" fmla="*/ 0 w 1952279"/>
              <a:gd name="connsiteY3" fmla="*/ 976140 h 1952279"/>
              <a:gd name="connsiteX4" fmla="*/ 976140 w 1952279"/>
              <a:gd name="connsiteY4" fmla="*/ 0 h 1952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2279" h="1952279">
                <a:moveTo>
                  <a:pt x="976140" y="0"/>
                </a:moveTo>
                <a:cubicBezTo>
                  <a:pt x="1515247" y="0"/>
                  <a:pt x="1952279" y="437033"/>
                  <a:pt x="1952279" y="976140"/>
                </a:cubicBezTo>
                <a:cubicBezTo>
                  <a:pt x="1952279" y="1515246"/>
                  <a:pt x="1515247" y="1952279"/>
                  <a:pt x="976140" y="1952279"/>
                </a:cubicBezTo>
                <a:cubicBezTo>
                  <a:pt x="437033" y="1952279"/>
                  <a:pt x="0" y="1515246"/>
                  <a:pt x="0" y="976140"/>
                </a:cubicBezTo>
                <a:cubicBezTo>
                  <a:pt x="0" y="437033"/>
                  <a:pt x="437033" y="0"/>
                  <a:pt x="976140" y="0"/>
                </a:cubicBezTo>
                <a:close/>
              </a:path>
            </a:pathLst>
          </a:custGeom>
        </p:spPr>
        <p:txBody>
          <a:bodyPr wrap="square" rtlCol="0" anchor="ctr">
            <a:noAutofit/>
          </a:bodyPr>
          <a:lstStyle>
            <a:lvl1pPr algn="ctr">
              <a:buNone/>
              <a:defRPr sz="1800">
                <a:solidFill>
                  <a:schemeClr val="bg1"/>
                </a:solidFill>
              </a:defRPr>
            </a:lvl1pPr>
          </a:lstStyle>
          <a:p>
            <a:pPr rtl="0"/>
            <a:r>
              <a:rPr lang="en-GB" noProof="0"/>
              <a:t>Click icon to add picture</a:t>
            </a:r>
          </a:p>
        </p:txBody>
      </p:sp>
      <p:sp>
        <p:nvSpPr>
          <p:cNvPr id="32" name="Picture Placeholder 31">
            <a:extLst>
              <a:ext uri="{FF2B5EF4-FFF2-40B4-BE49-F238E27FC236}">
                <a16:creationId xmlns:a16="http://schemas.microsoft.com/office/drawing/2014/main" id="{83D5117F-F235-498D-99A5-9DE2D665576C}"/>
              </a:ext>
            </a:extLst>
          </p:cNvPr>
          <p:cNvSpPr>
            <a:spLocks noGrp="1"/>
          </p:cNvSpPr>
          <p:nvPr>
            <p:ph type="pic" sz="quarter" idx="15"/>
          </p:nvPr>
        </p:nvSpPr>
        <p:spPr>
          <a:xfrm>
            <a:off x="3528345" y="1972581"/>
            <a:ext cx="2290065" cy="2273502"/>
          </a:xfrm>
          <a:custGeom>
            <a:avLst/>
            <a:gdLst>
              <a:gd name="connsiteX0" fmla="*/ 1145032 w 2290065"/>
              <a:gd name="connsiteY0" fmla="*/ 0 h 2273502"/>
              <a:gd name="connsiteX1" fmla="*/ 2290065 w 2290065"/>
              <a:gd name="connsiteY1" fmla="*/ 1145033 h 2273502"/>
              <a:gd name="connsiteX2" fmla="*/ 1375797 w 2290065"/>
              <a:gd name="connsiteY2" fmla="*/ 2266803 h 2273502"/>
              <a:gd name="connsiteX3" fmla="*/ 1331903 w 2290065"/>
              <a:gd name="connsiteY3" fmla="*/ 2273502 h 2273502"/>
              <a:gd name="connsiteX4" fmla="*/ 958162 w 2290065"/>
              <a:gd name="connsiteY4" fmla="*/ 2273502 h 2273502"/>
              <a:gd name="connsiteX5" fmla="*/ 914268 w 2290065"/>
              <a:gd name="connsiteY5" fmla="*/ 2266803 h 2273502"/>
              <a:gd name="connsiteX6" fmla="*/ 5911 w 2290065"/>
              <a:gd name="connsiteY6" fmla="*/ 1262106 h 2273502"/>
              <a:gd name="connsiteX7" fmla="*/ 0 w 2290065"/>
              <a:gd name="connsiteY7" fmla="*/ 1145053 h 2273502"/>
              <a:gd name="connsiteX8" fmla="*/ 0 w 2290065"/>
              <a:gd name="connsiteY8" fmla="*/ 1145014 h 2273502"/>
              <a:gd name="connsiteX9" fmla="*/ 5911 w 2290065"/>
              <a:gd name="connsiteY9" fmla="*/ 1027960 h 2273502"/>
              <a:gd name="connsiteX10" fmla="*/ 1145032 w 2290065"/>
              <a:gd name="connsiteY10" fmla="*/ 0 h 2273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90065" h="2273502">
                <a:moveTo>
                  <a:pt x="1145032" y="0"/>
                </a:moveTo>
                <a:cubicBezTo>
                  <a:pt x="1777417" y="0"/>
                  <a:pt x="2290065" y="512649"/>
                  <a:pt x="2290065" y="1145033"/>
                </a:cubicBezTo>
                <a:cubicBezTo>
                  <a:pt x="2290065" y="1698370"/>
                  <a:pt x="1897569" y="2160033"/>
                  <a:pt x="1375797" y="2266803"/>
                </a:cubicBezTo>
                <a:lnTo>
                  <a:pt x="1331903" y="2273502"/>
                </a:lnTo>
                <a:lnTo>
                  <a:pt x="958162" y="2273502"/>
                </a:lnTo>
                <a:lnTo>
                  <a:pt x="914268" y="2266803"/>
                </a:lnTo>
                <a:cubicBezTo>
                  <a:pt x="429765" y="2167660"/>
                  <a:pt x="56730" y="1762511"/>
                  <a:pt x="5911" y="1262106"/>
                </a:cubicBezTo>
                <a:lnTo>
                  <a:pt x="0" y="1145053"/>
                </a:lnTo>
                <a:lnTo>
                  <a:pt x="0" y="1145014"/>
                </a:lnTo>
                <a:lnTo>
                  <a:pt x="5911" y="1027960"/>
                </a:lnTo>
                <a:cubicBezTo>
                  <a:pt x="64548" y="450571"/>
                  <a:pt x="552172" y="0"/>
                  <a:pt x="1145032" y="0"/>
                </a:cubicBezTo>
                <a:close/>
              </a:path>
            </a:pathLst>
          </a:custGeom>
        </p:spPr>
        <p:txBody>
          <a:bodyPr wrap="square" rtlCol="0" anchor="ctr">
            <a:noAutofit/>
          </a:bodyPr>
          <a:lstStyle>
            <a:lvl1pPr algn="ctr">
              <a:buNone/>
              <a:defRPr sz="1800">
                <a:solidFill>
                  <a:schemeClr val="bg1"/>
                </a:solidFill>
              </a:defRPr>
            </a:lvl1pPr>
          </a:lstStyle>
          <a:p>
            <a:pPr rtl="0"/>
            <a:r>
              <a:rPr lang="en-GB" noProof="0"/>
              <a:t>Click icon to add picture</a:t>
            </a:r>
          </a:p>
        </p:txBody>
      </p:sp>
      <p:sp>
        <p:nvSpPr>
          <p:cNvPr id="31" name="Picture Placeholder 30">
            <a:extLst>
              <a:ext uri="{FF2B5EF4-FFF2-40B4-BE49-F238E27FC236}">
                <a16:creationId xmlns:a16="http://schemas.microsoft.com/office/drawing/2014/main" id="{E1E0A794-F1D3-4628-B5B1-9D48AB34C3D4}"/>
              </a:ext>
            </a:extLst>
          </p:cNvPr>
          <p:cNvSpPr>
            <a:spLocks noGrp="1"/>
          </p:cNvSpPr>
          <p:nvPr>
            <p:ph type="pic" sz="quarter" idx="16"/>
          </p:nvPr>
        </p:nvSpPr>
        <p:spPr>
          <a:xfrm>
            <a:off x="5579539" y="4386312"/>
            <a:ext cx="3119293" cy="2462810"/>
          </a:xfrm>
          <a:custGeom>
            <a:avLst/>
            <a:gdLst>
              <a:gd name="connsiteX0" fmla="*/ 1559647 w 3119293"/>
              <a:gd name="connsiteY0" fmla="*/ 0 h 2462810"/>
              <a:gd name="connsiteX1" fmla="*/ 3119293 w 3119293"/>
              <a:gd name="connsiteY1" fmla="*/ 1559647 h 2462810"/>
              <a:gd name="connsiteX2" fmla="*/ 2852930 w 3119293"/>
              <a:gd name="connsiteY2" fmla="*/ 2431660 h 2462810"/>
              <a:gd name="connsiteX3" fmla="*/ 2829636 w 3119293"/>
              <a:gd name="connsiteY3" fmla="*/ 2462810 h 2462810"/>
              <a:gd name="connsiteX4" fmla="*/ 289658 w 3119293"/>
              <a:gd name="connsiteY4" fmla="*/ 2462810 h 2462810"/>
              <a:gd name="connsiteX5" fmla="*/ 266363 w 3119293"/>
              <a:gd name="connsiteY5" fmla="*/ 2431660 h 2462810"/>
              <a:gd name="connsiteX6" fmla="*/ 0 w 3119293"/>
              <a:gd name="connsiteY6" fmla="*/ 1559647 h 2462810"/>
              <a:gd name="connsiteX7" fmla="*/ 1559647 w 3119293"/>
              <a:gd name="connsiteY7" fmla="*/ 0 h 2462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9293" h="2462810">
                <a:moveTo>
                  <a:pt x="1559647" y="0"/>
                </a:moveTo>
                <a:cubicBezTo>
                  <a:pt x="2421016" y="0"/>
                  <a:pt x="3119293" y="698278"/>
                  <a:pt x="3119293" y="1559647"/>
                </a:cubicBezTo>
                <a:cubicBezTo>
                  <a:pt x="3119293" y="1882660"/>
                  <a:pt x="3021098" y="2182739"/>
                  <a:pt x="2852930" y="2431660"/>
                </a:cubicBezTo>
                <a:lnTo>
                  <a:pt x="2829636" y="2462810"/>
                </a:lnTo>
                <a:lnTo>
                  <a:pt x="289658" y="2462810"/>
                </a:lnTo>
                <a:lnTo>
                  <a:pt x="266363" y="2431660"/>
                </a:lnTo>
                <a:cubicBezTo>
                  <a:pt x="98195" y="2182739"/>
                  <a:pt x="0" y="1882660"/>
                  <a:pt x="0" y="1559647"/>
                </a:cubicBezTo>
                <a:cubicBezTo>
                  <a:pt x="0" y="698278"/>
                  <a:pt x="698278" y="0"/>
                  <a:pt x="1559647" y="0"/>
                </a:cubicBezTo>
                <a:close/>
              </a:path>
            </a:pathLst>
          </a:custGeom>
        </p:spPr>
        <p:txBody>
          <a:bodyPr wrap="square" rtlCol="0" anchor="ctr">
            <a:noAutofit/>
          </a:bodyPr>
          <a:lstStyle>
            <a:lvl1pPr algn="ctr">
              <a:buNone/>
              <a:defRPr sz="1800">
                <a:solidFill>
                  <a:schemeClr val="bg1"/>
                </a:solidFill>
              </a:defRPr>
            </a:lvl1pPr>
          </a:lstStyle>
          <a:p>
            <a:pPr rtl="0"/>
            <a:r>
              <a:rPr lang="en-GB" noProof="0"/>
              <a:t>Click icon to add picture</a:t>
            </a:r>
          </a:p>
        </p:txBody>
      </p:sp>
      <p:sp>
        <p:nvSpPr>
          <p:cNvPr id="30" name="Picture Placeholder 29">
            <a:extLst>
              <a:ext uri="{FF2B5EF4-FFF2-40B4-BE49-F238E27FC236}">
                <a16:creationId xmlns:a16="http://schemas.microsoft.com/office/drawing/2014/main" id="{B8D3F45B-B631-47D3-A33C-71CEC2B3602C}"/>
              </a:ext>
            </a:extLst>
          </p:cNvPr>
          <p:cNvSpPr>
            <a:spLocks noGrp="1"/>
          </p:cNvSpPr>
          <p:nvPr>
            <p:ph type="pic" sz="quarter" idx="17"/>
          </p:nvPr>
        </p:nvSpPr>
        <p:spPr>
          <a:xfrm>
            <a:off x="1092905" y="4018982"/>
            <a:ext cx="3854161" cy="2839018"/>
          </a:xfrm>
          <a:custGeom>
            <a:avLst/>
            <a:gdLst>
              <a:gd name="connsiteX0" fmla="*/ 1927061 w 3854161"/>
              <a:gd name="connsiteY0" fmla="*/ 0 h 2839018"/>
              <a:gd name="connsiteX1" fmla="*/ 1927101 w 3854161"/>
              <a:gd name="connsiteY1" fmla="*/ 0 h 2839018"/>
              <a:gd name="connsiteX2" fmla="*/ 2124114 w 3854161"/>
              <a:gd name="connsiteY2" fmla="*/ 9948 h 2839018"/>
              <a:gd name="connsiteX3" fmla="*/ 3854161 w 3854161"/>
              <a:gd name="connsiteY3" fmla="*/ 1927080 h 2839018"/>
              <a:gd name="connsiteX4" fmla="*/ 3702722 w 3854161"/>
              <a:gd name="connsiteY4" fmla="*/ 2677187 h 2839018"/>
              <a:gd name="connsiteX5" fmla="*/ 3624763 w 3854161"/>
              <a:gd name="connsiteY5" fmla="*/ 2839018 h 2839018"/>
              <a:gd name="connsiteX6" fmla="*/ 229398 w 3854161"/>
              <a:gd name="connsiteY6" fmla="*/ 2839018 h 2839018"/>
              <a:gd name="connsiteX7" fmla="*/ 151440 w 3854161"/>
              <a:gd name="connsiteY7" fmla="*/ 2677187 h 2839018"/>
              <a:gd name="connsiteX8" fmla="*/ 0 w 3854161"/>
              <a:gd name="connsiteY8" fmla="*/ 1927080 h 2839018"/>
              <a:gd name="connsiteX9" fmla="*/ 1730048 w 3854161"/>
              <a:gd name="connsiteY9" fmla="*/ 9948 h 2839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54161" h="2839018">
                <a:moveTo>
                  <a:pt x="1927061" y="0"/>
                </a:moveTo>
                <a:lnTo>
                  <a:pt x="1927101" y="0"/>
                </a:lnTo>
                <a:lnTo>
                  <a:pt x="2124114" y="9948"/>
                </a:lnTo>
                <a:cubicBezTo>
                  <a:pt x="3095856" y="108634"/>
                  <a:pt x="3854161" y="929301"/>
                  <a:pt x="3854161" y="1927080"/>
                </a:cubicBezTo>
                <a:cubicBezTo>
                  <a:pt x="3854161" y="2193154"/>
                  <a:pt x="3800237" y="2446634"/>
                  <a:pt x="3702722" y="2677187"/>
                </a:cubicBezTo>
                <a:lnTo>
                  <a:pt x="3624763" y="2839018"/>
                </a:lnTo>
                <a:lnTo>
                  <a:pt x="229398" y="2839018"/>
                </a:lnTo>
                <a:lnTo>
                  <a:pt x="151440" y="2677187"/>
                </a:lnTo>
                <a:cubicBezTo>
                  <a:pt x="53924" y="2446634"/>
                  <a:pt x="0" y="2193154"/>
                  <a:pt x="0" y="1927080"/>
                </a:cubicBezTo>
                <a:cubicBezTo>
                  <a:pt x="0" y="929301"/>
                  <a:pt x="758305" y="108634"/>
                  <a:pt x="1730048" y="9948"/>
                </a:cubicBezTo>
                <a:close/>
              </a:path>
            </a:pathLst>
          </a:custGeom>
        </p:spPr>
        <p:txBody>
          <a:bodyPr wrap="square" rtlCol="0" anchor="ctr">
            <a:noAutofit/>
          </a:bodyPr>
          <a:lstStyle>
            <a:lvl1pPr algn="ctr">
              <a:buNone/>
              <a:defRPr sz="1800">
                <a:solidFill>
                  <a:schemeClr val="bg1"/>
                </a:solidFill>
              </a:defRPr>
            </a:lvl1pPr>
          </a:lstStyle>
          <a:p>
            <a:pPr rtl="0"/>
            <a:r>
              <a:rPr lang="en-GB" noProof="0"/>
              <a:t>Click icon to add picture</a:t>
            </a:r>
          </a:p>
        </p:txBody>
      </p:sp>
      <p:sp>
        <p:nvSpPr>
          <p:cNvPr id="2" name="Title 1">
            <a:extLst>
              <a:ext uri="{FF2B5EF4-FFF2-40B4-BE49-F238E27FC236}">
                <a16:creationId xmlns:a16="http://schemas.microsoft.com/office/drawing/2014/main" id="{E969F227-D21C-48B3-828A-6BFA9585E82F}"/>
              </a:ext>
            </a:extLst>
          </p:cNvPr>
          <p:cNvSpPr>
            <a:spLocks noGrp="1"/>
          </p:cNvSpPr>
          <p:nvPr>
            <p:ph type="title" hasCustomPrompt="1"/>
          </p:nvPr>
        </p:nvSpPr>
        <p:spPr>
          <a:xfrm>
            <a:off x="5760720" y="585216"/>
            <a:ext cx="5276088" cy="2276856"/>
          </a:xfrm>
          <a:solidFill>
            <a:schemeClr val="accent2"/>
          </a:solidFill>
        </p:spPr>
        <p:txBody>
          <a:bodyPr rtlCol="0" anchor="ctr"/>
          <a:lstStyle>
            <a:lvl1pPr algn="r">
              <a:defRPr sz="4800" b="1" cap="none" spc="400" baseline="0">
                <a:solidFill>
                  <a:schemeClr val="bg1"/>
                </a:solidFill>
              </a:defRPr>
            </a:lvl1pPr>
          </a:lstStyle>
          <a:p>
            <a:pPr rtl="0"/>
            <a:r>
              <a:rPr lang="en-GB" noProof="0"/>
              <a:t>Click To Edit Master Title Style</a:t>
            </a:r>
          </a:p>
        </p:txBody>
      </p:sp>
      <p:sp>
        <p:nvSpPr>
          <p:cNvPr id="3" name="Date Placeholder 2">
            <a:extLst>
              <a:ext uri="{FF2B5EF4-FFF2-40B4-BE49-F238E27FC236}">
                <a16:creationId xmlns:a16="http://schemas.microsoft.com/office/drawing/2014/main" id="{8DF1DFFF-E5C5-43DF-B71C-7270DB97372C}"/>
              </a:ext>
            </a:extLst>
          </p:cNvPr>
          <p:cNvSpPr>
            <a:spLocks noGrp="1"/>
          </p:cNvSpPr>
          <p:nvPr>
            <p:ph type="dt" sz="half" idx="10"/>
          </p:nvPr>
        </p:nvSpPr>
        <p:spPr>
          <a:xfrm>
            <a:off x="658368" y="201168"/>
            <a:ext cx="2743200" cy="365125"/>
          </a:xfrm>
        </p:spPr>
        <p:txBody>
          <a:bodyPr rtlCol="0"/>
          <a:lstStyle>
            <a:lvl1pPr>
              <a:defRPr>
                <a:solidFill>
                  <a:schemeClr val="bg1"/>
                </a:solidFill>
              </a:defRPr>
            </a:lvl1pPr>
          </a:lstStyle>
          <a:p>
            <a:fld id="{E8326E9F-85FC-EB4E-B839-9D6C687738E6}" type="datetimeFigureOut">
              <a:rPr lang="en-GB" smtClean="0"/>
              <a:t>30/09/2025</a:t>
            </a:fld>
            <a:endParaRPr lang="en-GB"/>
          </a:p>
        </p:txBody>
      </p:sp>
      <p:sp>
        <p:nvSpPr>
          <p:cNvPr id="4" name="Footer Placeholder 3">
            <a:extLst>
              <a:ext uri="{FF2B5EF4-FFF2-40B4-BE49-F238E27FC236}">
                <a16:creationId xmlns:a16="http://schemas.microsoft.com/office/drawing/2014/main" id="{7EBC03C0-6EB7-4633-967C-12C35768BB58}"/>
              </a:ext>
            </a:extLst>
          </p:cNvPr>
          <p:cNvSpPr>
            <a:spLocks noGrp="1"/>
          </p:cNvSpPr>
          <p:nvPr>
            <p:ph type="ftr" sz="quarter" idx="11"/>
          </p:nvPr>
        </p:nvSpPr>
        <p:spPr>
          <a:xfrm rot="16200000">
            <a:off x="-548640" y="1938528"/>
            <a:ext cx="2788920" cy="365125"/>
          </a:xfrm>
        </p:spPr>
        <p:txBody>
          <a:bodyPr rtlCol="0"/>
          <a:lstStyle>
            <a:lvl1pPr>
              <a:defRPr>
                <a:solidFill>
                  <a:schemeClr val="bg1"/>
                </a:solidFill>
              </a:defRPr>
            </a:lvl1pPr>
          </a:lstStyle>
          <a:p>
            <a:endParaRPr lang="en-GB"/>
          </a:p>
        </p:txBody>
      </p:sp>
      <p:sp>
        <p:nvSpPr>
          <p:cNvPr id="5" name="Slide Number Placeholder 4">
            <a:extLst>
              <a:ext uri="{FF2B5EF4-FFF2-40B4-BE49-F238E27FC236}">
                <a16:creationId xmlns:a16="http://schemas.microsoft.com/office/drawing/2014/main" id="{30FF4306-91CD-4B7B-8A53-34BE8F997581}"/>
              </a:ext>
            </a:extLst>
          </p:cNvPr>
          <p:cNvSpPr>
            <a:spLocks noGrp="1"/>
          </p:cNvSpPr>
          <p:nvPr>
            <p:ph type="sldNum" sz="quarter" idx="12"/>
          </p:nvPr>
        </p:nvSpPr>
        <p:spPr>
          <a:xfrm>
            <a:off x="8610600" y="201168"/>
            <a:ext cx="2743200" cy="365125"/>
          </a:xfrm>
        </p:spPr>
        <p:txBody>
          <a:bodyPr rtlCol="0"/>
          <a:lstStyle>
            <a:lvl1pPr>
              <a:defRPr>
                <a:solidFill>
                  <a:schemeClr val="bg1"/>
                </a:solidFill>
              </a:defRPr>
            </a:lvl1pPr>
          </a:lstStyle>
          <a:p>
            <a:fld id="{0B621650-D8AE-3041-A908-309DE76D96F4}" type="slidenum">
              <a:rPr lang="en-GB" smtClean="0"/>
              <a:t>‹#›</a:t>
            </a:fld>
            <a:endParaRPr lang="en-GB"/>
          </a:p>
        </p:txBody>
      </p:sp>
      <p:sp>
        <p:nvSpPr>
          <p:cNvPr id="8" name="Graphic 32">
            <a:extLst>
              <a:ext uri="{FF2B5EF4-FFF2-40B4-BE49-F238E27FC236}">
                <a16:creationId xmlns:a16="http://schemas.microsoft.com/office/drawing/2014/main" id="{846CD0EA-B0AA-4845-81A5-4ADD7C58B12F}"/>
              </a:ext>
            </a:extLst>
          </p:cNvPr>
          <p:cNvSpPr/>
          <p:nvPr/>
        </p:nvSpPr>
        <p:spPr>
          <a:xfrm>
            <a:off x="1472366" y="1859534"/>
            <a:ext cx="139039" cy="139039"/>
          </a:xfrm>
          <a:custGeom>
            <a:avLst/>
            <a:gdLst>
              <a:gd name="connsiteX0" fmla="*/ 129602 w 139039"/>
              <a:gd name="connsiteY0" fmla="*/ 60082 h 139039"/>
              <a:gd name="connsiteX1" fmla="*/ 78957 w 139039"/>
              <a:gd name="connsiteY1" fmla="*/ 60082 h 139039"/>
              <a:gd name="connsiteX2" fmla="*/ 78957 w 139039"/>
              <a:gd name="connsiteY2" fmla="*/ 9437 h 139039"/>
              <a:gd name="connsiteX3" fmla="*/ 69520 w 139039"/>
              <a:gd name="connsiteY3" fmla="*/ 0 h 139039"/>
              <a:gd name="connsiteX4" fmla="*/ 60082 w 139039"/>
              <a:gd name="connsiteY4" fmla="*/ 9437 h 139039"/>
              <a:gd name="connsiteX5" fmla="*/ 60082 w 139039"/>
              <a:gd name="connsiteY5" fmla="*/ 60082 h 139039"/>
              <a:gd name="connsiteX6" fmla="*/ 9437 w 139039"/>
              <a:gd name="connsiteY6" fmla="*/ 60082 h 139039"/>
              <a:gd name="connsiteX7" fmla="*/ 0 w 139039"/>
              <a:gd name="connsiteY7" fmla="*/ 69520 h 139039"/>
              <a:gd name="connsiteX8" fmla="*/ 9437 w 139039"/>
              <a:gd name="connsiteY8" fmla="*/ 78957 h 139039"/>
              <a:gd name="connsiteX9" fmla="*/ 60082 w 139039"/>
              <a:gd name="connsiteY9" fmla="*/ 78957 h 139039"/>
              <a:gd name="connsiteX10" fmla="*/ 60082 w 139039"/>
              <a:gd name="connsiteY10" fmla="*/ 129602 h 139039"/>
              <a:gd name="connsiteX11" fmla="*/ 69520 w 139039"/>
              <a:gd name="connsiteY11" fmla="*/ 139039 h 139039"/>
              <a:gd name="connsiteX12" fmla="*/ 78957 w 139039"/>
              <a:gd name="connsiteY12" fmla="*/ 129602 h 139039"/>
              <a:gd name="connsiteX13" fmla="*/ 78957 w 139039"/>
              <a:gd name="connsiteY13" fmla="*/ 78957 h 139039"/>
              <a:gd name="connsiteX14" fmla="*/ 129602 w 139039"/>
              <a:gd name="connsiteY14" fmla="*/ 78957 h 139039"/>
              <a:gd name="connsiteX15" fmla="*/ 139039 w 139039"/>
              <a:gd name="connsiteY15" fmla="*/ 69520 h 139039"/>
              <a:gd name="connsiteX16" fmla="*/ 129602 w 139039"/>
              <a:gd name="connsiteY16" fmla="*/ 60082 h 139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9039">
                <a:moveTo>
                  <a:pt x="129602" y="60082"/>
                </a:moveTo>
                <a:lnTo>
                  <a:pt x="78957" y="60082"/>
                </a:lnTo>
                <a:lnTo>
                  <a:pt x="78957" y="9437"/>
                </a:lnTo>
                <a:cubicBezTo>
                  <a:pt x="78957" y="4225"/>
                  <a:pt x="74731" y="0"/>
                  <a:pt x="69520" y="0"/>
                </a:cubicBezTo>
                <a:cubicBezTo>
                  <a:pt x="64308" y="0"/>
                  <a:pt x="60082" y="4225"/>
                  <a:pt x="60082" y="9437"/>
                </a:cubicBezTo>
                <a:lnTo>
                  <a:pt x="60082" y="60082"/>
                </a:lnTo>
                <a:lnTo>
                  <a:pt x="9437" y="60082"/>
                </a:lnTo>
                <a:cubicBezTo>
                  <a:pt x="4225" y="60082"/>
                  <a:pt x="0" y="64308"/>
                  <a:pt x="0" y="69520"/>
                </a:cubicBezTo>
                <a:cubicBezTo>
                  <a:pt x="0" y="74731"/>
                  <a:pt x="4225" y="78957"/>
                  <a:pt x="9437" y="78957"/>
                </a:cubicBezTo>
                <a:lnTo>
                  <a:pt x="60082" y="78957"/>
                </a:lnTo>
                <a:lnTo>
                  <a:pt x="60082" y="129602"/>
                </a:lnTo>
                <a:cubicBezTo>
                  <a:pt x="60082" y="134814"/>
                  <a:pt x="64308" y="139039"/>
                  <a:pt x="69520" y="139039"/>
                </a:cubicBezTo>
                <a:cubicBezTo>
                  <a:pt x="74731" y="139039"/>
                  <a:pt x="78957" y="134814"/>
                  <a:pt x="78957" y="129602"/>
                </a:cubicBezTo>
                <a:lnTo>
                  <a:pt x="78957" y="78957"/>
                </a:lnTo>
                <a:lnTo>
                  <a:pt x="129602" y="78957"/>
                </a:lnTo>
                <a:cubicBezTo>
                  <a:pt x="134814" y="78957"/>
                  <a:pt x="139039" y="74731"/>
                  <a:pt x="139039" y="69520"/>
                </a:cubicBezTo>
                <a:cubicBezTo>
                  <a:pt x="139039" y="64308"/>
                  <a:pt x="134814" y="60082"/>
                  <a:pt x="129602" y="60082"/>
                </a:cubicBezTo>
                <a:close/>
              </a:path>
            </a:pathLst>
          </a:custGeom>
          <a:solidFill>
            <a:schemeClr val="bg1"/>
          </a:solidFill>
          <a:ln w="603" cap="flat">
            <a:noFill/>
            <a:prstDash val="solid"/>
            <a:miter/>
          </a:ln>
        </p:spPr>
        <p:txBody>
          <a:bodyPr rtlCol="0" anchor="ctr"/>
          <a:lstStyle/>
          <a:p>
            <a:pPr rtl="0"/>
            <a:endParaRPr lang="en-GB" noProof="0"/>
          </a:p>
        </p:txBody>
      </p:sp>
      <p:sp>
        <p:nvSpPr>
          <p:cNvPr id="10" name="Graphic 33">
            <a:extLst>
              <a:ext uri="{FF2B5EF4-FFF2-40B4-BE49-F238E27FC236}">
                <a16:creationId xmlns:a16="http://schemas.microsoft.com/office/drawing/2014/main" id="{0E97A0CB-7CB1-47F0-BD48-EEECBAC39CD2}"/>
              </a:ext>
            </a:extLst>
          </p:cNvPr>
          <p:cNvSpPr/>
          <p:nvPr/>
        </p:nvSpPr>
        <p:spPr>
          <a:xfrm>
            <a:off x="2014523" y="3146867"/>
            <a:ext cx="127714" cy="127714"/>
          </a:xfrm>
          <a:custGeom>
            <a:avLst/>
            <a:gdLst>
              <a:gd name="connsiteX0" fmla="*/ 63857 w 127714"/>
              <a:gd name="connsiteY0" fmla="*/ 18874 h 127714"/>
              <a:gd name="connsiteX1" fmla="*/ 108840 w 127714"/>
              <a:gd name="connsiteY1" fmla="*/ 63857 h 127714"/>
              <a:gd name="connsiteX2" fmla="*/ 63857 w 127714"/>
              <a:gd name="connsiteY2" fmla="*/ 108840 h 127714"/>
              <a:gd name="connsiteX3" fmla="*/ 18874 w 127714"/>
              <a:gd name="connsiteY3" fmla="*/ 63857 h 127714"/>
              <a:gd name="connsiteX4" fmla="*/ 63857 w 127714"/>
              <a:gd name="connsiteY4" fmla="*/ 18874 h 127714"/>
              <a:gd name="connsiteX5" fmla="*/ 63857 w 127714"/>
              <a:gd name="connsiteY5" fmla="*/ 0 h 127714"/>
              <a:gd name="connsiteX6" fmla="*/ 0 w 127714"/>
              <a:gd name="connsiteY6" fmla="*/ 63857 h 127714"/>
              <a:gd name="connsiteX7" fmla="*/ 63857 w 127714"/>
              <a:gd name="connsiteY7" fmla="*/ 127714 h 127714"/>
              <a:gd name="connsiteX8" fmla="*/ 127714 w 127714"/>
              <a:gd name="connsiteY8" fmla="*/ 63857 h 127714"/>
              <a:gd name="connsiteX9" fmla="*/ 63857 w 127714"/>
              <a:gd name="connsiteY9" fmla="*/ 0 h 12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7714">
                <a:moveTo>
                  <a:pt x="63857" y="18874"/>
                </a:moveTo>
                <a:cubicBezTo>
                  <a:pt x="88700" y="18874"/>
                  <a:pt x="108840" y="39014"/>
                  <a:pt x="108840" y="63857"/>
                </a:cubicBezTo>
                <a:cubicBezTo>
                  <a:pt x="108840" y="88700"/>
                  <a:pt x="88700" y="108840"/>
                  <a:pt x="63857" y="108840"/>
                </a:cubicBezTo>
                <a:cubicBezTo>
                  <a:pt x="39014" y="108840"/>
                  <a:pt x="18874" y="88700"/>
                  <a:pt x="18874" y="63857"/>
                </a:cubicBezTo>
                <a:cubicBezTo>
                  <a:pt x="18898" y="39024"/>
                  <a:pt x="39024" y="18898"/>
                  <a:pt x="63857" y="18874"/>
                </a:cubicBezTo>
                <a:moveTo>
                  <a:pt x="63857" y="0"/>
                </a:moveTo>
                <a:cubicBezTo>
                  <a:pt x="28590" y="0"/>
                  <a:pt x="0" y="28590"/>
                  <a:pt x="0" y="63857"/>
                </a:cubicBezTo>
                <a:cubicBezTo>
                  <a:pt x="0" y="99124"/>
                  <a:pt x="28590" y="127714"/>
                  <a:pt x="63857" y="127714"/>
                </a:cubicBezTo>
                <a:cubicBezTo>
                  <a:pt x="99124" y="127714"/>
                  <a:pt x="127714" y="99124"/>
                  <a:pt x="127714" y="63857"/>
                </a:cubicBezTo>
                <a:cubicBezTo>
                  <a:pt x="127714" y="28590"/>
                  <a:pt x="99124" y="0"/>
                  <a:pt x="63857" y="0"/>
                </a:cubicBezTo>
                <a:close/>
              </a:path>
            </a:pathLst>
          </a:custGeom>
          <a:solidFill>
            <a:schemeClr val="bg1"/>
          </a:solidFill>
          <a:ln w="610" cap="flat">
            <a:noFill/>
            <a:prstDash val="solid"/>
            <a:miter/>
          </a:ln>
        </p:spPr>
        <p:txBody>
          <a:bodyPr rtlCol="0" anchor="ctr"/>
          <a:lstStyle/>
          <a:p>
            <a:pPr rtl="0"/>
            <a:endParaRPr lang="en-GB" noProof="0"/>
          </a:p>
        </p:txBody>
      </p:sp>
      <p:sp>
        <p:nvSpPr>
          <p:cNvPr id="12" name="Graphic 31">
            <a:extLst>
              <a:ext uri="{FF2B5EF4-FFF2-40B4-BE49-F238E27FC236}">
                <a16:creationId xmlns:a16="http://schemas.microsoft.com/office/drawing/2014/main" id="{477816C9-06CB-4BC5-B26B-6A2877BD941A}"/>
              </a:ext>
            </a:extLst>
          </p:cNvPr>
          <p:cNvSpPr/>
          <p:nvPr/>
        </p:nvSpPr>
        <p:spPr>
          <a:xfrm>
            <a:off x="5404920" y="4508295"/>
            <a:ext cx="91138" cy="91138"/>
          </a:xfrm>
          <a:custGeom>
            <a:avLst/>
            <a:gdLst>
              <a:gd name="connsiteX0" fmla="*/ 91138 w 91138"/>
              <a:gd name="connsiteY0" fmla="*/ 45569 h 91138"/>
              <a:gd name="connsiteX1" fmla="*/ 45569 w 91138"/>
              <a:gd name="connsiteY1" fmla="*/ 91138 h 91138"/>
              <a:gd name="connsiteX2" fmla="*/ 0 w 91138"/>
              <a:gd name="connsiteY2" fmla="*/ 45569 h 91138"/>
              <a:gd name="connsiteX3" fmla="*/ 45569 w 91138"/>
              <a:gd name="connsiteY3" fmla="*/ 0 h 91138"/>
              <a:gd name="connsiteX4" fmla="*/ 91138 w 91138"/>
              <a:gd name="connsiteY4" fmla="*/ 45569 h 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91138">
                <a:moveTo>
                  <a:pt x="91138" y="45569"/>
                </a:moveTo>
                <a:cubicBezTo>
                  <a:pt x="91138" y="70736"/>
                  <a:pt x="70736" y="91138"/>
                  <a:pt x="45569" y="91138"/>
                </a:cubicBezTo>
                <a:cubicBezTo>
                  <a:pt x="20402" y="91138"/>
                  <a:pt x="0" y="70736"/>
                  <a:pt x="0" y="45569"/>
                </a:cubicBezTo>
                <a:cubicBezTo>
                  <a:pt x="0" y="20402"/>
                  <a:pt x="20402" y="0"/>
                  <a:pt x="45569" y="0"/>
                </a:cubicBezTo>
                <a:cubicBezTo>
                  <a:pt x="70736" y="0"/>
                  <a:pt x="91138" y="20402"/>
                  <a:pt x="91138" y="45569"/>
                </a:cubicBezTo>
                <a:close/>
              </a:path>
            </a:pathLst>
          </a:custGeom>
          <a:solidFill>
            <a:schemeClr val="bg1"/>
          </a:solidFill>
          <a:ln w="422" cap="flat">
            <a:noFill/>
            <a:prstDash val="solid"/>
            <a:miter/>
          </a:ln>
        </p:spPr>
        <p:txBody>
          <a:bodyPr rtlCol="0" anchor="ctr"/>
          <a:lstStyle/>
          <a:p>
            <a:pPr rtl="0"/>
            <a:endParaRPr lang="en-GB" noProof="0"/>
          </a:p>
        </p:txBody>
      </p:sp>
      <p:cxnSp>
        <p:nvCxnSpPr>
          <p:cNvPr id="14" name="Straight Connector 13">
            <a:extLst>
              <a:ext uri="{FF2B5EF4-FFF2-40B4-BE49-F238E27FC236}">
                <a16:creationId xmlns:a16="http://schemas.microsoft.com/office/drawing/2014/main" id="{13AE7F8D-AE68-4A83-BAB5-3A97D473CE3C}"/>
              </a:ext>
            </a:extLst>
          </p:cNvPr>
          <p:cNvCxnSpPr>
            <a:cxnSpLocks/>
          </p:cNvCxnSpPr>
          <p:nvPr/>
        </p:nvCxnSpPr>
        <p:spPr>
          <a:xfrm>
            <a:off x="856114" y="3503032"/>
            <a:ext cx="0" cy="3346090"/>
          </a:xfrm>
          <a:prstGeom prst="line">
            <a:avLst/>
          </a:prstGeom>
          <a:ln w="25400" cap="sq">
            <a:solidFill>
              <a:schemeClr val="bg1"/>
            </a:solidFill>
            <a:bevel/>
          </a:ln>
        </p:spPr>
        <p:style>
          <a:lnRef idx="1">
            <a:schemeClr val="accent1"/>
          </a:lnRef>
          <a:fillRef idx="0">
            <a:schemeClr val="accent1"/>
          </a:fillRef>
          <a:effectRef idx="0">
            <a:schemeClr val="accent1"/>
          </a:effectRef>
          <a:fontRef idx="minor">
            <a:schemeClr val="tx1"/>
          </a:fontRef>
        </p:style>
      </p:cxnSp>
      <p:sp>
        <p:nvSpPr>
          <p:cNvPr id="16" name="Text Placeholder 15">
            <a:extLst>
              <a:ext uri="{FF2B5EF4-FFF2-40B4-BE49-F238E27FC236}">
                <a16:creationId xmlns:a16="http://schemas.microsoft.com/office/drawing/2014/main" id="{A928810C-E773-43AE-A2A1-4073955CC8DA}"/>
              </a:ext>
            </a:extLst>
          </p:cNvPr>
          <p:cNvSpPr>
            <a:spLocks noGrp="1"/>
          </p:cNvSpPr>
          <p:nvPr>
            <p:ph type="body" sz="quarter" idx="13"/>
          </p:nvPr>
        </p:nvSpPr>
        <p:spPr>
          <a:xfrm>
            <a:off x="5760720" y="3127248"/>
            <a:ext cx="5276088" cy="1124712"/>
          </a:xfrm>
          <a:solidFill>
            <a:schemeClr val="accent2"/>
          </a:solidFill>
        </p:spPr>
        <p:txBody>
          <a:bodyPr rtlCol="0"/>
          <a:lstStyle>
            <a:lvl1pPr marL="0" indent="0" algn="r">
              <a:buNone/>
              <a:defRPr sz="1800">
                <a:solidFill>
                  <a:schemeClr val="bg1"/>
                </a:solidFill>
              </a:defRPr>
            </a:lvl1pPr>
          </a:lstStyle>
          <a:p>
            <a:pPr lvl="0" rtl="0"/>
            <a:r>
              <a:rPr lang="en-GB" noProof="0"/>
              <a:t>Click to edit Master text styles</a:t>
            </a:r>
          </a:p>
        </p:txBody>
      </p:sp>
    </p:spTree>
    <p:extLst>
      <p:ext uri="{BB962C8B-B14F-4D97-AF65-F5344CB8AC3E}">
        <p14:creationId xmlns:p14="http://schemas.microsoft.com/office/powerpoint/2010/main" val="16088482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9F227-D21C-48B3-828A-6BFA9585E82F}"/>
              </a:ext>
            </a:extLst>
          </p:cNvPr>
          <p:cNvSpPr>
            <a:spLocks noGrp="1"/>
          </p:cNvSpPr>
          <p:nvPr>
            <p:ph type="title"/>
          </p:nvPr>
        </p:nvSpPr>
        <p:spPr/>
        <p:txBody>
          <a:bodyPr rtlCol="0"/>
          <a:lstStyle/>
          <a:p>
            <a:pPr rtl="0"/>
            <a:r>
              <a:rPr lang="en-GB" noProof="0"/>
              <a:t>Click to edit Master title style</a:t>
            </a:r>
          </a:p>
        </p:txBody>
      </p:sp>
      <p:sp>
        <p:nvSpPr>
          <p:cNvPr id="7" name="Date Placeholder 4">
            <a:extLst>
              <a:ext uri="{FF2B5EF4-FFF2-40B4-BE49-F238E27FC236}">
                <a16:creationId xmlns:a16="http://schemas.microsoft.com/office/drawing/2014/main" id="{20CD5FF8-7F59-A061-A134-5D44CC587248}"/>
              </a:ext>
            </a:extLst>
          </p:cNvPr>
          <p:cNvSpPr>
            <a:spLocks noGrp="1"/>
          </p:cNvSpPr>
          <p:nvPr>
            <p:ph type="dt" sz="half" idx="10"/>
          </p:nvPr>
        </p:nvSpPr>
        <p:spPr>
          <a:xfrm>
            <a:off x="838200" y="6218237"/>
            <a:ext cx="2743200" cy="365125"/>
          </a:xfrm>
        </p:spPr>
        <p:txBody>
          <a:bodyPr rtlCol="0"/>
          <a:lstStyle/>
          <a:p>
            <a:fld id="{E8326E9F-85FC-EB4E-B839-9D6C687738E6}" type="datetimeFigureOut">
              <a:rPr lang="en-GB" smtClean="0"/>
              <a:t>30/09/2025</a:t>
            </a:fld>
            <a:endParaRPr lang="en-GB"/>
          </a:p>
        </p:txBody>
      </p:sp>
      <p:sp>
        <p:nvSpPr>
          <p:cNvPr id="8" name="Footer Placeholder 5">
            <a:extLst>
              <a:ext uri="{FF2B5EF4-FFF2-40B4-BE49-F238E27FC236}">
                <a16:creationId xmlns:a16="http://schemas.microsoft.com/office/drawing/2014/main" id="{B56C20DF-F4CF-E87F-87B6-08B6FE6CC53B}"/>
              </a:ext>
            </a:extLst>
          </p:cNvPr>
          <p:cNvSpPr>
            <a:spLocks noGrp="1"/>
          </p:cNvSpPr>
          <p:nvPr>
            <p:ph type="ftr" sz="quarter" idx="11"/>
          </p:nvPr>
        </p:nvSpPr>
        <p:spPr>
          <a:xfrm>
            <a:off x="4038600" y="6218237"/>
            <a:ext cx="4114800" cy="365125"/>
          </a:xfrm>
        </p:spPr>
        <p:txBody>
          <a:bodyPr rtlCol="0"/>
          <a:lstStyle/>
          <a:p>
            <a:endParaRPr lang="en-GB"/>
          </a:p>
        </p:txBody>
      </p:sp>
      <p:sp>
        <p:nvSpPr>
          <p:cNvPr id="9" name="Slide Number Placeholder 6">
            <a:extLst>
              <a:ext uri="{FF2B5EF4-FFF2-40B4-BE49-F238E27FC236}">
                <a16:creationId xmlns:a16="http://schemas.microsoft.com/office/drawing/2014/main" id="{FAD81C25-7BD3-E849-A6C2-059326AD9A85}"/>
              </a:ext>
            </a:extLst>
          </p:cNvPr>
          <p:cNvSpPr>
            <a:spLocks noGrp="1"/>
          </p:cNvSpPr>
          <p:nvPr>
            <p:ph type="sldNum" sz="quarter" idx="12"/>
          </p:nvPr>
        </p:nvSpPr>
        <p:spPr>
          <a:xfrm>
            <a:off x="8610600" y="6218237"/>
            <a:ext cx="2743200" cy="365125"/>
          </a:xfrm>
        </p:spPr>
        <p:txBody>
          <a:bodyPr rtlCol="0"/>
          <a:lstStyle/>
          <a:p>
            <a:fld id="{0B621650-D8AE-3041-A908-309DE76D96F4}" type="slidenum">
              <a:rPr lang="en-GB" smtClean="0"/>
              <a:t>‹#›</a:t>
            </a:fld>
            <a:endParaRPr lang="en-GB"/>
          </a:p>
        </p:txBody>
      </p:sp>
    </p:spTree>
    <p:extLst>
      <p:ext uri="{BB962C8B-B14F-4D97-AF65-F5344CB8AC3E}">
        <p14:creationId xmlns:p14="http://schemas.microsoft.com/office/powerpoint/2010/main" val="8781966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Date Placeholder 4">
            <a:extLst>
              <a:ext uri="{FF2B5EF4-FFF2-40B4-BE49-F238E27FC236}">
                <a16:creationId xmlns:a16="http://schemas.microsoft.com/office/drawing/2014/main" id="{8B5DEE6C-E6CC-3855-69CA-508A41EF0DD8}"/>
              </a:ext>
            </a:extLst>
          </p:cNvPr>
          <p:cNvSpPr>
            <a:spLocks noGrp="1"/>
          </p:cNvSpPr>
          <p:nvPr>
            <p:ph type="dt" sz="half" idx="10"/>
          </p:nvPr>
        </p:nvSpPr>
        <p:spPr>
          <a:xfrm>
            <a:off x="838200" y="6218237"/>
            <a:ext cx="2743200" cy="365125"/>
          </a:xfrm>
        </p:spPr>
        <p:txBody>
          <a:bodyPr rtlCol="0"/>
          <a:lstStyle/>
          <a:p>
            <a:fld id="{E8326E9F-85FC-EB4E-B839-9D6C687738E6}" type="datetimeFigureOut">
              <a:rPr lang="en-GB" smtClean="0"/>
              <a:t>30/09/2025</a:t>
            </a:fld>
            <a:endParaRPr lang="en-GB"/>
          </a:p>
        </p:txBody>
      </p:sp>
      <p:sp>
        <p:nvSpPr>
          <p:cNvPr id="7" name="Footer Placeholder 5">
            <a:extLst>
              <a:ext uri="{FF2B5EF4-FFF2-40B4-BE49-F238E27FC236}">
                <a16:creationId xmlns:a16="http://schemas.microsoft.com/office/drawing/2014/main" id="{F573E612-E88D-0ED9-0873-71199123D582}"/>
              </a:ext>
            </a:extLst>
          </p:cNvPr>
          <p:cNvSpPr>
            <a:spLocks noGrp="1"/>
          </p:cNvSpPr>
          <p:nvPr>
            <p:ph type="ftr" sz="quarter" idx="11"/>
          </p:nvPr>
        </p:nvSpPr>
        <p:spPr>
          <a:xfrm>
            <a:off x="4038600" y="6218237"/>
            <a:ext cx="4114800" cy="365125"/>
          </a:xfrm>
        </p:spPr>
        <p:txBody>
          <a:bodyPr rtlCol="0"/>
          <a:lstStyle/>
          <a:p>
            <a:endParaRPr lang="en-GB"/>
          </a:p>
        </p:txBody>
      </p:sp>
      <p:sp>
        <p:nvSpPr>
          <p:cNvPr id="8" name="Slide Number Placeholder 6">
            <a:extLst>
              <a:ext uri="{FF2B5EF4-FFF2-40B4-BE49-F238E27FC236}">
                <a16:creationId xmlns:a16="http://schemas.microsoft.com/office/drawing/2014/main" id="{C049576C-E6C6-6048-EFA6-29EB3A82FD42}"/>
              </a:ext>
            </a:extLst>
          </p:cNvPr>
          <p:cNvSpPr>
            <a:spLocks noGrp="1"/>
          </p:cNvSpPr>
          <p:nvPr>
            <p:ph type="sldNum" sz="quarter" idx="12"/>
          </p:nvPr>
        </p:nvSpPr>
        <p:spPr>
          <a:xfrm>
            <a:off x="8610600" y="6218237"/>
            <a:ext cx="2743200" cy="365125"/>
          </a:xfrm>
        </p:spPr>
        <p:txBody>
          <a:bodyPr rtlCol="0"/>
          <a:lstStyle/>
          <a:p>
            <a:fld id="{0B621650-D8AE-3041-A908-309DE76D96F4}" type="slidenum">
              <a:rPr lang="en-GB" smtClean="0"/>
              <a:t>‹#›</a:t>
            </a:fld>
            <a:endParaRPr lang="en-GB"/>
          </a:p>
        </p:txBody>
      </p:sp>
    </p:spTree>
    <p:extLst>
      <p:ext uri="{BB962C8B-B14F-4D97-AF65-F5344CB8AC3E}">
        <p14:creationId xmlns:p14="http://schemas.microsoft.com/office/powerpoint/2010/main" val="6900632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0F214-646F-4D81-AD12-65628EC987DC}"/>
              </a:ext>
            </a:extLst>
          </p:cNvPr>
          <p:cNvSpPr>
            <a:spLocks noGrp="1"/>
          </p:cNvSpPr>
          <p:nvPr>
            <p:ph type="title"/>
          </p:nvPr>
        </p:nvSpPr>
        <p:spPr>
          <a:xfrm>
            <a:off x="839788" y="457200"/>
            <a:ext cx="3932237" cy="1600200"/>
          </a:xfrm>
        </p:spPr>
        <p:txBody>
          <a:bodyPr rtlCol="0" anchor="b"/>
          <a:lstStyle>
            <a:lvl1pPr>
              <a:defRPr sz="3200"/>
            </a:lvl1pPr>
          </a:lstStyle>
          <a:p>
            <a:pPr rtl="0"/>
            <a:r>
              <a:rPr lang="en-GB" noProof="0"/>
              <a:t>Click to edit Master title style</a:t>
            </a:r>
          </a:p>
        </p:txBody>
      </p:sp>
      <p:sp>
        <p:nvSpPr>
          <p:cNvPr id="3" name="Content Placeholder 2">
            <a:extLst>
              <a:ext uri="{FF2B5EF4-FFF2-40B4-BE49-F238E27FC236}">
                <a16:creationId xmlns:a16="http://schemas.microsoft.com/office/drawing/2014/main" id="{4EF71768-C3FA-49EF-99EF-06E6C3B2846F}"/>
              </a:ext>
            </a:extLst>
          </p:cNvPr>
          <p:cNvSpPr>
            <a:spLocks noGrp="1"/>
          </p:cNvSpPr>
          <p:nvPr>
            <p:ph idx="1"/>
          </p:nvPr>
        </p:nvSpPr>
        <p:spPr>
          <a:xfrm>
            <a:off x="5183188" y="987425"/>
            <a:ext cx="6172200" cy="4873625"/>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a:p>
            <a:pPr lvl="4" rtl="0"/>
            <a:r>
              <a:rPr lang="en-GB" noProof="0"/>
              <a:t>Fifth level</a:t>
            </a:r>
          </a:p>
        </p:txBody>
      </p:sp>
      <p:sp>
        <p:nvSpPr>
          <p:cNvPr id="4" name="Text Placeholder 3">
            <a:extLst>
              <a:ext uri="{FF2B5EF4-FFF2-40B4-BE49-F238E27FC236}">
                <a16:creationId xmlns:a16="http://schemas.microsoft.com/office/drawing/2014/main" id="{92DA6F24-ED6C-4D12-A9D6-EE37FBD68693}"/>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n-GB" noProof="0"/>
              <a:t>Click to edit Master text styles</a:t>
            </a:r>
          </a:p>
        </p:txBody>
      </p:sp>
      <p:sp>
        <p:nvSpPr>
          <p:cNvPr id="5" name="Date Placeholder 4">
            <a:extLst>
              <a:ext uri="{FF2B5EF4-FFF2-40B4-BE49-F238E27FC236}">
                <a16:creationId xmlns:a16="http://schemas.microsoft.com/office/drawing/2014/main" id="{38E6AACE-FAFB-4934-8E3C-AB5B216353D8}"/>
              </a:ext>
            </a:extLst>
          </p:cNvPr>
          <p:cNvSpPr>
            <a:spLocks noGrp="1"/>
          </p:cNvSpPr>
          <p:nvPr>
            <p:ph type="dt" sz="half" idx="10"/>
          </p:nvPr>
        </p:nvSpPr>
        <p:spPr>
          <a:xfrm>
            <a:off x="838200" y="6218237"/>
            <a:ext cx="2743200" cy="365125"/>
          </a:xfrm>
        </p:spPr>
        <p:txBody>
          <a:bodyPr rtlCol="0"/>
          <a:lstStyle/>
          <a:p>
            <a:fld id="{E8326E9F-85FC-EB4E-B839-9D6C687738E6}" type="datetimeFigureOut">
              <a:rPr lang="en-GB" smtClean="0"/>
              <a:t>30/09/2025</a:t>
            </a:fld>
            <a:endParaRPr lang="en-GB"/>
          </a:p>
        </p:txBody>
      </p:sp>
      <p:sp>
        <p:nvSpPr>
          <p:cNvPr id="6" name="Footer Placeholder 5">
            <a:extLst>
              <a:ext uri="{FF2B5EF4-FFF2-40B4-BE49-F238E27FC236}">
                <a16:creationId xmlns:a16="http://schemas.microsoft.com/office/drawing/2014/main" id="{181533EA-D0F8-4C79-8721-F190DE2D2DC0}"/>
              </a:ext>
            </a:extLst>
          </p:cNvPr>
          <p:cNvSpPr>
            <a:spLocks noGrp="1"/>
          </p:cNvSpPr>
          <p:nvPr>
            <p:ph type="ftr" sz="quarter" idx="11"/>
          </p:nvPr>
        </p:nvSpPr>
        <p:spPr>
          <a:xfrm>
            <a:off x="4038600" y="6218237"/>
            <a:ext cx="4114800" cy="365125"/>
          </a:xfrm>
        </p:spPr>
        <p:txBody>
          <a:bodyPr rtlCol="0"/>
          <a:lstStyle/>
          <a:p>
            <a:endParaRPr lang="en-GB"/>
          </a:p>
        </p:txBody>
      </p:sp>
      <p:sp>
        <p:nvSpPr>
          <p:cNvPr id="7" name="Slide Number Placeholder 6">
            <a:extLst>
              <a:ext uri="{FF2B5EF4-FFF2-40B4-BE49-F238E27FC236}">
                <a16:creationId xmlns:a16="http://schemas.microsoft.com/office/drawing/2014/main" id="{A059BAC9-F101-4394-BBA4-3D21A3497126}"/>
              </a:ext>
            </a:extLst>
          </p:cNvPr>
          <p:cNvSpPr>
            <a:spLocks noGrp="1"/>
          </p:cNvSpPr>
          <p:nvPr>
            <p:ph type="sldNum" sz="quarter" idx="12"/>
          </p:nvPr>
        </p:nvSpPr>
        <p:spPr>
          <a:xfrm>
            <a:off x="8610600" y="6218237"/>
            <a:ext cx="2743200" cy="365125"/>
          </a:xfrm>
        </p:spPr>
        <p:txBody>
          <a:bodyPr rtlCol="0"/>
          <a:lstStyle/>
          <a:p>
            <a:fld id="{0B621650-D8AE-3041-A908-309DE76D96F4}" type="slidenum">
              <a:rPr lang="en-GB" smtClean="0"/>
              <a:t>‹#›</a:t>
            </a:fld>
            <a:endParaRPr lang="en-GB"/>
          </a:p>
        </p:txBody>
      </p:sp>
    </p:spTree>
    <p:extLst>
      <p:ext uri="{BB962C8B-B14F-4D97-AF65-F5344CB8AC3E}">
        <p14:creationId xmlns:p14="http://schemas.microsoft.com/office/powerpoint/2010/main" val="39909715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CB71F-B6C2-4866-BC97-304F78816E4F}"/>
              </a:ext>
            </a:extLst>
          </p:cNvPr>
          <p:cNvSpPr>
            <a:spLocks noGrp="1"/>
          </p:cNvSpPr>
          <p:nvPr>
            <p:ph type="title"/>
          </p:nvPr>
        </p:nvSpPr>
        <p:spPr>
          <a:xfrm>
            <a:off x="839788" y="457200"/>
            <a:ext cx="3932237" cy="1600200"/>
          </a:xfrm>
        </p:spPr>
        <p:txBody>
          <a:bodyPr rtlCol="0" anchor="b"/>
          <a:lstStyle>
            <a:lvl1pPr>
              <a:defRPr sz="3200"/>
            </a:lvl1pPr>
          </a:lstStyle>
          <a:p>
            <a:pPr rtl="0"/>
            <a:r>
              <a:rPr lang="en-GB" noProof="0"/>
              <a:t>Click to edit Master title style</a:t>
            </a:r>
          </a:p>
        </p:txBody>
      </p:sp>
      <p:sp>
        <p:nvSpPr>
          <p:cNvPr id="3" name="Picture Placeholder 2">
            <a:extLst>
              <a:ext uri="{FF2B5EF4-FFF2-40B4-BE49-F238E27FC236}">
                <a16:creationId xmlns:a16="http://schemas.microsoft.com/office/drawing/2014/main" id="{C55ED73B-8413-478D-80D7-B78B69763B69}"/>
              </a:ext>
            </a:extLst>
          </p:cNvPr>
          <p:cNvSpPr>
            <a:spLocks noGrp="1"/>
          </p:cNvSpPr>
          <p:nvPr>
            <p:ph type="pic" idx="1"/>
          </p:nvPr>
        </p:nvSpPr>
        <p:spPr>
          <a:xfrm>
            <a:off x="5183188" y="987425"/>
            <a:ext cx="6172200" cy="4873625"/>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n-GB" noProof="0"/>
              <a:t>Click icon to add picture</a:t>
            </a:r>
          </a:p>
        </p:txBody>
      </p:sp>
      <p:sp>
        <p:nvSpPr>
          <p:cNvPr id="4" name="Text Placeholder 3">
            <a:extLst>
              <a:ext uri="{FF2B5EF4-FFF2-40B4-BE49-F238E27FC236}">
                <a16:creationId xmlns:a16="http://schemas.microsoft.com/office/drawing/2014/main" id="{91BDF226-1B94-4D2D-98B3-7B932FB17DAA}"/>
              </a:ext>
            </a:extLst>
          </p:cNvPr>
          <p:cNvSpPr>
            <a:spLocks noGrp="1"/>
          </p:cNvSpPr>
          <p:nvPr>
            <p:ph type="body" sz="half" idx="2"/>
          </p:nvPr>
        </p:nvSpPr>
        <p:spPr>
          <a:xfrm>
            <a:off x="839788" y="2057400"/>
            <a:ext cx="3932237" cy="3811588"/>
          </a:xfrm>
        </p:spPr>
        <p:txBody>
          <a:bodyPr rtlCol="0"/>
          <a:lstStyle>
            <a:lvl1pPr marL="0" indent="0">
              <a:lnSpc>
                <a:spcPct val="100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n-GB" noProof="0"/>
              <a:t>Click to edit Master text styles</a:t>
            </a:r>
          </a:p>
        </p:txBody>
      </p:sp>
    </p:spTree>
    <p:extLst>
      <p:ext uri="{BB962C8B-B14F-4D97-AF65-F5344CB8AC3E}">
        <p14:creationId xmlns:p14="http://schemas.microsoft.com/office/powerpoint/2010/main" val="30279359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Pag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hasCustomPrompt="1"/>
          </p:nvPr>
        </p:nvSpPr>
        <p:spPr>
          <a:xfrm>
            <a:off x="1298448" y="594360"/>
            <a:ext cx="6272783" cy="2373086"/>
          </a:xfrm>
          <a:solidFill>
            <a:schemeClr val="accent5"/>
          </a:solidFill>
        </p:spPr>
        <p:txBody>
          <a:bodyPr rtlCol="0" anchor="ctr"/>
          <a:lstStyle>
            <a:lvl1pPr algn="l">
              <a:defRPr sz="5400" b="1" i="0" cap="none" baseline="0">
                <a:solidFill>
                  <a:schemeClr val="bg1"/>
                </a:solidFill>
              </a:defRPr>
            </a:lvl1pPr>
          </a:lstStyle>
          <a:p>
            <a:pPr rtl="0"/>
            <a:r>
              <a:rPr lang="en-GB" noProof="0"/>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hasCustomPrompt="1"/>
          </p:nvPr>
        </p:nvSpPr>
        <p:spPr>
          <a:xfrm>
            <a:off x="1298449" y="2967445"/>
            <a:ext cx="6272782" cy="762725"/>
          </a:xfrm>
          <a:solidFill>
            <a:schemeClr val="accent5"/>
          </a:solidFill>
        </p:spPr>
        <p:txBody>
          <a:bodyPr rtlCol="0" anchor="b">
            <a:normAutofit/>
          </a:bodyPr>
          <a:lstStyle>
            <a:lvl1pPr marL="0" indent="0" algn="l">
              <a:lnSpc>
                <a:spcPct val="100000"/>
              </a:lnSpc>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a:t>Click to edit Master subtitle style.</a:t>
            </a:r>
          </a:p>
        </p:txBody>
      </p:sp>
    </p:spTree>
    <p:extLst>
      <p:ext uri="{BB962C8B-B14F-4D97-AF65-F5344CB8AC3E}">
        <p14:creationId xmlns:p14="http://schemas.microsoft.com/office/powerpoint/2010/main" val="5216532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Pag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hasCustomPrompt="1"/>
          </p:nvPr>
        </p:nvSpPr>
        <p:spPr>
          <a:xfrm>
            <a:off x="1298448" y="594360"/>
            <a:ext cx="6272784" cy="2373086"/>
          </a:xfrm>
          <a:solidFill>
            <a:schemeClr val="accent5"/>
          </a:solidFill>
        </p:spPr>
        <p:txBody>
          <a:bodyPr rtlCol="0" anchor="ctr"/>
          <a:lstStyle>
            <a:lvl1pPr algn="l">
              <a:defRPr sz="5400" b="1" i="0" cap="none" baseline="0">
                <a:solidFill>
                  <a:schemeClr val="bg1"/>
                </a:solidFill>
              </a:defRPr>
            </a:lvl1pPr>
          </a:lstStyle>
          <a:p>
            <a:pPr rtl="0"/>
            <a:r>
              <a:rPr lang="en-GB" noProof="0"/>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hasCustomPrompt="1"/>
          </p:nvPr>
        </p:nvSpPr>
        <p:spPr>
          <a:xfrm>
            <a:off x="1298448" y="2967445"/>
            <a:ext cx="6272783" cy="762725"/>
          </a:xfrm>
          <a:solidFill>
            <a:schemeClr val="accent5"/>
          </a:solidFill>
        </p:spPr>
        <p:txBody>
          <a:bodyPr rtlCol="0" anchor="b">
            <a:normAutofit/>
          </a:bodyPr>
          <a:lstStyle>
            <a:lvl1pPr marL="0" indent="0" algn="l">
              <a:lnSpc>
                <a:spcPct val="100000"/>
              </a:lnSpc>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a:t>Click to edit Master subtitle style.</a:t>
            </a:r>
          </a:p>
        </p:txBody>
      </p:sp>
    </p:spTree>
    <p:extLst>
      <p:ext uri="{BB962C8B-B14F-4D97-AF65-F5344CB8AC3E}">
        <p14:creationId xmlns:p14="http://schemas.microsoft.com/office/powerpoint/2010/main" val="19815598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Intro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34120D15-E48C-4FBE-BB95-24DB36D9F458}"/>
              </a:ext>
            </a:extLst>
          </p:cNvPr>
          <p:cNvSpPr>
            <a:spLocks noGrp="1"/>
          </p:cNvSpPr>
          <p:nvPr>
            <p:ph type="pic" sz="quarter" idx="14"/>
          </p:nvPr>
        </p:nvSpPr>
        <p:spPr>
          <a:xfrm>
            <a:off x="1366432" y="2530058"/>
            <a:ext cx="3707972" cy="3707971"/>
          </a:xfrm>
          <a:custGeom>
            <a:avLst/>
            <a:gdLst>
              <a:gd name="connsiteX0" fmla="*/ 1853986 w 3707972"/>
              <a:gd name="connsiteY0" fmla="*/ 0 h 3707971"/>
              <a:gd name="connsiteX1" fmla="*/ 3707972 w 3707972"/>
              <a:gd name="connsiteY1" fmla="*/ 1853986 h 3707971"/>
              <a:gd name="connsiteX2" fmla="*/ 2043545 w 3707972"/>
              <a:gd name="connsiteY2" fmla="*/ 3698400 h 3707971"/>
              <a:gd name="connsiteX3" fmla="*/ 1854006 w 3707972"/>
              <a:gd name="connsiteY3" fmla="*/ 3707971 h 3707971"/>
              <a:gd name="connsiteX4" fmla="*/ 1853966 w 3707972"/>
              <a:gd name="connsiteY4" fmla="*/ 3707971 h 3707971"/>
              <a:gd name="connsiteX5" fmla="*/ 1664427 w 3707972"/>
              <a:gd name="connsiteY5" fmla="*/ 3698400 h 3707971"/>
              <a:gd name="connsiteX6" fmla="*/ 0 w 3707972"/>
              <a:gd name="connsiteY6" fmla="*/ 1853986 h 3707971"/>
              <a:gd name="connsiteX7" fmla="*/ 1853986 w 3707972"/>
              <a:gd name="connsiteY7" fmla="*/ 0 h 3707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07972" h="3707971">
                <a:moveTo>
                  <a:pt x="1853986" y="0"/>
                </a:moveTo>
                <a:cubicBezTo>
                  <a:pt x="2877914" y="0"/>
                  <a:pt x="3707972" y="830058"/>
                  <a:pt x="3707972" y="1853986"/>
                </a:cubicBezTo>
                <a:cubicBezTo>
                  <a:pt x="3707972" y="2813919"/>
                  <a:pt x="2978429" y="3603458"/>
                  <a:pt x="2043545" y="3698400"/>
                </a:cubicBezTo>
                <a:lnTo>
                  <a:pt x="1854006" y="3707971"/>
                </a:lnTo>
                <a:lnTo>
                  <a:pt x="1853966" y="3707971"/>
                </a:lnTo>
                <a:lnTo>
                  <a:pt x="1664427" y="3698400"/>
                </a:lnTo>
                <a:cubicBezTo>
                  <a:pt x="729543" y="3603458"/>
                  <a:pt x="0" y="2813919"/>
                  <a:pt x="0" y="1853986"/>
                </a:cubicBezTo>
                <a:cubicBezTo>
                  <a:pt x="0" y="830058"/>
                  <a:pt x="830058" y="0"/>
                  <a:pt x="1853986" y="0"/>
                </a:cubicBezTo>
                <a:close/>
              </a:path>
            </a:pathLst>
          </a:custGeom>
        </p:spPr>
        <p:txBody>
          <a:bodyPr wrap="square" rtlCol="0" anchor="ctr">
            <a:noAutofit/>
          </a:bodyPr>
          <a:lstStyle>
            <a:lvl1pPr algn="ctr">
              <a:buNone/>
              <a:defRPr sz="1600" b="1">
                <a:solidFill>
                  <a:schemeClr val="bg1"/>
                </a:solidFill>
              </a:defRPr>
            </a:lvl1pPr>
          </a:lstStyle>
          <a:p>
            <a:pPr rtl="0"/>
            <a:r>
              <a:rPr lang="en-GB" noProof="0"/>
              <a:t>Click icon to add picture</a:t>
            </a:r>
          </a:p>
        </p:txBody>
      </p:sp>
      <p:sp>
        <p:nvSpPr>
          <p:cNvPr id="2" name="Title 1">
            <a:extLst>
              <a:ext uri="{FF2B5EF4-FFF2-40B4-BE49-F238E27FC236}">
                <a16:creationId xmlns:a16="http://schemas.microsoft.com/office/drawing/2014/main" id="{E969F227-D21C-48B3-828A-6BFA9585E82F}"/>
              </a:ext>
            </a:extLst>
          </p:cNvPr>
          <p:cNvSpPr>
            <a:spLocks noGrp="1"/>
          </p:cNvSpPr>
          <p:nvPr>
            <p:ph type="title" hasCustomPrompt="1"/>
          </p:nvPr>
        </p:nvSpPr>
        <p:spPr>
          <a:xfrm>
            <a:off x="5202936" y="585216"/>
            <a:ext cx="5833872" cy="2276856"/>
          </a:xfrm>
          <a:solidFill>
            <a:schemeClr val="accent5"/>
          </a:solidFill>
        </p:spPr>
        <p:txBody>
          <a:bodyPr rtlCol="0" anchor="ctr"/>
          <a:lstStyle>
            <a:lvl1pPr algn="r">
              <a:defRPr sz="6000" b="1" cap="none" spc="400" baseline="0">
                <a:solidFill>
                  <a:schemeClr val="bg1"/>
                </a:solidFill>
                <a:effectLst/>
              </a:defRPr>
            </a:lvl1pPr>
          </a:lstStyle>
          <a:p>
            <a:pPr rtl="0"/>
            <a:r>
              <a:rPr lang="en-GB" noProof="0"/>
              <a:t>Title</a:t>
            </a:r>
          </a:p>
        </p:txBody>
      </p:sp>
      <p:sp>
        <p:nvSpPr>
          <p:cNvPr id="16" name="Text Placeholder 15">
            <a:extLst>
              <a:ext uri="{FF2B5EF4-FFF2-40B4-BE49-F238E27FC236}">
                <a16:creationId xmlns:a16="http://schemas.microsoft.com/office/drawing/2014/main" id="{A928810C-E773-43AE-A2A1-4073955CC8DA}"/>
              </a:ext>
            </a:extLst>
          </p:cNvPr>
          <p:cNvSpPr>
            <a:spLocks noGrp="1"/>
          </p:cNvSpPr>
          <p:nvPr>
            <p:ph type="body" sz="quarter" idx="13"/>
          </p:nvPr>
        </p:nvSpPr>
        <p:spPr>
          <a:xfrm>
            <a:off x="5202936" y="3127248"/>
            <a:ext cx="5833872" cy="3118104"/>
          </a:xfrm>
          <a:solidFill>
            <a:schemeClr val="tx1"/>
          </a:solidFill>
        </p:spPr>
        <p:txBody>
          <a:bodyPr rtlCol="0"/>
          <a:lstStyle>
            <a:lvl1pPr marL="0" indent="0" algn="r">
              <a:buNone/>
              <a:defRPr sz="1800">
                <a:solidFill>
                  <a:schemeClr val="bg1"/>
                </a:solidFill>
              </a:defRPr>
            </a:lvl1pPr>
          </a:lstStyle>
          <a:p>
            <a:pPr lvl="0" rtl="0"/>
            <a:r>
              <a:rPr lang="en-GB" noProof="0"/>
              <a:t>Click to edit Master text styles</a:t>
            </a:r>
          </a:p>
        </p:txBody>
      </p:sp>
    </p:spTree>
    <p:extLst>
      <p:ext uri="{BB962C8B-B14F-4D97-AF65-F5344CB8AC3E}">
        <p14:creationId xmlns:p14="http://schemas.microsoft.com/office/powerpoint/2010/main" val="1995493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earning Intentions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F5E2BA7A-DD47-9F4E-6813-E6C61B239166}"/>
              </a:ext>
            </a:extLst>
          </p:cNvPr>
          <p:cNvSpPr>
            <a:spLocks noGrp="1"/>
          </p:cNvSpPr>
          <p:nvPr>
            <p:ph type="ctrTitle" hasCustomPrompt="1"/>
          </p:nvPr>
        </p:nvSpPr>
        <p:spPr>
          <a:xfrm>
            <a:off x="944881" y="1752600"/>
            <a:ext cx="4434840" cy="533400"/>
          </a:xfrm>
        </p:spPr>
        <p:txBody>
          <a:bodyPr rtlCol="0" anchor="b">
            <a:normAutofit/>
          </a:bodyPr>
          <a:lstStyle>
            <a:lvl1pPr algn="l">
              <a:lnSpc>
                <a:spcPct val="110000"/>
              </a:lnSpc>
              <a:spcBef>
                <a:spcPts val="1000"/>
              </a:spcBef>
              <a:defRPr sz="2400" b="1" i="0" cap="none" baseline="0"/>
            </a:lvl1pPr>
          </a:lstStyle>
          <a:p>
            <a:pPr rtl="0"/>
            <a:r>
              <a:rPr lang="en-GB" noProof="0"/>
              <a:t>Learning about:</a:t>
            </a:r>
          </a:p>
        </p:txBody>
      </p:sp>
      <p:sp>
        <p:nvSpPr>
          <p:cNvPr id="11" name="Subtitle 2">
            <a:extLst>
              <a:ext uri="{FF2B5EF4-FFF2-40B4-BE49-F238E27FC236}">
                <a16:creationId xmlns:a16="http://schemas.microsoft.com/office/drawing/2014/main" id="{797855C4-EE23-D8C0-CF0E-429B8DB291FD}"/>
              </a:ext>
            </a:extLst>
          </p:cNvPr>
          <p:cNvSpPr>
            <a:spLocks noGrp="1"/>
          </p:cNvSpPr>
          <p:nvPr>
            <p:ph type="subTitle" idx="1"/>
          </p:nvPr>
        </p:nvSpPr>
        <p:spPr>
          <a:xfrm>
            <a:off x="944880" y="2590800"/>
            <a:ext cx="4434835" cy="3578352"/>
          </a:xfrm>
        </p:spPr>
        <p:txBody>
          <a:bodyPr rtlCol="0"/>
          <a:lstStyle>
            <a:lvl1pPr marL="0" indent="0" algn="l">
              <a:lnSpc>
                <a:spcPct val="110000"/>
              </a:lnSpc>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a:t>Click to edit Master subtitle style</a:t>
            </a:r>
          </a:p>
        </p:txBody>
      </p:sp>
      <p:pic>
        <p:nvPicPr>
          <p:cNvPr id="8" name="Graphic 7">
            <a:extLst>
              <a:ext uri="{FF2B5EF4-FFF2-40B4-BE49-F238E27FC236}">
                <a16:creationId xmlns:a16="http://schemas.microsoft.com/office/drawing/2014/main" id="{B9974ABF-C266-CBDA-E862-AA8A98FE37C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637281" y="304800"/>
            <a:ext cx="4914900" cy="863600"/>
          </a:xfrm>
          <a:prstGeom prst="rect">
            <a:avLst/>
          </a:prstGeom>
        </p:spPr>
      </p:pic>
      <p:sp>
        <p:nvSpPr>
          <p:cNvPr id="12" name="Text Placeholder 11">
            <a:extLst>
              <a:ext uri="{FF2B5EF4-FFF2-40B4-BE49-F238E27FC236}">
                <a16:creationId xmlns:a16="http://schemas.microsoft.com/office/drawing/2014/main" id="{0489400E-327A-6965-6542-B732B254DE8D}"/>
              </a:ext>
            </a:extLst>
          </p:cNvPr>
          <p:cNvSpPr>
            <a:spLocks noGrp="1"/>
          </p:cNvSpPr>
          <p:nvPr>
            <p:ph type="body" sz="quarter" idx="10" hasCustomPrompt="1"/>
          </p:nvPr>
        </p:nvSpPr>
        <p:spPr>
          <a:xfrm>
            <a:off x="6812281" y="1752600"/>
            <a:ext cx="4434834" cy="533400"/>
          </a:xfrm>
        </p:spPr>
        <p:txBody>
          <a:bodyPr anchor="b"/>
          <a:lstStyle>
            <a:lvl1pPr marL="0" indent="0">
              <a:buNone/>
              <a:defRPr b="1"/>
            </a:lvl1pPr>
            <a:lvl2pPr marL="457200" indent="0">
              <a:buNone/>
              <a:defRPr/>
            </a:lvl2pPr>
          </a:lstStyle>
          <a:p>
            <a:r>
              <a:rPr lang="en-GB" sz="2400" noProof="0"/>
              <a:t>Learning to:</a:t>
            </a:r>
            <a:endParaRPr lang="en-GB" sz="2400"/>
          </a:p>
        </p:txBody>
      </p:sp>
      <p:sp>
        <p:nvSpPr>
          <p:cNvPr id="14" name="Text Placeholder 13">
            <a:extLst>
              <a:ext uri="{FF2B5EF4-FFF2-40B4-BE49-F238E27FC236}">
                <a16:creationId xmlns:a16="http://schemas.microsoft.com/office/drawing/2014/main" id="{B2853586-CF48-9451-8F30-4C6F782EB3FA}"/>
              </a:ext>
            </a:extLst>
          </p:cNvPr>
          <p:cNvSpPr>
            <a:spLocks noGrp="1"/>
          </p:cNvSpPr>
          <p:nvPr>
            <p:ph type="body" sz="quarter" idx="11" hasCustomPrompt="1"/>
          </p:nvPr>
        </p:nvSpPr>
        <p:spPr>
          <a:xfrm>
            <a:off x="6811963" y="2590800"/>
            <a:ext cx="4435475" cy="3578225"/>
          </a:xfrm>
        </p:spPr>
        <p:txBody>
          <a:bodyPr>
            <a:normAutofit/>
          </a:bodyPr>
          <a:lstStyle>
            <a:lvl1pPr marL="0" indent="0">
              <a:buNone/>
              <a:defRPr sz="1800"/>
            </a:lvl1pPr>
            <a:lvl4pPr marL="1371600" indent="0">
              <a:buNone/>
              <a:defRPr/>
            </a:lvl4pPr>
          </a:lstStyle>
          <a:p>
            <a:r>
              <a:rPr lang="en-GB"/>
              <a:t>Click to edit Master subtitle style</a:t>
            </a:r>
          </a:p>
        </p:txBody>
      </p:sp>
    </p:spTree>
    <p:extLst>
      <p:ext uri="{BB962C8B-B14F-4D97-AF65-F5344CB8AC3E}">
        <p14:creationId xmlns:p14="http://schemas.microsoft.com/office/powerpoint/2010/main" val="2107887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earning Intentions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797855C4-EE23-D8C0-CF0E-429B8DB291FD}"/>
              </a:ext>
            </a:extLst>
          </p:cNvPr>
          <p:cNvSpPr>
            <a:spLocks noGrp="1"/>
          </p:cNvSpPr>
          <p:nvPr>
            <p:ph type="subTitle" idx="1"/>
          </p:nvPr>
        </p:nvSpPr>
        <p:spPr>
          <a:xfrm>
            <a:off x="944880" y="2590800"/>
            <a:ext cx="4434835" cy="3578352"/>
          </a:xfrm>
        </p:spPr>
        <p:txBody>
          <a:bodyPr rtlCol="0"/>
          <a:lstStyle>
            <a:lvl1pPr marL="0" indent="0" algn="l">
              <a:lnSpc>
                <a:spcPct val="110000"/>
              </a:lnSpc>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a:t>Click to edit Master subtitle style</a:t>
            </a:r>
          </a:p>
        </p:txBody>
      </p:sp>
      <p:pic>
        <p:nvPicPr>
          <p:cNvPr id="8" name="Graphic 7">
            <a:extLst>
              <a:ext uri="{FF2B5EF4-FFF2-40B4-BE49-F238E27FC236}">
                <a16:creationId xmlns:a16="http://schemas.microsoft.com/office/drawing/2014/main" id="{B9974ABF-C266-CBDA-E862-AA8A98FE37C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04847" y="1107948"/>
            <a:ext cx="4914900" cy="863600"/>
          </a:xfrm>
          <a:prstGeom prst="rect">
            <a:avLst/>
          </a:prstGeom>
        </p:spPr>
      </p:pic>
      <p:sp>
        <p:nvSpPr>
          <p:cNvPr id="14" name="Text Placeholder 13">
            <a:extLst>
              <a:ext uri="{FF2B5EF4-FFF2-40B4-BE49-F238E27FC236}">
                <a16:creationId xmlns:a16="http://schemas.microsoft.com/office/drawing/2014/main" id="{B2853586-CF48-9451-8F30-4C6F782EB3FA}"/>
              </a:ext>
            </a:extLst>
          </p:cNvPr>
          <p:cNvSpPr>
            <a:spLocks noGrp="1"/>
          </p:cNvSpPr>
          <p:nvPr>
            <p:ph type="body" sz="quarter" idx="11" hasCustomPrompt="1"/>
          </p:nvPr>
        </p:nvSpPr>
        <p:spPr>
          <a:xfrm>
            <a:off x="6811963" y="2590800"/>
            <a:ext cx="4435475" cy="3578225"/>
          </a:xfrm>
        </p:spPr>
        <p:txBody>
          <a:bodyPr>
            <a:normAutofit/>
          </a:bodyPr>
          <a:lstStyle>
            <a:lvl1pPr marL="0" indent="0">
              <a:buNone/>
              <a:defRPr sz="1800"/>
            </a:lvl1pPr>
            <a:lvl4pPr marL="1371600" indent="0">
              <a:buNone/>
              <a:defRPr/>
            </a:lvl4pPr>
          </a:lstStyle>
          <a:p>
            <a:r>
              <a:rPr lang="en-GB"/>
              <a:t>Click to edit Master subtitle style</a:t>
            </a:r>
          </a:p>
        </p:txBody>
      </p:sp>
      <p:pic>
        <p:nvPicPr>
          <p:cNvPr id="3" name="Graphic 2">
            <a:extLst>
              <a:ext uri="{FF2B5EF4-FFF2-40B4-BE49-F238E27FC236}">
                <a16:creationId xmlns:a16="http://schemas.microsoft.com/office/drawing/2014/main" id="{9A4F4341-D6CD-810F-CF95-C1781C99683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572255" y="1095248"/>
            <a:ext cx="4584700" cy="863600"/>
          </a:xfrm>
          <a:prstGeom prst="rect">
            <a:avLst/>
          </a:prstGeom>
        </p:spPr>
      </p:pic>
    </p:spTree>
    <p:extLst>
      <p:ext uri="{BB962C8B-B14F-4D97-AF65-F5344CB8AC3E}">
        <p14:creationId xmlns:p14="http://schemas.microsoft.com/office/powerpoint/2010/main" val="7710593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Intro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0AAD-80AF-40E7-BE3F-43D32FC68ED4}"/>
              </a:ext>
            </a:extLst>
          </p:cNvPr>
          <p:cNvSpPr>
            <a:spLocks noGrp="1"/>
          </p:cNvSpPr>
          <p:nvPr>
            <p:ph type="ctrTitle" hasCustomPrompt="1"/>
          </p:nvPr>
        </p:nvSpPr>
        <p:spPr>
          <a:xfrm>
            <a:off x="1524000" y="1122363"/>
            <a:ext cx="9144000" cy="2387600"/>
          </a:xfrm>
        </p:spPr>
        <p:txBody>
          <a:bodyPr rtlCol="0" anchor="b"/>
          <a:lstStyle>
            <a:lvl1pPr algn="l">
              <a:defRPr sz="6000" b="1" i="0" cap="none" baseline="0"/>
            </a:lvl1pPr>
          </a:lstStyle>
          <a:p>
            <a:pPr rtl="0"/>
            <a:r>
              <a:rPr lang="en-GB" noProof="0"/>
              <a:t>Click To Edit Master Title Style</a:t>
            </a:r>
          </a:p>
        </p:txBody>
      </p:sp>
      <p:sp>
        <p:nvSpPr>
          <p:cNvPr id="3" name="Subtitle 2">
            <a:extLst>
              <a:ext uri="{FF2B5EF4-FFF2-40B4-BE49-F238E27FC236}">
                <a16:creationId xmlns:a16="http://schemas.microsoft.com/office/drawing/2014/main" id="{EC80FBD9-0977-4B2B-9318-30774BB0947C}"/>
              </a:ext>
            </a:extLst>
          </p:cNvPr>
          <p:cNvSpPr>
            <a:spLocks noGrp="1"/>
          </p:cNvSpPr>
          <p:nvPr>
            <p:ph type="subTitle" idx="1"/>
          </p:nvPr>
        </p:nvSpPr>
        <p:spPr>
          <a:xfrm>
            <a:off x="1524000" y="3602038"/>
            <a:ext cx="9144000" cy="1655762"/>
          </a:xfrm>
        </p:spPr>
        <p:txBody>
          <a:bodyPr rtlCol="0"/>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n-GB" noProof="0"/>
              <a:t>Click to edit Master subtitle style</a:t>
            </a:r>
          </a:p>
        </p:txBody>
      </p:sp>
    </p:spTree>
    <p:extLst>
      <p:ext uri="{BB962C8B-B14F-4D97-AF65-F5344CB8AC3E}">
        <p14:creationId xmlns:p14="http://schemas.microsoft.com/office/powerpoint/2010/main" val="33002569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Intro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E62FC6D8-DD87-4B93-8491-43C84EE63FE2}"/>
              </a:ext>
            </a:extLst>
          </p:cNvPr>
          <p:cNvSpPr>
            <a:spLocks noGrp="1"/>
          </p:cNvSpPr>
          <p:nvPr>
            <p:ph type="pic" sz="quarter" idx="13"/>
          </p:nvPr>
        </p:nvSpPr>
        <p:spPr>
          <a:xfrm>
            <a:off x="7451965" y="1665520"/>
            <a:ext cx="4266960" cy="4266968"/>
          </a:xfrm>
          <a:custGeom>
            <a:avLst/>
            <a:gdLst>
              <a:gd name="connsiteX0" fmla="*/ 2133823 w 4266960"/>
              <a:gd name="connsiteY0" fmla="*/ 0 h 4266968"/>
              <a:gd name="connsiteX1" fmla="*/ 4256628 w 4266960"/>
              <a:gd name="connsiteY1" fmla="*/ 1915652 h 4266968"/>
              <a:gd name="connsiteX2" fmla="*/ 4266960 w 4266960"/>
              <a:gd name="connsiteY2" fmla="*/ 2120258 h 4266968"/>
              <a:gd name="connsiteX3" fmla="*/ 4266960 w 4266960"/>
              <a:gd name="connsiteY3" fmla="*/ 2147389 h 4266968"/>
              <a:gd name="connsiteX4" fmla="*/ 4256628 w 4266960"/>
              <a:gd name="connsiteY4" fmla="*/ 2351994 h 4266968"/>
              <a:gd name="connsiteX5" fmla="*/ 2351994 w 4266960"/>
              <a:gd name="connsiteY5" fmla="*/ 4256629 h 4266968"/>
              <a:gd name="connsiteX6" fmla="*/ 2147230 w 4266960"/>
              <a:gd name="connsiteY6" fmla="*/ 4266968 h 4266968"/>
              <a:gd name="connsiteX7" fmla="*/ 2120416 w 4266960"/>
              <a:gd name="connsiteY7" fmla="*/ 4266968 h 4266968"/>
              <a:gd name="connsiteX8" fmla="*/ 1915652 w 4266960"/>
              <a:gd name="connsiteY8" fmla="*/ 4256629 h 4266968"/>
              <a:gd name="connsiteX9" fmla="*/ 0 w 4266960"/>
              <a:gd name="connsiteY9" fmla="*/ 2133823 h 4266968"/>
              <a:gd name="connsiteX10" fmla="*/ 2133823 w 4266960"/>
              <a:gd name="connsiteY10" fmla="*/ 0 h 4266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66960" h="4266968">
                <a:moveTo>
                  <a:pt x="2133823" y="0"/>
                </a:moveTo>
                <a:cubicBezTo>
                  <a:pt x="3238644" y="0"/>
                  <a:pt x="4147355" y="839660"/>
                  <a:pt x="4256628" y="1915652"/>
                </a:cubicBezTo>
                <a:lnTo>
                  <a:pt x="4266960" y="2120258"/>
                </a:lnTo>
                <a:lnTo>
                  <a:pt x="4266960" y="2147389"/>
                </a:lnTo>
                <a:lnTo>
                  <a:pt x="4256628" y="2351994"/>
                </a:lnTo>
                <a:cubicBezTo>
                  <a:pt x="4154640" y="3356254"/>
                  <a:pt x="3356253" y="4154640"/>
                  <a:pt x="2351994" y="4256629"/>
                </a:cubicBezTo>
                <a:lnTo>
                  <a:pt x="2147230" y="4266968"/>
                </a:lnTo>
                <a:lnTo>
                  <a:pt x="2120416" y="4266968"/>
                </a:lnTo>
                <a:lnTo>
                  <a:pt x="1915652" y="4256629"/>
                </a:lnTo>
                <a:cubicBezTo>
                  <a:pt x="839660" y="4147356"/>
                  <a:pt x="0" y="3238645"/>
                  <a:pt x="0" y="2133823"/>
                </a:cubicBezTo>
                <a:cubicBezTo>
                  <a:pt x="0" y="955346"/>
                  <a:pt x="955346" y="0"/>
                  <a:pt x="2133823" y="0"/>
                </a:cubicBezTo>
                <a:close/>
              </a:path>
            </a:pathLst>
          </a:custGeom>
        </p:spPr>
        <p:txBody>
          <a:bodyPr wrap="square" rtlCol="0" anchor="ctr">
            <a:noAutofit/>
          </a:bodyPr>
          <a:lstStyle>
            <a:lvl1pPr algn="ctr">
              <a:buNone/>
              <a:defRPr/>
            </a:lvl1pPr>
          </a:lstStyle>
          <a:p>
            <a:pPr rtl="0"/>
            <a:r>
              <a:rPr lang="en-GB" noProof="0"/>
              <a:t>Click icon to add picture</a:t>
            </a:r>
          </a:p>
        </p:txBody>
      </p:sp>
      <p:sp>
        <p:nvSpPr>
          <p:cNvPr id="2" name="Title 1">
            <a:extLst>
              <a:ext uri="{FF2B5EF4-FFF2-40B4-BE49-F238E27FC236}">
                <a16:creationId xmlns:a16="http://schemas.microsoft.com/office/drawing/2014/main" id="{9696CF8C-1EA0-4E47-AC60-CAC3B80A3C5D}"/>
              </a:ext>
            </a:extLst>
          </p:cNvPr>
          <p:cNvSpPr>
            <a:spLocks noGrp="1"/>
          </p:cNvSpPr>
          <p:nvPr>
            <p:ph type="title"/>
          </p:nvPr>
        </p:nvSpPr>
        <p:spPr>
          <a:xfrm>
            <a:off x="804672" y="1335024"/>
            <a:ext cx="6190488" cy="1179576"/>
          </a:xfrm>
        </p:spPr>
        <p:txBody>
          <a:bodyPr lIns="91440" tIns="45720" rIns="91440" bIns="45720" rtlCol="0" anchor="b"/>
          <a:lstStyle>
            <a:lvl1pPr>
              <a:defRPr sz="5400"/>
            </a:lvl1pPr>
          </a:lstStyle>
          <a:p>
            <a:pPr rtl="0"/>
            <a:r>
              <a:rPr lang="en-GB" noProof="0"/>
              <a:t>Click to edit Master title style</a:t>
            </a:r>
          </a:p>
        </p:txBody>
      </p:sp>
      <p:sp>
        <p:nvSpPr>
          <p:cNvPr id="3" name="Content Placeholder 2">
            <a:extLst>
              <a:ext uri="{FF2B5EF4-FFF2-40B4-BE49-F238E27FC236}">
                <a16:creationId xmlns:a16="http://schemas.microsoft.com/office/drawing/2014/main" id="{628CABF8-19D8-4F3C-994F-4D35EC7A2C3E}"/>
              </a:ext>
            </a:extLst>
          </p:cNvPr>
          <p:cNvSpPr>
            <a:spLocks noGrp="1"/>
          </p:cNvSpPr>
          <p:nvPr>
            <p:ph idx="1"/>
          </p:nvPr>
        </p:nvSpPr>
        <p:spPr>
          <a:xfrm>
            <a:off x="850392" y="2825496"/>
            <a:ext cx="6190488" cy="3346704"/>
          </a:xfrm>
        </p:spPr>
        <p:txBody>
          <a:bodyPr rtlCol="0"/>
          <a:lstStyle>
            <a:lvl1pPr marL="0" indent="0">
              <a:lnSpc>
                <a:spcPct val="110000"/>
              </a:lnSpc>
              <a:buNone/>
              <a:defRPr sz="2000"/>
            </a:lvl1pPr>
            <a:lvl2pPr marL="228600">
              <a:defRPr sz="1800"/>
            </a:lvl2pPr>
            <a:lvl3pPr marL="457200">
              <a:defRPr sz="1600"/>
            </a:lvl3pPr>
            <a:lvl4pPr marL="685800">
              <a:defRPr sz="1400"/>
            </a:lvl4pPr>
            <a:lvl5pPr>
              <a:defRPr sz="1400"/>
            </a:lvl5pPr>
          </a:lstStyle>
          <a:p>
            <a:pPr lvl="0" rtl="0"/>
            <a:r>
              <a:rPr lang="en-GB" noProof="0"/>
              <a:t>Click to edit Master text styles</a:t>
            </a:r>
          </a:p>
          <a:p>
            <a:pPr lvl="1" rtl="0"/>
            <a:r>
              <a:rPr lang="en-GB" noProof="0"/>
              <a:t>Second level</a:t>
            </a:r>
          </a:p>
          <a:p>
            <a:pPr lvl="2" rtl="0"/>
            <a:r>
              <a:rPr lang="en-GB" noProof="0"/>
              <a:t>Third level</a:t>
            </a:r>
          </a:p>
          <a:p>
            <a:pPr lvl="3" rtl="0"/>
            <a:r>
              <a:rPr lang="en-GB" noProof="0"/>
              <a:t>Fourth level</a:t>
            </a:r>
          </a:p>
        </p:txBody>
      </p:sp>
    </p:spTree>
    <p:extLst>
      <p:ext uri="{BB962C8B-B14F-4D97-AF65-F5344CB8AC3E}">
        <p14:creationId xmlns:p14="http://schemas.microsoft.com/office/powerpoint/2010/main" val="3651662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DA4224-F4E4-47A4-ACF7-2317493908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en-GB" noProof="0"/>
              <a:t>Click to edit Master title style</a:t>
            </a:r>
          </a:p>
        </p:txBody>
      </p:sp>
      <p:sp>
        <p:nvSpPr>
          <p:cNvPr id="3" name="Text Placeholder 2">
            <a:extLst>
              <a:ext uri="{FF2B5EF4-FFF2-40B4-BE49-F238E27FC236}">
                <a16:creationId xmlns:a16="http://schemas.microsoft.com/office/drawing/2014/main" id="{31679907-DC49-4B86-A34C-C97DBC26A93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en-GB" noProof="0"/>
              <a:t>Click to edit Master text styles</a:t>
            </a:r>
          </a:p>
          <a:p>
            <a:pPr lvl="1" rtl="0"/>
            <a:r>
              <a:rPr lang="en-GB" noProof="0"/>
              <a:t>Second level</a:t>
            </a:r>
          </a:p>
          <a:p>
            <a:pPr lvl="2" rtl="0"/>
            <a:r>
              <a:rPr lang="en-GB" noProof="0"/>
              <a:t>Third level</a:t>
            </a:r>
          </a:p>
          <a:p>
            <a:pPr lvl="3" rtl="0"/>
            <a:r>
              <a:rPr lang="en-GB" noProof="0"/>
              <a:t>Quarter level</a:t>
            </a:r>
          </a:p>
          <a:p>
            <a:pPr lvl="4" rtl="0"/>
            <a:r>
              <a:rPr lang="en-GB" noProof="0"/>
              <a:t>Fifth level</a:t>
            </a:r>
          </a:p>
        </p:txBody>
      </p:sp>
      <p:sp>
        <p:nvSpPr>
          <p:cNvPr id="4" name="Date Placeholder 3">
            <a:extLst>
              <a:ext uri="{FF2B5EF4-FFF2-40B4-BE49-F238E27FC236}">
                <a16:creationId xmlns:a16="http://schemas.microsoft.com/office/drawing/2014/main" id="{25DBC8A0-34FC-4B6E-B42B-A721267D89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i="0" cap="all" spc="100" baseline="0">
                <a:solidFill>
                  <a:schemeClr val="tx1">
                    <a:tint val="75000"/>
                  </a:schemeClr>
                </a:solidFill>
              </a:defRPr>
            </a:lvl1pPr>
          </a:lstStyle>
          <a:p>
            <a:fld id="{E8326E9F-85FC-EB4E-B839-9D6C687738E6}" type="datetimeFigureOut">
              <a:rPr lang="en-GB" smtClean="0"/>
              <a:t>30/09/2025</a:t>
            </a:fld>
            <a:endParaRPr lang="en-GB"/>
          </a:p>
        </p:txBody>
      </p:sp>
      <p:sp>
        <p:nvSpPr>
          <p:cNvPr id="5" name="Footer Placeholder 4">
            <a:extLst>
              <a:ext uri="{FF2B5EF4-FFF2-40B4-BE49-F238E27FC236}">
                <a16:creationId xmlns:a16="http://schemas.microsoft.com/office/drawing/2014/main" id="{609AC0B6-4CC4-4E41-8A4D-F62E17F285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6C0E9BD-90BD-46AE-8A0D-06796ADB76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i="0" cap="all" spc="100" baseline="0">
                <a:solidFill>
                  <a:schemeClr val="tx1">
                    <a:tint val="75000"/>
                  </a:schemeClr>
                </a:solidFill>
              </a:defRPr>
            </a:lvl1pPr>
          </a:lstStyle>
          <a:p>
            <a:fld id="{0B621650-D8AE-3041-A908-309DE76D96F4}" type="slidenum">
              <a:rPr lang="en-GB" smtClean="0"/>
              <a:t>‹#›</a:t>
            </a:fld>
            <a:endParaRPr lang="en-GB"/>
          </a:p>
        </p:txBody>
      </p:sp>
    </p:spTree>
    <p:extLst>
      <p:ext uri="{BB962C8B-B14F-4D97-AF65-F5344CB8AC3E}">
        <p14:creationId xmlns:p14="http://schemas.microsoft.com/office/powerpoint/2010/main" val="2103213979"/>
      </p:ext>
    </p:extLst>
  </p:cSld>
  <p:clrMap bg1="lt1" tx1="dk1" bg2="lt2" tx2="dk2" accent1="accent1" accent2="accent2" accent3="accent3" accent4="accent4" accent5="accent5" accent6="accent6" hlink="hlink" folHlink="folHlink"/>
  <p:sldLayoutIdLst>
    <p:sldLayoutId id="2147483885" r:id="rId1"/>
    <p:sldLayoutId id="2147483905" r:id="rId2"/>
    <p:sldLayoutId id="2147483906" r:id="rId3"/>
    <p:sldLayoutId id="2147483907" r:id="rId4"/>
    <p:sldLayoutId id="2147483886" r:id="rId5"/>
    <p:sldLayoutId id="2147483904" r:id="rId6"/>
    <p:sldLayoutId id="2147483908" r:id="rId7"/>
    <p:sldLayoutId id="2147483884" r:id="rId8"/>
    <p:sldLayoutId id="2147483887" r:id="rId9"/>
    <p:sldLayoutId id="2147483888" r:id="rId10"/>
    <p:sldLayoutId id="2147483889" r:id="rId11"/>
    <p:sldLayoutId id="2147483891" r:id="rId12"/>
    <p:sldLayoutId id="2147483892" r:id="rId13"/>
    <p:sldLayoutId id="2147483890" r:id="rId14"/>
    <p:sldLayoutId id="2147483893" r:id="rId15"/>
    <p:sldLayoutId id="2147483894" r:id="rId16"/>
    <p:sldLayoutId id="2147483895" r:id="rId17"/>
    <p:sldLayoutId id="2147483896" r:id="rId18"/>
    <p:sldLayoutId id="2147483897" r:id="rId19"/>
    <p:sldLayoutId id="2147483898" r:id="rId20"/>
    <p:sldLayoutId id="2147483899" r:id="rId21"/>
    <p:sldLayoutId id="2147483900" r:id="rId22"/>
    <p:sldLayoutId id="2147483901" r:id="rId23"/>
    <p:sldLayoutId id="2147483902" r:id="rId24"/>
    <p:sldLayoutId id="2147483903" r:id="rId25"/>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1.sv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3.xml"/><Relationship Id="rId6" Type="http://schemas.openxmlformats.org/officeDocument/2006/relationships/image" Target="../media/image31.jpeg"/><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9.xml"/><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3.xml"/><Relationship Id="rId6" Type="http://schemas.openxmlformats.org/officeDocument/2006/relationships/image" Target="../media/image31.jpeg"/><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Layout" Target="../slideLayouts/slideLayout23.xml"/><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3.xml"/><Relationship Id="rId6" Type="http://schemas.openxmlformats.org/officeDocument/2006/relationships/image" Target="../media/image31.jpe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3.xml"/><Relationship Id="rId6" Type="http://schemas.openxmlformats.org/officeDocument/2006/relationships/image" Target="../media/image31.jpeg"/><Relationship Id="rId5" Type="http://schemas.openxmlformats.org/officeDocument/2006/relationships/image" Target="../media/image29.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3.xml"/><Relationship Id="rId6" Type="http://schemas.openxmlformats.org/officeDocument/2006/relationships/image" Target="../media/image31.jpeg"/><Relationship Id="rId5" Type="http://schemas.openxmlformats.org/officeDocument/2006/relationships/image" Target="../media/image29.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hyperlink" Target="https://www.google.com/search?client=safari&amp;sca_esv=e7922f6945133b7c&amp;rls=en&amp;q=refusal&amp;si=APYL9btR06w9iCpfOKePDdxJ7dfzwyfCz5dRtgiIAxgNV_2vErhJai_o5LCkOPcWYoGaejmpLtVSgGP3E9YUbce5y3xxQn66Xw%3D%3D&amp;expnd=1&amp;sa=X&amp;ved=2ahUKEwjKtfSW5tmLAxW1YEEAHWOAI1MQyecJegQIKBAP" TargetMode="External"/><Relationship Id="rId2" Type="http://schemas.openxmlformats.org/officeDocument/2006/relationships/notesSlide" Target="../notesSlides/notesSlide3.xml"/><Relationship Id="rId1" Type="http://schemas.openxmlformats.org/officeDocument/2006/relationships/slideLayout" Target="../slideLayouts/slideLayout19.xml"/><Relationship Id="rId5" Type="http://schemas.openxmlformats.org/officeDocument/2006/relationships/image" Target="../media/image23.sv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0.png"/><Relationship Id="rId7"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1.svg"/></Relationships>
</file>

<file path=ppt/slides/_rels/slide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28BA6-19EF-F384-A51B-C1196350C042}"/>
              </a:ext>
            </a:extLst>
          </p:cNvPr>
          <p:cNvSpPr>
            <a:spLocks noGrp="1"/>
          </p:cNvSpPr>
          <p:nvPr>
            <p:ph type="ctrTitle"/>
          </p:nvPr>
        </p:nvSpPr>
        <p:spPr>
          <a:xfrm>
            <a:off x="1298448" y="706879"/>
            <a:ext cx="6272784" cy="2373086"/>
          </a:xfrm>
        </p:spPr>
        <p:txBody>
          <a:bodyPr>
            <a:normAutofit/>
          </a:bodyPr>
          <a:lstStyle/>
          <a:p>
            <a:pPr algn="ctr"/>
            <a:r>
              <a:rPr lang="en-GB" i="0" u="none" strike="noStrike" dirty="0">
                <a:effectLst/>
                <a:latin typeface="Segoe UI" panose="020B0502040204020203" pitchFamily="34" charset="0"/>
              </a:rPr>
              <a:t>Resistance</a:t>
            </a:r>
            <a:endParaRPr lang="en-GB" sz="16600" dirty="0"/>
          </a:p>
        </p:txBody>
      </p:sp>
      <p:sp>
        <p:nvSpPr>
          <p:cNvPr id="3" name="Subtitle 2">
            <a:extLst>
              <a:ext uri="{FF2B5EF4-FFF2-40B4-BE49-F238E27FC236}">
                <a16:creationId xmlns:a16="http://schemas.microsoft.com/office/drawing/2014/main" id="{00B3A37E-EC6C-2E20-0C58-22087B85492C}"/>
              </a:ext>
            </a:extLst>
          </p:cNvPr>
          <p:cNvSpPr>
            <a:spLocks noGrp="1"/>
          </p:cNvSpPr>
          <p:nvPr>
            <p:ph type="subTitle" idx="1"/>
          </p:nvPr>
        </p:nvSpPr>
        <p:spPr>
          <a:xfrm>
            <a:off x="1298448" y="2648198"/>
            <a:ext cx="6272783" cy="1629888"/>
          </a:xfrm>
        </p:spPr>
        <p:txBody>
          <a:bodyPr>
            <a:normAutofit/>
          </a:bodyPr>
          <a:lstStyle/>
          <a:p>
            <a:pPr algn="ctr"/>
            <a:r>
              <a:rPr lang="en-GB" sz="3200" b="0" i="0" u="none" strike="noStrike" dirty="0">
                <a:effectLst/>
                <a:latin typeface="Segoe UI" panose="020B0502040204020203" pitchFamily="34" charset="0"/>
              </a:rPr>
              <a:t>Were there distinctive </a:t>
            </a:r>
            <a:br>
              <a:rPr lang="en-GB" sz="3200" b="0" i="0" u="none" strike="noStrike" dirty="0">
                <a:effectLst/>
                <a:latin typeface="Segoe UI" panose="020B0502040204020203" pitchFamily="34" charset="0"/>
              </a:rPr>
            </a:br>
            <a:r>
              <a:rPr lang="en-GB" sz="3200" b="1" i="0" u="none" strike="noStrike" dirty="0">
                <a:effectLst/>
                <a:latin typeface="Segoe UI" panose="020B0502040204020203" pitchFamily="34" charset="0"/>
              </a:rPr>
              <a:t>female patterns of resistance </a:t>
            </a:r>
            <a:br>
              <a:rPr lang="en-GB" sz="3200" b="0" i="0" u="none" strike="noStrike" dirty="0">
                <a:effectLst/>
                <a:latin typeface="Segoe UI" panose="020B0502040204020203" pitchFamily="34" charset="0"/>
              </a:rPr>
            </a:br>
            <a:r>
              <a:rPr lang="en-GB" sz="3200" b="0" i="0" u="none" strike="noStrike" dirty="0">
                <a:effectLst/>
                <a:latin typeface="Segoe UI" panose="020B0502040204020203" pitchFamily="34" charset="0"/>
              </a:rPr>
              <a:t>by enslaved people?</a:t>
            </a:r>
            <a:endParaRPr lang="en-GB" sz="3600" dirty="0"/>
          </a:p>
        </p:txBody>
      </p:sp>
      <p:pic>
        <p:nvPicPr>
          <p:cNvPr id="5" name="Graphic 4" descr="Female with solid fill">
            <a:extLst>
              <a:ext uri="{FF2B5EF4-FFF2-40B4-BE49-F238E27FC236}">
                <a16:creationId xmlns:a16="http://schemas.microsoft.com/office/drawing/2014/main" id="{F6CA3915-12E7-949B-BA89-042467348CF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35287" y="706879"/>
            <a:ext cx="914400" cy="914400"/>
          </a:xfrm>
          <a:prstGeom prst="rect">
            <a:avLst/>
          </a:prstGeom>
        </p:spPr>
      </p:pic>
    </p:spTree>
    <p:extLst>
      <p:ext uri="{BB962C8B-B14F-4D97-AF65-F5344CB8AC3E}">
        <p14:creationId xmlns:p14="http://schemas.microsoft.com/office/powerpoint/2010/main" val="1970646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ubtitle 10">
            <a:extLst>
              <a:ext uri="{FF2B5EF4-FFF2-40B4-BE49-F238E27FC236}">
                <a16:creationId xmlns:a16="http://schemas.microsoft.com/office/drawing/2014/main" id="{E39AE638-06F8-E8B0-95D8-D6433C5219EB}"/>
              </a:ext>
            </a:extLst>
          </p:cNvPr>
          <p:cNvSpPr>
            <a:spLocks noGrp="1"/>
          </p:cNvSpPr>
          <p:nvPr>
            <p:ph type="subTitle" idx="1"/>
          </p:nvPr>
        </p:nvSpPr>
        <p:spPr>
          <a:xfrm>
            <a:off x="944880" y="2590800"/>
            <a:ext cx="4660789" cy="3578352"/>
          </a:xfrm>
        </p:spPr>
        <p:txBody>
          <a:bodyPr>
            <a:normAutofit/>
          </a:bodyPr>
          <a:lstStyle/>
          <a:p>
            <a:pPr algn="ctr"/>
            <a:r>
              <a:rPr lang="en-US" sz="2800"/>
              <a:t>To investigate distinctively female patterns of resistance from enslaved people.</a:t>
            </a:r>
          </a:p>
        </p:txBody>
      </p:sp>
      <p:sp>
        <p:nvSpPr>
          <p:cNvPr id="12" name="Text Placeholder 11">
            <a:extLst>
              <a:ext uri="{FF2B5EF4-FFF2-40B4-BE49-F238E27FC236}">
                <a16:creationId xmlns:a16="http://schemas.microsoft.com/office/drawing/2014/main" id="{4B813D8E-2DE3-EBCF-4ADD-50AAE844F2BE}"/>
              </a:ext>
            </a:extLst>
          </p:cNvPr>
          <p:cNvSpPr>
            <a:spLocks noGrp="1"/>
          </p:cNvSpPr>
          <p:nvPr>
            <p:ph type="body" sz="quarter" idx="11"/>
          </p:nvPr>
        </p:nvSpPr>
        <p:spPr>
          <a:xfrm>
            <a:off x="6297168" y="2590800"/>
            <a:ext cx="5301462" cy="1764030"/>
          </a:xfrm>
        </p:spPr>
        <p:txBody>
          <a:bodyPr vert="horz" lIns="91440" tIns="45720" rIns="91440" bIns="45720" rtlCol="0" anchor="t">
            <a:normAutofit/>
          </a:bodyPr>
          <a:lstStyle/>
          <a:p>
            <a:pPr marL="342900" indent="-342900">
              <a:buFont typeface="Arial" panose="020B0604020202020204" pitchFamily="34" charset="0"/>
              <a:buChar char="•"/>
            </a:pPr>
            <a:r>
              <a:rPr lang="en-US" sz="2800" dirty="0"/>
              <a:t>I can</a:t>
            </a:r>
            <a:r>
              <a:rPr lang="en-US" sz="2800" b="1" dirty="0"/>
              <a:t> define </a:t>
            </a:r>
            <a:r>
              <a:rPr lang="en-US" sz="2800" dirty="0"/>
              <a:t>resistance.</a:t>
            </a:r>
          </a:p>
          <a:p>
            <a:pPr marL="342900" indent="-342900">
              <a:buFont typeface="Arial" panose="020B0604020202020204" pitchFamily="34" charset="0"/>
              <a:buChar char="•"/>
            </a:pPr>
            <a:r>
              <a:rPr lang="en-US" sz="2800" dirty="0"/>
              <a:t>I can </a:t>
            </a:r>
            <a:r>
              <a:rPr lang="en-US" sz="2800" b="1" dirty="0"/>
              <a:t>describe</a:t>
            </a:r>
            <a:r>
              <a:rPr lang="en-US" sz="2800" dirty="0"/>
              <a:t> different forms of female resistance. </a:t>
            </a:r>
            <a:endParaRPr lang="en-US" sz="2800" dirty="0">
              <a:cs typeface="Arial"/>
            </a:endParaRPr>
          </a:p>
          <a:p>
            <a:endParaRPr lang="en-US" sz="2800" dirty="0"/>
          </a:p>
          <a:p>
            <a:endParaRPr lang="en-US" sz="2800" dirty="0"/>
          </a:p>
          <a:p>
            <a:endParaRPr lang="en-US" sz="2000" dirty="0"/>
          </a:p>
          <a:p>
            <a:endParaRPr lang="en-US" sz="2000" dirty="0"/>
          </a:p>
          <a:p>
            <a:endParaRPr lang="en-US" sz="2000" dirty="0"/>
          </a:p>
        </p:txBody>
      </p:sp>
    </p:spTree>
    <p:extLst>
      <p:ext uri="{BB962C8B-B14F-4D97-AF65-F5344CB8AC3E}">
        <p14:creationId xmlns:p14="http://schemas.microsoft.com/office/powerpoint/2010/main" val="12134286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16EB56A-6A84-3D8C-9E92-4694FE54E10E}"/>
              </a:ext>
            </a:extLst>
          </p:cNvPr>
          <p:cNvSpPr>
            <a:spLocks noGrp="1"/>
          </p:cNvSpPr>
          <p:nvPr>
            <p:ph type="title"/>
          </p:nvPr>
        </p:nvSpPr>
        <p:spPr>
          <a:xfrm>
            <a:off x="838200" y="365125"/>
            <a:ext cx="10515600" cy="1325563"/>
          </a:xfrm>
        </p:spPr>
        <p:txBody>
          <a:bodyPr anchor="ctr">
            <a:normAutofit/>
          </a:bodyPr>
          <a:lstStyle/>
          <a:p>
            <a:r>
              <a:rPr lang="en-US" sz="5000"/>
              <a:t>Resistance: a gendered concept</a:t>
            </a:r>
          </a:p>
        </p:txBody>
      </p:sp>
      <p:sp>
        <p:nvSpPr>
          <p:cNvPr id="7" name="Content Placeholder 6">
            <a:extLst>
              <a:ext uri="{FF2B5EF4-FFF2-40B4-BE49-F238E27FC236}">
                <a16:creationId xmlns:a16="http://schemas.microsoft.com/office/drawing/2014/main" id="{AD48CDE6-1024-4E2D-2741-3D5ACE9019FE}"/>
              </a:ext>
            </a:extLst>
          </p:cNvPr>
          <p:cNvSpPr>
            <a:spLocks noGrp="1"/>
          </p:cNvSpPr>
          <p:nvPr>
            <p:ph idx="1"/>
          </p:nvPr>
        </p:nvSpPr>
        <p:spPr>
          <a:xfrm>
            <a:off x="838200" y="1379855"/>
            <a:ext cx="10515600" cy="4351338"/>
          </a:xfrm>
        </p:spPr>
        <p:txBody>
          <a:bodyPr vert="horz" lIns="91440" tIns="45720" rIns="91440" bIns="45720" rtlCol="0" anchor="t">
            <a:normAutofit/>
          </a:bodyPr>
          <a:lstStyle/>
          <a:p>
            <a:pPr marL="0" indent="0">
              <a:buNone/>
            </a:pPr>
            <a:endParaRPr lang="en-US" dirty="0"/>
          </a:p>
          <a:p>
            <a:pPr marL="0" indent="0" algn="ctr">
              <a:buNone/>
            </a:pPr>
            <a:r>
              <a:rPr lang="en-US" b="1" dirty="0"/>
              <a:t>Activity: </a:t>
            </a:r>
            <a:endParaRPr lang="en-US" b="1" dirty="0">
              <a:cs typeface="Arial"/>
            </a:endParaRPr>
          </a:p>
          <a:p>
            <a:pPr marL="0" indent="0" algn="ctr">
              <a:buNone/>
            </a:pPr>
            <a:r>
              <a:rPr lang="en-US" dirty="0"/>
              <a:t>Thinking back to your mind map of female roles, can you match </a:t>
            </a:r>
          </a:p>
          <a:p>
            <a:pPr marL="0" indent="0" algn="ctr">
              <a:lnSpc>
                <a:spcPct val="150000"/>
              </a:lnSpc>
              <a:buNone/>
            </a:pPr>
            <a:r>
              <a:rPr lang="en-US" b="1" dirty="0"/>
              <a:t>women’s roles </a:t>
            </a:r>
            <a:r>
              <a:rPr lang="en-US" dirty="0"/>
              <a:t>to  </a:t>
            </a:r>
            <a:r>
              <a:rPr lang="en-US" b="1" dirty="0"/>
              <a:t>types of resistance</a:t>
            </a:r>
            <a:br>
              <a:rPr lang="en-US" dirty="0"/>
            </a:br>
            <a:r>
              <a:rPr lang="en-US" dirty="0"/>
              <a:t>to think of any examples of </a:t>
            </a:r>
            <a:br>
              <a:rPr lang="en-US" dirty="0"/>
            </a:br>
            <a:r>
              <a:rPr lang="en-US" b="1" dirty="0"/>
              <a:t>female forms of resistance </a:t>
            </a:r>
            <a:br>
              <a:rPr lang="en-US" b="1" dirty="0"/>
            </a:br>
            <a:r>
              <a:rPr lang="en-US" dirty="0"/>
              <a:t>to slavery?</a:t>
            </a:r>
            <a:endParaRPr lang="en-US" dirty="0">
              <a:cs typeface="Arial"/>
            </a:endParaRPr>
          </a:p>
          <a:p>
            <a:pPr marL="0" indent="0">
              <a:buNone/>
            </a:pPr>
            <a:endParaRPr lang="en-US" dirty="0"/>
          </a:p>
        </p:txBody>
      </p:sp>
      <p:sp>
        <p:nvSpPr>
          <p:cNvPr id="8" name="Rectangle: Rounded Corners 7">
            <a:extLst>
              <a:ext uri="{FF2B5EF4-FFF2-40B4-BE49-F238E27FC236}">
                <a16:creationId xmlns:a16="http://schemas.microsoft.com/office/drawing/2014/main" id="{98BD7223-12ED-0ECE-5234-46EDEB1DD420}"/>
              </a:ext>
            </a:extLst>
          </p:cNvPr>
          <p:cNvSpPr/>
          <p:nvPr/>
        </p:nvSpPr>
        <p:spPr>
          <a:xfrm>
            <a:off x="2731770" y="3086100"/>
            <a:ext cx="2731770" cy="468630"/>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9" name="Rectangle: Rounded Corners 8">
            <a:extLst>
              <a:ext uri="{FF2B5EF4-FFF2-40B4-BE49-F238E27FC236}">
                <a16:creationId xmlns:a16="http://schemas.microsoft.com/office/drawing/2014/main" id="{243AD9F8-18B2-CEE5-B84B-C50673E53746}"/>
              </a:ext>
            </a:extLst>
          </p:cNvPr>
          <p:cNvSpPr/>
          <p:nvPr/>
        </p:nvSpPr>
        <p:spPr>
          <a:xfrm>
            <a:off x="5983604" y="3086100"/>
            <a:ext cx="3571875" cy="468630"/>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
        <p:nvSpPr>
          <p:cNvPr id="10" name="Rectangle: Rounded Corners 9">
            <a:extLst>
              <a:ext uri="{FF2B5EF4-FFF2-40B4-BE49-F238E27FC236}">
                <a16:creationId xmlns:a16="http://schemas.microsoft.com/office/drawing/2014/main" id="{27E40165-30F3-A1DB-C36C-068D41A7D834}"/>
              </a:ext>
            </a:extLst>
          </p:cNvPr>
          <p:cNvSpPr/>
          <p:nvPr/>
        </p:nvSpPr>
        <p:spPr>
          <a:xfrm>
            <a:off x="3535680" y="4335144"/>
            <a:ext cx="4956810" cy="614997"/>
          </a:xfrm>
          <a:prstGeom prst="round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569841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858FEDF-1DCE-6505-63F0-05569DBC263C}"/>
            </a:ext>
          </a:extLst>
        </p:cNvPr>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3B149FEC-28AB-5C11-561A-3EF485634D14}"/>
              </a:ext>
            </a:extLst>
          </p:cNvPr>
          <p:cNvGraphicFramePr>
            <a:graphicFrameLocks noGrp="1"/>
          </p:cNvGraphicFramePr>
          <p:nvPr>
            <p:extLst>
              <p:ext uri="{D42A27DB-BD31-4B8C-83A1-F6EECF244321}">
                <p14:modId xmlns:p14="http://schemas.microsoft.com/office/powerpoint/2010/main" val="3433376451"/>
              </p:ext>
            </p:extLst>
          </p:nvPr>
        </p:nvGraphicFramePr>
        <p:xfrm>
          <a:off x="504092" y="269630"/>
          <a:ext cx="11391900" cy="6367465"/>
        </p:xfrm>
        <a:graphic>
          <a:graphicData uri="http://schemas.openxmlformats.org/drawingml/2006/table">
            <a:tbl>
              <a:tblPr firstRow="1" bandRow="1">
                <a:tableStyleId>{22838BEF-8BB2-4498-84A7-C5851F593DF1}</a:tableStyleId>
              </a:tblPr>
              <a:tblGrid>
                <a:gridCol w="1978936">
                  <a:extLst>
                    <a:ext uri="{9D8B030D-6E8A-4147-A177-3AD203B41FA5}">
                      <a16:colId xmlns:a16="http://schemas.microsoft.com/office/drawing/2014/main" val="135567519"/>
                    </a:ext>
                  </a:extLst>
                </a:gridCol>
                <a:gridCol w="5611324">
                  <a:extLst>
                    <a:ext uri="{9D8B030D-6E8A-4147-A177-3AD203B41FA5}">
                      <a16:colId xmlns:a16="http://schemas.microsoft.com/office/drawing/2014/main" val="2599977989"/>
                    </a:ext>
                  </a:extLst>
                </a:gridCol>
                <a:gridCol w="3801640">
                  <a:extLst>
                    <a:ext uri="{9D8B030D-6E8A-4147-A177-3AD203B41FA5}">
                      <a16:colId xmlns:a16="http://schemas.microsoft.com/office/drawing/2014/main" val="600668361"/>
                    </a:ext>
                  </a:extLst>
                </a:gridCol>
              </a:tblGrid>
              <a:tr h="1273493">
                <a:tc>
                  <a:txBody>
                    <a:bodyPr/>
                    <a:lstStyle/>
                    <a:p>
                      <a:pPr algn="ctr"/>
                      <a:r>
                        <a:rPr lang="en-US"/>
                        <a:t>Forms of resistance</a:t>
                      </a:r>
                    </a:p>
                  </a:txBody>
                  <a:tcPr>
                    <a:solidFill>
                      <a:srgbClr val="FFFFFF"/>
                    </a:solidFill>
                  </a:tcPr>
                </a:tc>
                <a:tc>
                  <a:txBody>
                    <a:bodyPr/>
                    <a:lstStyle/>
                    <a:p>
                      <a:pPr algn="ctr"/>
                      <a:r>
                        <a:rPr lang="en-US"/>
                        <a:t>Explain how women could have resisted enslavement in this setting or circumstance.</a:t>
                      </a:r>
                    </a:p>
                  </a:txBody>
                  <a:tcPr>
                    <a:solidFill>
                      <a:srgbClr val="FFFFFF"/>
                    </a:solidFill>
                  </a:tcPr>
                </a:tc>
                <a:tc>
                  <a:txBody>
                    <a:bodyPr/>
                    <a:lstStyle/>
                    <a:p>
                      <a:pPr algn="ctr"/>
                      <a:r>
                        <a:rPr lang="en-US"/>
                        <a:t>Consider the impact of this resistance on the enslaved and the enslaver:</a:t>
                      </a:r>
                    </a:p>
                  </a:txBody>
                  <a:tcPr>
                    <a:solidFill>
                      <a:srgbClr val="FFFFFF"/>
                    </a:solidFill>
                  </a:tcPr>
                </a:tc>
                <a:extLst>
                  <a:ext uri="{0D108BD9-81ED-4DB2-BD59-A6C34878D82A}">
                    <a16:rowId xmlns:a16="http://schemas.microsoft.com/office/drawing/2014/main" val="1262478737"/>
                  </a:ext>
                </a:extLst>
              </a:tr>
              <a:tr h="1273493">
                <a:tc>
                  <a:txBody>
                    <a:bodyPr/>
                    <a:lstStyle/>
                    <a:p>
                      <a:endParaRPr lang="en-US"/>
                    </a:p>
                  </a:txBody>
                  <a:tcPr>
                    <a:solidFill>
                      <a:srgbClr val="FFFFFF"/>
                    </a:solidFill>
                  </a:tcPr>
                </a:tc>
                <a:tc>
                  <a:txBody>
                    <a:bodyPr/>
                    <a:lstStyle/>
                    <a:p>
                      <a:endParaRPr lang="en-US"/>
                    </a:p>
                  </a:txBody>
                  <a:tcPr>
                    <a:solidFill>
                      <a:srgbClr val="FFFFFF"/>
                    </a:solidFill>
                  </a:tcPr>
                </a:tc>
                <a:tc>
                  <a:txBody>
                    <a:bodyPr/>
                    <a:lstStyle/>
                    <a:p>
                      <a:pPr marL="285750" indent="-285750">
                        <a:buFont typeface="Arial" panose="020B0604020202020204" pitchFamily="34" charset="0"/>
                        <a:buChar char="•"/>
                      </a:pPr>
                      <a:endParaRPr lang="en-US" sz="1200" b="0"/>
                    </a:p>
                  </a:txBody>
                  <a:tcPr>
                    <a:solidFill>
                      <a:srgbClr val="FFFFFF"/>
                    </a:solidFill>
                  </a:tcPr>
                </a:tc>
                <a:extLst>
                  <a:ext uri="{0D108BD9-81ED-4DB2-BD59-A6C34878D82A}">
                    <a16:rowId xmlns:a16="http://schemas.microsoft.com/office/drawing/2014/main" val="2306617285"/>
                  </a:ext>
                </a:extLst>
              </a:tr>
              <a:tr h="1273493">
                <a:tc>
                  <a:txBody>
                    <a:bodyPr/>
                    <a:lstStyle/>
                    <a:p>
                      <a:endParaRPr lang="en-US"/>
                    </a:p>
                  </a:txBody>
                  <a:tcPr>
                    <a:solidFill>
                      <a:srgbClr val="FFFFFF"/>
                    </a:solidFill>
                  </a:tcPr>
                </a:tc>
                <a:tc>
                  <a:txBody>
                    <a:bodyPr/>
                    <a:lstStyle/>
                    <a:p>
                      <a:endParaRPr lang="en-US"/>
                    </a:p>
                  </a:txBody>
                  <a:tcPr>
                    <a:solidFill>
                      <a:srgbClr val="FFFFFF"/>
                    </a:solidFill>
                  </a:tcPr>
                </a:tc>
                <a:tc>
                  <a:txBody>
                    <a:bodyPr/>
                    <a:lstStyle/>
                    <a:p>
                      <a:pPr marL="285750" indent="-285750">
                        <a:buFont typeface="Arial" panose="020B0604020202020204" pitchFamily="34" charset="0"/>
                        <a:buChar char="•"/>
                      </a:pPr>
                      <a:endParaRPr lang="en-US" sz="1200" b="0"/>
                    </a:p>
                  </a:txBody>
                  <a:tcPr>
                    <a:solidFill>
                      <a:srgbClr val="FFFFFF"/>
                    </a:solidFill>
                  </a:tcPr>
                </a:tc>
                <a:extLst>
                  <a:ext uri="{0D108BD9-81ED-4DB2-BD59-A6C34878D82A}">
                    <a16:rowId xmlns:a16="http://schemas.microsoft.com/office/drawing/2014/main" val="965399896"/>
                  </a:ext>
                </a:extLst>
              </a:tr>
              <a:tr h="1273493">
                <a:tc>
                  <a:txBody>
                    <a:bodyPr/>
                    <a:lstStyle/>
                    <a:p>
                      <a:endParaRPr lang="en-US"/>
                    </a:p>
                  </a:txBody>
                  <a:tcPr>
                    <a:solidFill>
                      <a:srgbClr val="FFFFFF"/>
                    </a:solidFill>
                  </a:tcPr>
                </a:tc>
                <a:tc>
                  <a:txBody>
                    <a:bodyPr/>
                    <a:lstStyle/>
                    <a:p>
                      <a:endParaRPr lang="en-US"/>
                    </a:p>
                  </a:txBody>
                  <a:tcPr>
                    <a:solidFill>
                      <a:srgbClr val="FFFFFF"/>
                    </a:solidFill>
                  </a:tcPr>
                </a:tc>
                <a:tc>
                  <a:txBody>
                    <a:bodyPr/>
                    <a:lstStyle/>
                    <a:p>
                      <a:pPr marL="285750" indent="-285750">
                        <a:buFont typeface="Arial"/>
                        <a:buChar char="•"/>
                      </a:pPr>
                      <a:endParaRPr lang="en-US" sz="1200"/>
                    </a:p>
                  </a:txBody>
                  <a:tcPr>
                    <a:solidFill>
                      <a:srgbClr val="FFFFFF"/>
                    </a:solidFill>
                  </a:tcPr>
                </a:tc>
                <a:extLst>
                  <a:ext uri="{0D108BD9-81ED-4DB2-BD59-A6C34878D82A}">
                    <a16:rowId xmlns:a16="http://schemas.microsoft.com/office/drawing/2014/main" val="3349999317"/>
                  </a:ext>
                </a:extLst>
              </a:tr>
              <a:tr h="1273493">
                <a:tc>
                  <a:txBody>
                    <a:bodyPr/>
                    <a:lstStyle/>
                    <a:p>
                      <a:endParaRPr lang="en-US"/>
                    </a:p>
                  </a:txBody>
                  <a:tcPr>
                    <a:solidFill>
                      <a:srgbClr val="FFFFFF"/>
                    </a:solidFill>
                  </a:tcPr>
                </a:tc>
                <a:tc>
                  <a:txBody>
                    <a:bodyPr/>
                    <a:lstStyle/>
                    <a:p>
                      <a:endParaRPr lang="en-US"/>
                    </a:p>
                  </a:txBody>
                  <a:tcPr>
                    <a:solidFill>
                      <a:srgbClr val="FFFFFF"/>
                    </a:solidFill>
                  </a:tcPr>
                </a:tc>
                <a:tc>
                  <a:txBody>
                    <a:bodyPr/>
                    <a:lstStyle/>
                    <a:p>
                      <a:endParaRPr lang="en-US"/>
                    </a:p>
                  </a:txBody>
                  <a:tcPr>
                    <a:solidFill>
                      <a:srgbClr val="FFFFFF"/>
                    </a:solidFill>
                  </a:tcPr>
                </a:tc>
                <a:extLst>
                  <a:ext uri="{0D108BD9-81ED-4DB2-BD59-A6C34878D82A}">
                    <a16:rowId xmlns:a16="http://schemas.microsoft.com/office/drawing/2014/main" val="1315203615"/>
                  </a:ext>
                </a:extLst>
              </a:tr>
            </a:tbl>
          </a:graphicData>
        </a:graphic>
      </p:graphicFrame>
      <p:pic>
        <p:nvPicPr>
          <p:cNvPr id="4098" name="Picture 2" descr="10,000+ Cartoon Of A House Black And White Stock ...">
            <a:extLst>
              <a:ext uri="{FF2B5EF4-FFF2-40B4-BE49-F238E27FC236}">
                <a16:creationId xmlns:a16="http://schemas.microsoft.com/office/drawing/2014/main" id="{CF187B4F-36B2-0661-8309-705BF5EB16C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069" b="12213"/>
          <a:stretch/>
        </p:blipFill>
        <p:spPr bwMode="auto">
          <a:xfrm>
            <a:off x="855914" y="1716259"/>
            <a:ext cx="1335384" cy="95165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Pregnant Woman Silhouette Clip Art at Clker.com - vector clip art online,  royalty free &amp; public domain">
            <a:extLst>
              <a:ext uri="{FF2B5EF4-FFF2-40B4-BE49-F238E27FC236}">
                <a16:creationId xmlns:a16="http://schemas.microsoft.com/office/drawing/2014/main" id="{47CA0443-6FA4-8B41-91E6-AEA4335C53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853" y="3134362"/>
            <a:ext cx="590549" cy="951652"/>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41,892 Baby Feeding Stock Vectors and Vector Art | Shutterstock">
            <a:extLst>
              <a:ext uri="{FF2B5EF4-FFF2-40B4-BE49-F238E27FC236}">
                <a16:creationId xmlns:a16="http://schemas.microsoft.com/office/drawing/2014/main" id="{B782490D-A2F4-AD80-AEB5-7EAE8A1654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0094" y="3102093"/>
            <a:ext cx="951653" cy="951653"/>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Cooking Pot Black White Vector Images ...">
            <a:extLst>
              <a:ext uri="{FF2B5EF4-FFF2-40B4-BE49-F238E27FC236}">
                <a16:creationId xmlns:a16="http://schemas.microsoft.com/office/drawing/2014/main" id="{7F3A0DCA-704A-045D-F1C6-18FEEB9ADE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4346" y="4210050"/>
            <a:ext cx="1391496" cy="104765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Pickaxes Images – Browse 1,190,936 Stock Photos, Vectors, and Video | Adobe  Stock">
            <a:extLst>
              <a:ext uri="{FF2B5EF4-FFF2-40B4-BE49-F238E27FC236}">
                <a16:creationId xmlns:a16="http://schemas.microsoft.com/office/drawing/2014/main" id="{C359BA5A-1922-0875-ACA2-D1E8C5CFFCA0}"/>
              </a:ext>
            </a:extLst>
          </p:cNvPr>
          <p:cNvPicPr>
            <a:picLocks noChangeAspect="1"/>
          </p:cNvPicPr>
          <p:nvPr/>
        </p:nvPicPr>
        <p:blipFill>
          <a:blip r:embed="rId6"/>
          <a:stretch>
            <a:fillRect/>
          </a:stretch>
        </p:blipFill>
        <p:spPr>
          <a:xfrm>
            <a:off x="926022" y="5522690"/>
            <a:ext cx="987640" cy="987640"/>
          </a:xfrm>
          <a:prstGeom prst="rect">
            <a:avLst/>
          </a:prstGeom>
        </p:spPr>
      </p:pic>
    </p:spTree>
    <p:extLst>
      <p:ext uri="{BB962C8B-B14F-4D97-AF65-F5344CB8AC3E}">
        <p14:creationId xmlns:p14="http://schemas.microsoft.com/office/powerpoint/2010/main" val="3613417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1D4BE7A7-37D8-021C-A680-75C88AFBAF1D}"/>
              </a:ext>
            </a:extLst>
          </p:cNvPr>
          <p:cNvSpPr/>
          <p:nvPr/>
        </p:nvSpPr>
        <p:spPr>
          <a:xfrm>
            <a:off x="7586218" y="1568801"/>
            <a:ext cx="3966210" cy="4354830"/>
          </a:xfrm>
          <a:prstGeom prst="ellipse">
            <a:avLst/>
          </a:prstGeom>
          <a:solidFill>
            <a:schemeClr val="bg1"/>
          </a:solidFill>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itle 10">
            <a:extLst>
              <a:ext uri="{FF2B5EF4-FFF2-40B4-BE49-F238E27FC236}">
                <a16:creationId xmlns:a16="http://schemas.microsoft.com/office/drawing/2014/main" id="{9392B187-768E-AE91-2C1A-BBEC9C14E013}"/>
              </a:ext>
            </a:extLst>
          </p:cNvPr>
          <p:cNvSpPr>
            <a:spLocks noGrp="1"/>
          </p:cNvSpPr>
          <p:nvPr>
            <p:ph type="title"/>
          </p:nvPr>
        </p:nvSpPr>
        <p:spPr>
          <a:xfrm>
            <a:off x="639572" y="685800"/>
            <a:ext cx="6190488" cy="1179576"/>
          </a:xfrm>
        </p:spPr>
        <p:txBody>
          <a:bodyPr>
            <a:normAutofit fontScale="90000"/>
          </a:bodyPr>
          <a:lstStyle/>
          <a:p>
            <a:r>
              <a:rPr lang="en-US"/>
              <a:t>Female Resistance</a:t>
            </a:r>
          </a:p>
        </p:txBody>
      </p:sp>
      <p:sp>
        <p:nvSpPr>
          <p:cNvPr id="12" name="Content Placeholder 11">
            <a:extLst>
              <a:ext uri="{FF2B5EF4-FFF2-40B4-BE49-F238E27FC236}">
                <a16:creationId xmlns:a16="http://schemas.microsoft.com/office/drawing/2014/main" id="{E55E7827-AC49-5E4A-0CFE-42AD08265FBF}"/>
              </a:ext>
            </a:extLst>
          </p:cNvPr>
          <p:cNvSpPr>
            <a:spLocks noGrp="1"/>
          </p:cNvSpPr>
          <p:nvPr>
            <p:ph idx="1"/>
          </p:nvPr>
        </p:nvSpPr>
        <p:spPr>
          <a:xfrm>
            <a:off x="639571" y="2125652"/>
            <a:ext cx="6687701" cy="3919548"/>
          </a:xfrm>
        </p:spPr>
        <p:txBody>
          <a:bodyPr vert="horz" lIns="91440" tIns="45720" rIns="91440" bIns="45720" rtlCol="0" anchor="t">
            <a:normAutofit/>
          </a:bodyPr>
          <a:lstStyle/>
          <a:p>
            <a:r>
              <a:rPr lang="en-US" sz="2400" dirty="0"/>
              <a:t>Complete the worksheet grid, </a:t>
            </a:r>
            <a:br>
              <a:rPr lang="en-US" sz="2400" dirty="0"/>
            </a:br>
            <a:r>
              <a:rPr lang="en-US" sz="2400" dirty="0"/>
              <a:t>Consider ways in which women could have resisted enslavement. </a:t>
            </a:r>
          </a:p>
          <a:p>
            <a:r>
              <a:rPr lang="en-US" sz="2400" b="1" dirty="0"/>
              <a:t>Extension: </a:t>
            </a:r>
            <a:r>
              <a:rPr lang="en-US" sz="2400" dirty="0"/>
              <a:t>Create your own icon and describe another way women could have resisted.</a:t>
            </a:r>
            <a:endParaRPr lang="en-US" sz="2400" dirty="0">
              <a:cs typeface="Arial"/>
            </a:endParaRPr>
          </a:p>
          <a:p>
            <a:endParaRPr lang="en-US" dirty="0"/>
          </a:p>
        </p:txBody>
      </p:sp>
      <p:pic>
        <p:nvPicPr>
          <p:cNvPr id="5" name="Picture 2" descr="10,000+ Cartoon Of A House Black And White Stock ...">
            <a:extLst>
              <a:ext uri="{FF2B5EF4-FFF2-40B4-BE49-F238E27FC236}">
                <a16:creationId xmlns:a16="http://schemas.microsoft.com/office/drawing/2014/main" id="{228AACAA-4B9C-86AF-1352-62D0CD4D545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069" b="12213"/>
          <a:stretch/>
        </p:blipFill>
        <p:spPr bwMode="auto">
          <a:xfrm>
            <a:off x="8820913" y="1873843"/>
            <a:ext cx="1335384" cy="95165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Pregnant Woman Silhouette Clip Art at Clker.com - vector clip art online,  royalty free &amp; public domain">
            <a:extLst>
              <a:ext uri="{FF2B5EF4-FFF2-40B4-BE49-F238E27FC236}">
                <a16:creationId xmlns:a16="http://schemas.microsoft.com/office/drawing/2014/main" id="{70F315C4-689D-CAC3-BE58-9EE3135958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8700" y="2822745"/>
            <a:ext cx="1160533" cy="187016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41,892 Baby Feeding Stock Vectors and Vector Art | Shutterstock">
            <a:extLst>
              <a:ext uri="{FF2B5EF4-FFF2-40B4-BE49-F238E27FC236}">
                <a16:creationId xmlns:a16="http://schemas.microsoft.com/office/drawing/2014/main" id="{2DA44793-7657-E3B1-6E51-F42F04304E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61221" y="2630671"/>
            <a:ext cx="1492808" cy="149280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Cooking Pot Black White Vector Images ...">
            <a:extLst>
              <a:ext uri="{FF2B5EF4-FFF2-40B4-BE49-F238E27FC236}">
                <a16:creationId xmlns:a16="http://schemas.microsoft.com/office/drawing/2014/main" id="{451A767C-6CD2-37FB-7F9C-FB41886AA3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12353" y="4241548"/>
            <a:ext cx="1391496" cy="1047651"/>
          </a:xfrm>
          <a:prstGeom prst="rect">
            <a:avLst/>
          </a:prstGeom>
          <a:noFill/>
          <a:extLst>
            <a:ext uri="{909E8E84-426E-40DD-AFC4-6F175D3DCCD1}">
              <a14:hiddenFill xmlns:a14="http://schemas.microsoft.com/office/drawing/2010/main">
                <a:solidFill>
                  <a:srgbClr val="FFFFFF"/>
                </a:solidFill>
              </a14:hiddenFill>
            </a:ext>
          </a:extLst>
        </p:spPr>
      </p:pic>
      <p:sp>
        <p:nvSpPr>
          <p:cNvPr id="3" name="Speech Bubble: Rectangle with Corners Rounded 2">
            <a:extLst>
              <a:ext uri="{FF2B5EF4-FFF2-40B4-BE49-F238E27FC236}">
                <a16:creationId xmlns:a16="http://schemas.microsoft.com/office/drawing/2014/main" id="{9DC9D0CA-A73B-D50C-02FA-83F1AB47BFC1}"/>
              </a:ext>
            </a:extLst>
          </p:cNvPr>
          <p:cNvSpPr/>
          <p:nvPr/>
        </p:nvSpPr>
        <p:spPr>
          <a:xfrm>
            <a:off x="6643770" y="325500"/>
            <a:ext cx="4354285" cy="1266523"/>
          </a:xfrm>
          <a:prstGeom prst="wedgeRoundRectCallout">
            <a:avLst>
              <a:gd name="adj1" fmla="val -17421"/>
              <a:gd name="adj2" fmla="val 78744"/>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cs typeface="Arial"/>
              </a:rPr>
              <a:t>Be ready to discuss your answers</a:t>
            </a:r>
          </a:p>
          <a:p>
            <a:pPr algn="ctr"/>
            <a:endParaRPr lang="en-GB" sz="2400" dirty="0">
              <a:cs typeface="Arial"/>
            </a:endParaRPr>
          </a:p>
        </p:txBody>
      </p:sp>
    </p:spTree>
    <p:extLst>
      <p:ext uri="{BB962C8B-B14F-4D97-AF65-F5344CB8AC3E}">
        <p14:creationId xmlns:p14="http://schemas.microsoft.com/office/powerpoint/2010/main" val="2110240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858FEDF-1DCE-6505-63F0-05569DBC263C}"/>
            </a:ext>
          </a:extLst>
        </p:cNvPr>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3B149FEC-28AB-5C11-561A-3EF485634D14}"/>
              </a:ext>
            </a:extLst>
          </p:cNvPr>
          <p:cNvGraphicFramePr>
            <a:graphicFrameLocks noGrp="1"/>
          </p:cNvGraphicFramePr>
          <p:nvPr>
            <p:extLst>
              <p:ext uri="{D42A27DB-BD31-4B8C-83A1-F6EECF244321}">
                <p14:modId xmlns:p14="http://schemas.microsoft.com/office/powerpoint/2010/main" val="3633154238"/>
              </p:ext>
            </p:extLst>
          </p:nvPr>
        </p:nvGraphicFramePr>
        <p:xfrm>
          <a:off x="432874" y="-13601"/>
          <a:ext cx="11546721" cy="6871601"/>
        </p:xfrm>
        <a:graphic>
          <a:graphicData uri="http://schemas.openxmlformats.org/drawingml/2006/table">
            <a:tbl>
              <a:tblPr firstRow="1" bandRow="1">
                <a:tableStyleId>{22838BEF-8BB2-4498-84A7-C5851F593DF1}</a:tableStyleId>
              </a:tblPr>
              <a:tblGrid>
                <a:gridCol w="2005830">
                  <a:extLst>
                    <a:ext uri="{9D8B030D-6E8A-4147-A177-3AD203B41FA5}">
                      <a16:colId xmlns:a16="http://schemas.microsoft.com/office/drawing/2014/main" val="135567519"/>
                    </a:ext>
                  </a:extLst>
                </a:gridCol>
                <a:gridCol w="5413706">
                  <a:extLst>
                    <a:ext uri="{9D8B030D-6E8A-4147-A177-3AD203B41FA5}">
                      <a16:colId xmlns:a16="http://schemas.microsoft.com/office/drawing/2014/main" val="2599977989"/>
                    </a:ext>
                  </a:extLst>
                </a:gridCol>
                <a:gridCol w="4127185">
                  <a:extLst>
                    <a:ext uri="{9D8B030D-6E8A-4147-A177-3AD203B41FA5}">
                      <a16:colId xmlns:a16="http://schemas.microsoft.com/office/drawing/2014/main" val="600668361"/>
                    </a:ext>
                  </a:extLst>
                </a:gridCol>
              </a:tblGrid>
              <a:tr h="999250">
                <a:tc>
                  <a:txBody>
                    <a:bodyPr/>
                    <a:lstStyle/>
                    <a:p>
                      <a:pPr algn="ctr"/>
                      <a:r>
                        <a:rPr lang="en-US"/>
                        <a:t>Forms of resistance</a:t>
                      </a:r>
                    </a:p>
                  </a:txBody>
                  <a:tcPr>
                    <a:solidFill>
                      <a:srgbClr val="FFFFFF"/>
                    </a:solidFill>
                  </a:tcPr>
                </a:tc>
                <a:tc>
                  <a:txBody>
                    <a:bodyPr/>
                    <a:lstStyle/>
                    <a:p>
                      <a:pPr algn="ctr"/>
                      <a:r>
                        <a:rPr lang="en-US"/>
                        <a:t>Explain how women could have resisted enslavement in this setting or circumstance.</a:t>
                      </a:r>
                    </a:p>
                  </a:txBody>
                  <a:tcPr>
                    <a:solidFill>
                      <a:srgbClr val="FFFFFF"/>
                    </a:solidFill>
                  </a:tcPr>
                </a:tc>
                <a:tc>
                  <a:txBody>
                    <a:bodyPr/>
                    <a:lstStyle/>
                    <a:p>
                      <a:pPr algn="ctr"/>
                      <a:r>
                        <a:rPr lang="en-US"/>
                        <a:t>Consider the impact of this resistance on the enslaved and the enslaver:</a:t>
                      </a:r>
                    </a:p>
                  </a:txBody>
                  <a:tcPr>
                    <a:solidFill>
                      <a:srgbClr val="FFFFFF"/>
                    </a:solidFill>
                  </a:tcPr>
                </a:tc>
                <a:extLst>
                  <a:ext uri="{0D108BD9-81ED-4DB2-BD59-A6C34878D82A}">
                    <a16:rowId xmlns:a16="http://schemas.microsoft.com/office/drawing/2014/main" val="1262478737"/>
                  </a:ext>
                </a:extLst>
              </a:tr>
              <a:tr h="1408590">
                <a:tc>
                  <a:txBody>
                    <a:bodyPr/>
                    <a:lstStyle/>
                    <a:p>
                      <a:endParaRPr lang="en-US"/>
                    </a:p>
                  </a:txBody>
                  <a:tcPr>
                    <a:solidFill>
                      <a:srgbClr val="FFFFFF"/>
                    </a:solidFill>
                  </a:tcPr>
                </a:tc>
                <a:tc>
                  <a:txBody>
                    <a:bodyPr/>
                    <a:lstStyle/>
                    <a:p>
                      <a:pPr marL="285750" indent="-285750">
                        <a:buFont typeface="Arial"/>
                        <a:buChar char="•"/>
                      </a:pPr>
                      <a:r>
                        <a:rPr lang="en-US" sz="1800" dirty="0"/>
                        <a:t>Use their position in the house to access further information.</a:t>
                      </a:r>
                    </a:p>
                    <a:p>
                      <a:pPr marL="285750" lvl="0" indent="-285750">
                        <a:buFont typeface="Arial"/>
                        <a:buChar char="•"/>
                      </a:pPr>
                      <a:r>
                        <a:rPr lang="en-US" sz="1800" dirty="0"/>
                        <a:t>Refusing to do certain household chores or doing these slowly. An example is not opening the correct blinds within the house.</a:t>
                      </a:r>
                    </a:p>
                  </a:txBody>
                  <a:tcPr>
                    <a:solidFill>
                      <a:srgbClr val="FFFFFF"/>
                    </a:solidFill>
                  </a:tcPr>
                </a:tc>
                <a:tc>
                  <a:txBody>
                    <a:bodyPr/>
                    <a:lstStyle/>
                    <a:p>
                      <a:pPr marL="285750" indent="-285750">
                        <a:buFont typeface="Arial" panose="020B0604020202020204" pitchFamily="34" charset="0"/>
                        <a:buChar char="•"/>
                      </a:pPr>
                      <a:r>
                        <a:rPr lang="en-US" sz="1400" b="0"/>
                        <a:t>By discovering new information, the women can educate themselves further and share their experiences of being enslaved. </a:t>
                      </a:r>
                    </a:p>
                    <a:p>
                      <a:pPr marL="285750" indent="-285750">
                        <a:buFont typeface="Arial" panose="020B0604020202020204" pitchFamily="34" charset="0"/>
                        <a:buChar char="•"/>
                      </a:pPr>
                      <a:r>
                        <a:rPr lang="en-US" sz="1400" b="0"/>
                        <a:t>This may anger the enslaver by the tasks that the women would purposefully get wrong.</a:t>
                      </a:r>
                    </a:p>
                  </a:txBody>
                  <a:tcPr>
                    <a:solidFill>
                      <a:srgbClr val="FFFFFF"/>
                    </a:solidFill>
                  </a:tcPr>
                </a:tc>
                <a:extLst>
                  <a:ext uri="{0D108BD9-81ED-4DB2-BD59-A6C34878D82A}">
                    <a16:rowId xmlns:a16="http://schemas.microsoft.com/office/drawing/2014/main" val="2306617285"/>
                  </a:ext>
                </a:extLst>
              </a:tr>
              <a:tr h="1672701">
                <a:tc>
                  <a:txBody>
                    <a:bodyPr/>
                    <a:lstStyle/>
                    <a:p>
                      <a:endParaRPr lang="en-US"/>
                    </a:p>
                  </a:txBody>
                  <a:tcPr>
                    <a:solidFill>
                      <a:srgbClr val="FFFFFF"/>
                    </a:solidFill>
                  </a:tcPr>
                </a:tc>
                <a:tc>
                  <a:txBody>
                    <a:bodyPr/>
                    <a:lstStyle/>
                    <a:p>
                      <a:pPr marL="285750" indent="-285750">
                        <a:buFont typeface="Arial"/>
                        <a:buChar char="•"/>
                      </a:pPr>
                      <a:r>
                        <a:rPr lang="en-US" sz="1800"/>
                        <a:t>Limit their pregnancy or fertility. </a:t>
                      </a:r>
                    </a:p>
                    <a:p>
                      <a:pPr marL="285750" lvl="0" indent="-285750">
                        <a:buFont typeface="Arial"/>
                        <a:buChar char="•"/>
                      </a:pPr>
                      <a:r>
                        <a:rPr lang="en-US" sz="1800"/>
                        <a:t>May bring on miscarriages.</a:t>
                      </a:r>
                    </a:p>
                    <a:p>
                      <a:pPr marL="285750" lvl="0" indent="-285750">
                        <a:buFont typeface="Arial"/>
                        <a:buChar char="•"/>
                      </a:pPr>
                      <a:r>
                        <a:rPr lang="en-US" sz="1800"/>
                        <a:t>Using prolonged breastfeeding as a form of contraceptive protection.</a:t>
                      </a:r>
                    </a:p>
                  </a:txBody>
                  <a:tcPr>
                    <a:solidFill>
                      <a:srgbClr val="FFFFFF"/>
                    </a:solidFill>
                  </a:tcPr>
                </a:tc>
                <a:tc>
                  <a:txBody>
                    <a:bodyPr/>
                    <a:lstStyle/>
                    <a:p>
                      <a:pPr marL="285750" indent="-285750">
                        <a:buFont typeface="Arial" panose="020B0604020202020204" pitchFamily="34" charset="0"/>
                        <a:buChar char="•"/>
                      </a:pPr>
                      <a:r>
                        <a:rPr lang="en-US" sz="1400" dirty="0"/>
                        <a:t>By limiting their pregnancies or controlling their fertility. This impacted on the reproduction of enslaved workforce.</a:t>
                      </a:r>
                    </a:p>
                    <a:p>
                      <a:pPr marL="285750" indent="-285750">
                        <a:buFont typeface="Arial" panose="020B0604020202020204" pitchFamily="34" charset="0"/>
                        <a:buChar char="•"/>
                      </a:pPr>
                      <a:r>
                        <a:rPr lang="en-US" sz="1400" b="0" dirty="0"/>
                        <a:t>By continuing breastfeeding.</a:t>
                      </a:r>
                      <a:br>
                        <a:rPr lang="en-US" sz="1400" b="0" dirty="0"/>
                      </a:br>
                      <a:r>
                        <a:rPr lang="en-US" sz="1400" b="0" dirty="0"/>
                        <a:t>This allowed for pregnancies to be spread further apart, allowing women to take control over their bodies.</a:t>
                      </a:r>
                    </a:p>
                  </a:txBody>
                  <a:tcPr>
                    <a:solidFill>
                      <a:srgbClr val="FFFFFF"/>
                    </a:solidFill>
                  </a:tcPr>
                </a:tc>
                <a:extLst>
                  <a:ext uri="{0D108BD9-81ED-4DB2-BD59-A6C34878D82A}">
                    <a16:rowId xmlns:a16="http://schemas.microsoft.com/office/drawing/2014/main" val="965399896"/>
                  </a:ext>
                </a:extLst>
              </a:tr>
              <a:tr h="1672701">
                <a:tc>
                  <a:txBody>
                    <a:bodyPr/>
                    <a:lstStyle/>
                    <a:p>
                      <a:endParaRPr lang="en-US"/>
                    </a:p>
                  </a:txBody>
                  <a:tcPr>
                    <a:solidFill>
                      <a:srgbClr val="FFFFFF"/>
                    </a:solidFill>
                  </a:tcPr>
                </a:tc>
                <a:tc>
                  <a:txBody>
                    <a:bodyPr/>
                    <a:lstStyle/>
                    <a:p>
                      <a:pPr marL="285750" indent="-285750">
                        <a:buFont typeface="Arial"/>
                        <a:buChar char="•"/>
                      </a:pPr>
                      <a:r>
                        <a:rPr lang="en-US" sz="1800"/>
                        <a:t>Women would use their position as domestic house workers, as well as their knowledge regarding poisonous plants and ingredients to poison the owners and their family.</a:t>
                      </a:r>
                    </a:p>
                    <a:p>
                      <a:pPr marL="285750" lvl="0" indent="-285750">
                        <a:buFont typeface="Arial"/>
                        <a:buChar char="•"/>
                      </a:pPr>
                      <a:r>
                        <a:rPr lang="en-US" sz="1800"/>
                        <a:t>Continue to use African cooking practices.</a:t>
                      </a:r>
                    </a:p>
                    <a:p>
                      <a:pPr marL="285750" lvl="0" indent="-285750">
                        <a:buFont typeface="Arial"/>
                        <a:buChar char="•"/>
                      </a:pPr>
                      <a:endParaRPr lang="en-US" sz="1800"/>
                    </a:p>
                  </a:txBody>
                  <a:tcPr>
                    <a:solidFill>
                      <a:srgbClr val="FFFFFF"/>
                    </a:solidFill>
                  </a:tcPr>
                </a:tc>
                <a:tc>
                  <a:txBody>
                    <a:bodyPr/>
                    <a:lstStyle/>
                    <a:p>
                      <a:pPr marL="285750" indent="-285750">
                        <a:buFont typeface="Arial"/>
                        <a:buChar char="•"/>
                      </a:pPr>
                      <a:r>
                        <a:rPr lang="en-US" sz="1400"/>
                        <a:t>By continuing to use West African ingredients and practices, it allowed for cultural traditions to be shared and passed on.</a:t>
                      </a:r>
                    </a:p>
                    <a:p>
                      <a:pPr marL="285750" lvl="0" indent="-285750">
                        <a:buFont typeface="Arial"/>
                        <a:buChar char="•"/>
                      </a:pPr>
                      <a:r>
                        <a:rPr lang="en-US" sz="1400"/>
                        <a:t>By poisoning or attempting to poison the enslavers it is a direct resistance to their enslavement.</a:t>
                      </a:r>
                    </a:p>
                  </a:txBody>
                  <a:tcPr>
                    <a:solidFill>
                      <a:srgbClr val="FFFFFF"/>
                    </a:solidFill>
                  </a:tcPr>
                </a:tc>
                <a:extLst>
                  <a:ext uri="{0D108BD9-81ED-4DB2-BD59-A6C34878D82A}">
                    <a16:rowId xmlns:a16="http://schemas.microsoft.com/office/drawing/2014/main" val="3349999317"/>
                  </a:ext>
                </a:extLst>
              </a:tr>
              <a:tr h="999250">
                <a:tc>
                  <a:txBody>
                    <a:bodyPr/>
                    <a:lstStyle/>
                    <a:p>
                      <a:endParaRPr lang="en-US"/>
                    </a:p>
                  </a:txBody>
                  <a:tcPr>
                    <a:solidFill>
                      <a:srgbClr val="FFFFFF"/>
                    </a:solidFill>
                  </a:tcPr>
                </a:tc>
                <a:tc>
                  <a:txBody>
                    <a:bodyPr/>
                    <a:lstStyle/>
                    <a:p>
                      <a:pPr marL="285750" indent="-285750">
                        <a:buFont typeface="Arial"/>
                        <a:buChar char="•"/>
                      </a:pPr>
                      <a:r>
                        <a:rPr lang="en-US" sz="1800" dirty="0"/>
                        <a:t>Women </a:t>
                      </a:r>
                      <a:r>
                        <a:rPr lang="en-US" sz="1800" dirty="0" err="1"/>
                        <a:t>organised</a:t>
                      </a:r>
                      <a:r>
                        <a:rPr lang="en-US" sz="1800" dirty="0"/>
                        <a:t> and led work strikes</a:t>
                      </a:r>
                    </a:p>
                  </a:txBody>
                  <a:tcPr>
                    <a:solidFill>
                      <a:srgbClr val="FFFFFF"/>
                    </a:solidFill>
                  </a:tcPr>
                </a:tc>
                <a:tc>
                  <a:txBody>
                    <a:bodyPr/>
                    <a:lstStyle/>
                    <a:p>
                      <a:pPr marL="285750" indent="-285750">
                        <a:buFont typeface="Arial"/>
                        <a:buChar char="•"/>
                      </a:pPr>
                      <a:r>
                        <a:rPr lang="en-US" sz="1400" dirty="0"/>
                        <a:t>Impact productivity of fieldwork and therefore also impact on enslavers profits.</a:t>
                      </a:r>
                    </a:p>
                  </a:txBody>
                  <a:tcPr>
                    <a:solidFill>
                      <a:srgbClr val="FFFFFF"/>
                    </a:solidFill>
                  </a:tcPr>
                </a:tc>
                <a:extLst>
                  <a:ext uri="{0D108BD9-81ED-4DB2-BD59-A6C34878D82A}">
                    <a16:rowId xmlns:a16="http://schemas.microsoft.com/office/drawing/2014/main" val="1315203615"/>
                  </a:ext>
                </a:extLst>
              </a:tr>
            </a:tbl>
          </a:graphicData>
        </a:graphic>
      </p:graphicFrame>
      <p:pic>
        <p:nvPicPr>
          <p:cNvPr id="4098" name="Picture 2" descr="10,000+ Cartoon Of A House Black And White Stock ...">
            <a:extLst>
              <a:ext uri="{FF2B5EF4-FFF2-40B4-BE49-F238E27FC236}">
                <a16:creationId xmlns:a16="http://schemas.microsoft.com/office/drawing/2014/main" id="{CF187B4F-36B2-0661-8309-705BF5EB16C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069" b="12213"/>
          <a:stretch/>
        </p:blipFill>
        <p:spPr bwMode="auto">
          <a:xfrm>
            <a:off x="724346" y="1272939"/>
            <a:ext cx="1335384" cy="95165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Pregnant Woman Silhouette Clip Art at Clker.com - vector clip art online,  royalty free &amp; public domain">
            <a:extLst>
              <a:ext uri="{FF2B5EF4-FFF2-40B4-BE49-F238E27FC236}">
                <a16:creationId xmlns:a16="http://schemas.microsoft.com/office/drawing/2014/main" id="{47CA0443-6FA4-8B41-91E6-AEA4335C53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791" y="2946793"/>
            <a:ext cx="590549" cy="951652"/>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41,892 Baby Feeding Stock Vectors and Vector Art | Shutterstock">
            <a:extLst>
              <a:ext uri="{FF2B5EF4-FFF2-40B4-BE49-F238E27FC236}">
                <a16:creationId xmlns:a16="http://schemas.microsoft.com/office/drawing/2014/main" id="{B782490D-A2F4-AD80-AEB5-7EAE8A1654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3808" y="2930341"/>
            <a:ext cx="951653" cy="951653"/>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Cooking Pot Black White Vector Images ...">
            <a:extLst>
              <a:ext uri="{FF2B5EF4-FFF2-40B4-BE49-F238E27FC236}">
                <a16:creationId xmlns:a16="http://schemas.microsoft.com/office/drawing/2014/main" id="{7F3A0DCA-704A-045D-F1C6-18FEEB9ADE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4346" y="4534760"/>
            <a:ext cx="1391496" cy="104765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Pickaxes Images – Browse 1,190,936 Stock Photos, Vectors, and Video | Adobe  Stock">
            <a:extLst>
              <a:ext uri="{FF2B5EF4-FFF2-40B4-BE49-F238E27FC236}">
                <a16:creationId xmlns:a16="http://schemas.microsoft.com/office/drawing/2014/main" id="{2717FD10-B1D1-B2F9-6BA3-15B4769867D2}"/>
              </a:ext>
            </a:extLst>
          </p:cNvPr>
          <p:cNvPicPr>
            <a:picLocks noChangeAspect="1"/>
          </p:cNvPicPr>
          <p:nvPr/>
        </p:nvPicPr>
        <p:blipFill>
          <a:blip r:embed="rId6"/>
          <a:stretch>
            <a:fillRect/>
          </a:stretch>
        </p:blipFill>
        <p:spPr>
          <a:xfrm>
            <a:off x="876684" y="5878035"/>
            <a:ext cx="906396" cy="906396"/>
          </a:xfrm>
          <a:prstGeom prst="rect">
            <a:avLst/>
          </a:prstGeom>
        </p:spPr>
      </p:pic>
    </p:spTree>
    <p:extLst>
      <p:ext uri="{BB962C8B-B14F-4D97-AF65-F5344CB8AC3E}">
        <p14:creationId xmlns:p14="http://schemas.microsoft.com/office/powerpoint/2010/main" val="27207096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statue of a person in a park&#10;&#10;Description automatically generated">
            <a:extLst>
              <a:ext uri="{FF2B5EF4-FFF2-40B4-BE49-F238E27FC236}">
                <a16:creationId xmlns:a16="http://schemas.microsoft.com/office/drawing/2014/main" id="{EC6994E5-B02D-F520-0735-E34F8D49E7D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636" b="97647" l="9928" r="98868">
                        <a14:foregroundMark x1="50463" y1="6674" x2="61111" y2="8603"/>
                        <a14:foregroundMark x1="18724" y1="93750" x2="60648" y2="94985"/>
                        <a14:foregroundMark x1="60648" y1="94985" x2="83025" y2="94406"/>
                        <a14:foregroundMark x1="18467" y1="91821" x2="17027" y2="97647"/>
                        <a14:foregroundMark x1="76080" y1="77122" x2="98868" y2="81636"/>
                        <a14:backgroundMark x1="27984" y1="18750" x2="20782" y2="80363"/>
                        <a14:backgroundMark x1="32870" y1="49460" x2="34877" y2="75810"/>
                        <a14:backgroundMark x1="35442" y1="50309" x2="37191" y2="54398"/>
                        <a14:backgroundMark x1="36317" y1="51813" x2="39198" y2="57870"/>
                      </a14:backgroundRemoval>
                    </a14:imgEffect>
                  </a14:imgLayer>
                </a14:imgProps>
              </a:ext>
              <a:ext uri="{28A0092B-C50C-407E-A947-70E740481C1C}">
                <a14:useLocalDpi xmlns:a14="http://schemas.microsoft.com/office/drawing/2010/main" val="0"/>
              </a:ext>
            </a:extLst>
          </a:blip>
          <a:stretch>
            <a:fillRect/>
          </a:stretch>
        </p:blipFill>
        <p:spPr bwMode="auto">
          <a:xfrm>
            <a:off x="708057" y="1203791"/>
            <a:ext cx="3966813" cy="5289084"/>
          </a:xfrm>
          <a:prstGeom prst="ellipse">
            <a:avLst/>
          </a:prstGeom>
          <a:ln>
            <a:noFill/>
          </a:ln>
          <a:effectLst>
            <a:softEdge rad="12700"/>
          </a:effectLst>
        </p:spPr>
      </p:pic>
      <p:pic>
        <p:nvPicPr>
          <p:cNvPr id="1026" name="Picture 2" descr="Bermuda | Geography, History, &amp; Facts | Britannica">
            <a:extLst>
              <a:ext uri="{FF2B5EF4-FFF2-40B4-BE49-F238E27FC236}">
                <a16:creationId xmlns:a16="http://schemas.microsoft.com/office/drawing/2014/main" id="{0C9941B9-0F23-DD23-1BC5-4D787474F57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12" r="4715"/>
          <a:stretch>
            <a:fillRect/>
          </a:stretch>
        </p:blipFill>
        <p:spPr bwMode="auto">
          <a:xfrm>
            <a:off x="5143500" y="1595914"/>
            <a:ext cx="6092190" cy="3666172"/>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0B51D742-3B00-1D6E-3420-F526392F4738}"/>
              </a:ext>
            </a:extLst>
          </p:cNvPr>
          <p:cNvSpPr txBox="1">
            <a:spLocks/>
          </p:cNvSpPr>
          <p:nvPr/>
        </p:nvSpPr>
        <p:spPr>
          <a:xfrm>
            <a:off x="838200" y="365125"/>
            <a:ext cx="10515600" cy="1325563"/>
          </a:xfrm>
          <a:prstGeom prst="rect">
            <a:avLst/>
          </a:prstGeom>
        </p:spPr>
        <p:txBody>
          <a:bodyPr anchor="ctr">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a:t>Case Study: Sarah (Sally) Basset</a:t>
            </a:r>
            <a:endParaRPr lang="en-US" dirty="0"/>
          </a:p>
        </p:txBody>
      </p:sp>
    </p:spTree>
    <p:extLst>
      <p:ext uri="{BB962C8B-B14F-4D97-AF65-F5344CB8AC3E}">
        <p14:creationId xmlns:p14="http://schemas.microsoft.com/office/powerpoint/2010/main" val="25354320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3108A27-1D38-4077-38C0-92036166A6E9}"/>
              </a:ext>
            </a:extLst>
          </p:cNvPr>
          <p:cNvSpPr>
            <a:spLocks noGrp="1"/>
          </p:cNvSpPr>
          <p:nvPr>
            <p:ph type="subTitle" idx="1"/>
          </p:nvPr>
        </p:nvSpPr>
        <p:spPr>
          <a:xfrm>
            <a:off x="1524000" y="1361758"/>
            <a:ext cx="9144000" cy="3610292"/>
          </a:xfrm>
          <a:solidFill>
            <a:srgbClr val="FFFFFF"/>
          </a:solidFill>
          <a:effectLst>
            <a:outerShdw blurRad="50800" dist="38100" dir="5400000" algn="t" rotWithShape="0">
              <a:prstClr val="black">
                <a:alpha val="40000"/>
              </a:prstClr>
            </a:outerShdw>
          </a:effectLst>
        </p:spPr>
        <p:txBody>
          <a:bodyPr>
            <a:normAutofit fontScale="92500"/>
          </a:bodyPr>
          <a:lstStyle/>
          <a:p>
            <a:pPr>
              <a:lnSpc>
                <a:spcPct val="150000"/>
              </a:lnSpc>
            </a:pPr>
            <a:r>
              <a:rPr lang="en-US" sz="3600" dirty="0"/>
              <a:t>Sarah (Sally) Bassett was an older enslaved African women who was accused of poisoning the white couple, Thomas and Sarah Foster, who owned her granddaughter, Beck…</a:t>
            </a:r>
            <a:endParaRPr lang="en-GB" sz="3600" dirty="0"/>
          </a:p>
        </p:txBody>
      </p:sp>
    </p:spTree>
    <p:extLst>
      <p:ext uri="{BB962C8B-B14F-4D97-AF65-F5344CB8AC3E}">
        <p14:creationId xmlns:p14="http://schemas.microsoft.com/office/powerpoint/2010/main" val="11899598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CBFCC-CA09-9B7C-F2D5-3C11C036199C}"/>
              </a:ext>
            </a:extLst>
          </p:cNvPr>
          <p:cNvSpPr>
            <a:spLocks noGrp="1"/>
          </p:cNvSpPr>
          <p:nvPr>
            <p:ph type="title"/>
          </p:nvPr>
        </p:nvSpPr>
        <p:spPr>
          <a:xfrm>
            <a:off x="838200" y="365125"/>
            <a:ext cx="10515600" cy="1325563"/>
          </a:xfrm>
        </p:spPr>
        <p:txBody>
          <a:bodyPr anchor="ctr">
            <a:normAutofit/>
          </a:bodyPr>
          <a:lstStyle/>
          <a:p>
            <a:r>
              <a:rPr lang="en-US" dirty="0"/>
              <a:t>Case Study: Sarah (Sally) Basset</a:t>
            </a:r>
          </a:p>
        </p:txBody>
      </p:sp>
      <p:sp>
        <p:nvSpPr>
          <p:cNvPr id="3" name="Content Placeholder 2">
            <a:extLst>
              <a:ext uri="{FF2B5EF4-FFF2-40B4-BE49-F238E27FC236}">
                <a16:creationId xmlns:a16="http://schemas.microsoft.com/office/drawing/2014/main" id="{8D6EFCB5-D621-415A-E591-35507901A53D}"/>
              </a:ext>
            </a:extLst>
          </p:cNvPr>
          <p:cNvSpPr>
            <a:spLocks noGrp="1"/>
          </p:cNvSpPr>
          <p:nvPr>
            <p:ph sz="half" idx="1"/>
          </p:nvPr>
        </p:nvSpPr>
        <p:spPr>
          <a:xfrm>
            <a:off x="838200" y="1520825"/>
            <a:ext cx="6184900" cy="4351338"/>
          </a:xfrm>
        </p:spPr>
        <p:txBody>
          <a:bodyPr vert="horz" lIns="91440" tIns="45720" rIns="91440" bIns="45720" rtlCol="0" anchor="t">
            <a:normAutofit/>
          </a:bodyPr>
          <a:lstStyle/>
          <a:p>
            <a:pPr marL="0" indent="0">
              <a:buNone/>
            </a:pPr>
            <a:r>
              <a:rPr lang="en-US" sz="2200" dirty="0"/>
              <a:t>Using the worksheet provided, read the information about Basset and answer the following questions:</a:t>
            </a:r>
          </a:p>
          <a:p>
            <a:pPr marL="0" indent="0">
              <a:buNone/>
            </a:pPr>
            <a:endParaRPr lang="en-US" sz="2200" dirty="0"/>
          </a:p>
          <a:p>
            <a:pPr marL="514350" indent="-514350">
              <a:buAutoNum type="arabicPeriod"/>
            </a:pPr>
            <a:r>
              <a:rPr lang="en-US" dirty="0"/>
              <a:t>What was Basset accused of doing?</a:t>
            </a:r>
            <a:br>
              <a:rPr lang="en-US" dirty="0"/>
            </a:br>
            <a:endParaRPr lang="en-US" dirty="0">
              <a:cs typeface="Arial"/>
            </a:endParaRPr>
          </a:p>
          <a:p>
            <a:pPr marL="514350" indent="-514350">
              <a:buAutoNum type="arabicPeriod"/>
            </a:pPr>
            <a:r>
              <a:rPr lang="en-US" dirty="0"/>
              <a:t>Was her act of resistance an example of female resistance?</a:t>
            </a:r>
            <a:br>
              <a:rPr lang="en-US" dirty="0"/>
            </a:br>
            <a:endParaRPr lang="en-US" dirty="0">
              <a:cs typeface="Arial"/>
            </a:endParaRPr>
          </a:p>
          <a:p>
            <a:pPr marL="514350" indent="-514350">
              <a:buAutoNum type="arabicPeriod"/>
            </a:pPr>
            <a:r>
              <a:rPr lang="en-US" dirty="0"/>
              <a:t>What impact did Basset’s resistance have?</a:t>
            </a:r>
            <a:endParaRPr lang="en-US" dirty="0">
              <a:cs typeface="Arial"/>
            </a:endParaRPr>
          </a:p>
          <a:p>
            <a:pPr marL="514350" indent="-514350">
              <a:buAutoNum type="arabicPeriod"/>
            </a:pPr>
            <a:endParaRPr lang="en-US" sz="2200" dirty="0"/>
          </a:p>
        </p:txBody>
      </p:sp>
      <p:pic>
        <p:nvPicPr>
          <p:cNvPr id="2050" name="Picture 2" descr="A statue of a person in a park&#10;&#10;Description automatically generated">
            <a:extLst>
              <a:ext uri="{FF2B5EF4-FFF2-40B4-BE49-F238E27FC236}">
                <a16:creationId xmlns:a16="http://schemas.microsoft.com/office/drawing/2014/main" id="{6F1F48B2-7387-6478-A1E6-042C8747E54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703217" y="1408113"/>
            <a:ext cx="2736183" cy="3648244"/>
          </a:xfrm>
          <a:prstGeom prst="rect">
            <a:avLst/>
          </a:prstGeom>
          <a:solidFill>
            <a:srgbClr val="FFFFFF"/>
          </a:solidFill>
        </p:spPr>
      </p:pic>
      <p:sp>
        <p:nvSpPr>
          <p:cNvPr id="4" name="Rectangle 3">
            <a:extLst>
              <a:ext uri="{FF2B5EF4-FFF2-40B4-BE49-F238E27FC236}">
                <a16:creationId xmlns:a16="http://schemas.microsoft.com/office/drawing/2014/main" id="{C9BBDC5B-86DB-51AD-FE40-EDFF74F02F74}"/>
              </a:ext>
            </a:extLst>
          </p:cNvPr>
          <p:cNvSpPr/>
          <p:nvPr/>
        </p:nvSpPr>
        <p:spPr>
          <a:xfrm>
            <a:off x="7306008" y="5032375"/>
            <a:ext cx="3530600" cy="14605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Spirit of Freedom, monument in honor of Sarah (Sally) Basset, 2009. The monument is part of the African Diaspora Heritage Trail in Bermuda, CIPD</a:t>
            </a:r>
          </a:p>
        </p:txBody>
      </p:sp>
    </p:spTree>
    <p:extLst>
      <p:ext uri="{BB962C8B-B14F-4D97-AF65-F5344CB8AC3E}">
        <p14:creationId xmlns:p14="http://schemas.microsoft.com/office/powerpoint/2010/main" val="29953226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EE8EDFE-F485-631C-D649-BCB3651A97FA}"/>
              </a:ext>
            </a:extLst>
          </p:cNvPr>
          <p:cNvSpPr>
            <a:spLocks noGrp="1"/>
          </p:cNvSpPr>
          <p:nvPr>
            <p:ph type="title"/>
          </p:nvPr>
        </p:nvSpPr>
        <p:spPr/>
        <p:txBody>
          <a:bodyPr/>
          <a:lstStyle/>
          <a:p>
            <a:pPr algn="ctr"/>
            <a:r>
              <a:rPr lang="en-US"/>
              <a:t>Extension/Homework: Describe Question</a:t>
            </a:r>
          </a:p>
        </p:txBody>
      </p:sp>
      <p:sp>
        <p:nvSpPr>
          <p:cNvPr id="10" name="Content Placeholder 9">
            <a:extLst>
              <a:ext uri="{FF2B5EF4-FFF2-40B4-BE49-F238E27FC236}">
                <a16:creationId xmlns:a16="http://schemas.microsoft.com/office/drawing/2014/main" id="{89C99AD4-3661-2217-6426-F9B4B64F4E87}"/>
              </a:ext>
            </a:extLst>
          </p:cNvPr>
          <p:cNvSpPr>
            <a:spLocks noGrp="1"/>
          </p:cNvSpPr>
          <p:nvPr>
            <p:ph sz="half" idx="1"/>
          </p:nvPr>
        </p:nvSpPr>
        <p:spPr>
          <a:xfrm>
            <a:off x="1082040" y="1825625"/>
            <a:ext cx="4335780" cy="4351338"/>
          </a:xfrm>
          <a:solidFill>
            <a:srgbClr val="FFFFFF"/>
          </a:solidFill>
        </p:spPr>
        <p:txBody>
          <a:bodyPr>
            <a:normAutofit fontScale="92500"/>
          </a:bodyPr>
          <a:lstStyle/>
          <a:p>
            <a:pPr marL="0" indent="0">
              <a:buNone/>
            </a:pPr>
            <a:endParaRPr lang="en-US" dirty="0"/>
          </a:p>
          <a:p>
            <a:pPr marL="0" indent="0" algn="ctr">
              <a:buNone/>
            </a:pPr>
            <a:r>
              <a:rPr lang="en-US" sz="3000" b="1" dirty="0"/>
              <a:t>“Describe how female enslaved people resisted slavery”</a:t>
            </a:r>
          </a:p>
          <a:p>
            <a:pPr marL="0" indent="0">
              <a:buNone/>
            </a:pPr>
            <a:endParaRPr lang="en-US" b="1" dirty="0"/>
          </a:p>
          <a:p>
            <a:pPr marL="0" indent="0" algn="ctr">
              <a:buNone/>
            </a:pPr>
            <a:r>
              <a:rPr lang="en-US" dirty="0"/>
              <a:t>4 marks</a:t>
            </a:r>
          </a:p>
          <a:p>
            <a:pPr marL="0" indent="0" algn="ctr">
              <a:buNone/>
            </a:pPr>
            <a:r>
              <a:rPr lang="en-US" dirty="0"/>
              <a:t>= 4 separate points</a:t>
            </a:r>
          </a:p>
          <a:p>
            <a:pPr marL="0" indent="0">
              <a:buNone/>
            </a:pPr>
            <a:endParaRPr lang="en-US" b="1" dirty="0"/>
          </a:p>
          <a:p>
            <a:pPr marL="0" indent="0">
              <a:buNone/>
            </a:pPr>
            <a:endParaRPr lang="en-US" b="1" dirty="0"/>
          </a:p>
          <a:p>
            <a:pPr marL="0" indent="0">
              <a:buNone/>
            </a:pPr>
            <a:endParaRPr lang="en-US" dirty="0"/>
          </a:p>
        </p:txBody>
      </p:sp>
      <p:sp>
        <p:nvSpPr>
          <p:cNvPr id="11" name="Content Placeholder 10">
            <a:extLst>
              <a:ext uri="{FF2B5EF4-FFF2-40B4-BE49-F238E27FC236}">
                <a16:creationId xmlns:a16="http://schemas.microsoft.com/office/drawing/2014/main" id="{9BD19AF9-E139-9567-9585-DC6325A31A7C}"/>
              </a:ext>
            </a:extLst>
          </p:cNvPr>
          <p:cNvSpPr>
            <a:spLocks noGrp="1"/>
          </p:cNvSpPr>
          <p:nvPr>
            <p:ph sz="half" idx="2"/>
          </p:nvPr>
        </p:nvSpPr>
        <p:spPr>
          <a:xfrm>
            <a:off x="5998464" y="1825625"/>
            <a:ext cx="5580296" cy="4351338"/>
          </a:xfrm>
        </p:spPr>
        <p:txBody>
          <a:bodyPr>
            <a:normAutofit fontScale="92500"/>
          </a:bodyPr>
          <a:lstStyle/>
          <a:p>
            <a:pPr marL="0" indent="0">
              <a:buNone/>
            </a:pPr>
            <a:r>
              <a:rPr lang="en-US" sz="2800" dirty="0"/>
              <a:t>‘One way </a:t>
            </a:r>
            <a:r>
              <a:rPr lang="en-US" sz="2800" b="1" dirty="0"/>
              <a:t>enslaved women resisted slavery </a:t>
            </a:r>
            <a:r>
              <a:rPr lang="en-US" sz="2800" dirty="0"/>
              <a:t>was___________’ </a:t>
            </a:r>
          </a:p>
          <a:p>
            <a:pPr marL="0" indent="0">
              <a:buNone/>
            </a:pPr>
            <a:endParaRPr lang="en-US" dirty="0"/>
          </a:p>
          <a:p>
            <a:pPr marL="0" indent="0">
              <a:buNone/>
            </a:pPr>
            <a:r>
              <a:rPr lang="en-US" dirty="0"/>
              <a:t>‘A second way they resisted was ___________’</a:t>
            </a:r>
          </a:p>
          <a:p>
            <a:pPr marL="0" indent="0">
              <a:buNone/>
            </a:pPr>
            <a:endParaRPr lang="en-US" dirty="0"/>
          </a:p>
          <a:p>
            <a:pPr marL="0" indent="0">
              <a:buNone/>
            </a:pPr>
            <a:r>
              <a:rPr lang="en-US" dirty="0"/>
              <a:t>‘A third way they resisted was ___________’</a:t>
            </a:r>
          </a:p>
          <a:p>
            <a:pPr marL="0" indent="0">
              <a:buNone/>
            </a:pPr>
            <a:endParaRPr lang="en-US" dirty="0"/>
          </a:p>
          <a:p>
            <a:pPr marL="0" indent="0">
              <a:buNone/>
            </a:pPr>
            <a:r>
              <a:rPr lang="en-US" dirty="0"/>
              <a:t>‘A fourth way they resisted was ___________’</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3272146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01467-E78F-A1A3-9FCC-69425B5E00F1}"/>
              </a:ext>
            </a:extLst>
          </p:cNvPr>
          <p:cNvSpPr>
            <a:spLocks noGrp="1"/>
          </p:cNvSpPr>
          <p:nvPr>
            <p:ph type="title"/>
          </p:nvPr>
        </p:nvSpPr>
        <p:spPr/>
        <p:txBody>
          <a:bodyPr/>
          <a:lstStyle/>
          <a:p>
            <a:pPr algn="ctr"/>
            <a:r>
              <a:rPr lang="en-GB" dirty="0">
                <a:cs typeface="Arial"/>
              </a:rPr>
              <a:t>Plenary</a:t>
            </a:r>
          </a:p>
        </p:txBody>
      </p:sp>
      <p:pic>
        <p:nvPicPr>
          <p:cNvPr id="5" name="Picture 2" descr="A statue of a person in a park&#10;&#10;Description automatically generated">
            <a:extLst>
              <a:ext uri="{FF2B5EF4-FFF2-40B4-BE49-F238E27FC236}">
                <a16:creationId xmlns:a16="http://schemas.microsoft.com/office/drawing/2014/main" id="{FACFB912-3571-9985-CF5C-3615C4C7E6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985" b="34241"/>
          <a:stretch>
            <a:fillRect/>
          </a:stretch>
        </p:blipFill>
        <p:spPr bwMode="auto">
          <a:xfrm>
            <a:off x="714104" y="2725782"/>
            <a:ext cx="3134906" cy="3455071"/>
          </a:xfrm>
          <a:prstGeom prst="rect">
            <a:avLst/>
          </a:prstGeom>
          <a:solidFill>
            <a:srgbClr val="FFFFFF"/>
          </a:solidFill>
        </p:spPr>
      </p:pic>
      <p:pic>
        <p:nvPicPr>
          <p:cNvPr id="8" name="Picture 7">
            <a:extLst>
              <a:ext uri="{FF2B5EF4-FFF2-40B4-BE49-F238E27FC236}">
                <a16:creationId xmlns:a16="http://schemas.microsoft.com/office/drawing/2014/main" id="{0764AD51-876D-22A6-50B7-AC33187242B4}"/>
              </a:ext>
            </a:extLst>
          </p:cNvPr>
          <p:cNvPicPr>
            <a:picLocks noChangeAspect="1"/>
          </p:cNvPicPr>
          <p:nvPr/>
        </p:nvPicPr>
        <p:blipFill>
          <a:blip r:embed="rId4"/>
          <a:srcRect b="28965"/>
          <a:stretch>
            <a:fillRect/>
          </a:stretch>
        </p:blipFill>
        <p:spPr>
          <a:xfrm>
            <a:off x="7234609" y="2640709"/>
            <a:ext cx="4243287" cy="3540145"/>
          </a:xfrm>
          <a:prstGeom prst="rect">
            <a:avLst/>
          </a:prstGeom>
        </p:spPr>
      </p:pic>
      <p:sp>
        <p:nvSpPr>
          <p:cNvPr id="9" name="TextBox 8">
            <a:extLst>
              <a:ext uri="{FF2B5EF4-FFF2-40B4-BE49-F238E27FC236}">
                <a16:creationId xmlns:a16="http://schemas.microsoft.com/office/drawing/2014/main" id="{984A21B0-F042-AFBB-8A88-8A8534E57E21}"/>
              </a:ext>
            </a:extLst>
          </p:cNvPr>
          <p:cNvSpPr txBox="1"/>
          <p:nvPr/>
        </p:nvSpPr>
        <p:spPr>
          <a:xfrm>
            <a:off x="3911683" y="3752118"/>
            <a:ext cx="3260253" cy="2523768"/>
          </a:xfrm>
          <a:prstGeom prst="rect">
            <a:avLst/>
          </a:prstGeom>
          <a:solidFill>
            <a:schemeClr val="bg2">
              <a:lumMod val="25000"/>
            </a:schemeClr>
          </a:solidFill>
        </p:spPr>
        <p:txBody>
          <a:bodyPr wrap="square">
            <a:spAutoFit/>
          </a:bodyPr>
          <a:lstStyle/>
          <a:p>
            <a:r>
              <a:rPr lang="en-GB" sz="2400" dirty="0">
                <a:solidFill>
                  <a:schemeClr val="bg1"/>
                </a:solidFill>
              </a:rPr>
              <a:t>What is your opinion of the two statue designs?</a:t>
            </a:r>
            <a:br>
              <a:rPr lang="en-GB" sz="2400" dirty="0">
                <a:solidFill>
                  <a:schemeClr val="bg1"/>
                </a:solidFill>
              </a:rPr>
            </a:br>
            <a:r>
              <a:rPr lang="en-GB" sz="1400" dirty="0">
                <a:solidFill>
                  <a:schemeClr val="bg1"/>
                </a:solidFill>
              </a:rPr>
              <a:t>.</a:t>
            </a:r>
            <a:endParaRPr lang="en-GB" sz="2400" dirty="0">
              <a:solidFill>
                <a:schemeClr val="bg1"/>
              </a:solidFill>
            </a:endParaRPr>
          </a:p>
          <a:p>
            <a:r>
              <a:rPr lang="en-GB" sz="2400" dirty="0">
                <a:solidFill>
                  <a:schemeClr val="bg1"/>
                </a:solidFill>
              </a:rPr>
              <a:t>Reflect on what you would keep and what you would add &amp; why?</a:t>
            </a:r>
          </a:p>
        </p:txBody>
      </p:sp>
      <p:sp>
        <p:nvSpPr>
          <p:cNvPr id="11" name="TextBox 10">
            <a:extLst>
              <a:ext uri="{FF2B5EF4-FFF2-40B4-BE49-F238E27FC236}">
                <a16:creationId xmlns:a16="http://schemas.microsoft.com/office/drawing/2014/main" id="{4C132D69-02AF-34F3-73CE-C2A67C31006E}"/>
              </a:ext>
            </a:extLst>
          </p:cNvPr>
          <p:cNvSpPr txBox="1"/>
          <p:nvPr/>
        </p:nvSpPr>
        <p:spPr>
          <a:xfrm>
            <a:off x="3230880" y="2182552"/>
            <a:ext cx="3840480" cy="646331"/>
          </a:xfrm>
          <a:prstGeom prst="leftArrowCallout">
            <a:avLst>
              <a:gd name="adj1" fmla="val 22305"/>
              <a:gd name="adj2" fmla="val 29042"/>
              <a:gd name="adj3" fmla="val 108538"/>
              <a:gd name="adj4" fmla="val 76479"/>
            </a:avLst>
          </a:prstGeom>
          <a:solidFill>
            <a:srgbClr val="FFFFFF"/>
          </a:solidFill>
        </p:spPr>
        <p:txBody>
          <a:bodyPr wrap="square">
            <a:spAutoFit/>
          </a:bodyPr>
          <a:lstStyle/>
          <a:p>
            <a:r>
              <a:rPr lang="en-GB" dirty="0"/>
              <a:t>Basset’s statue </a:t>
            </a:r>
            <a:br>
              <a:rPr lang="en-GB" dirty="0"/>
            </a:br>
            <a:r>
              <a:rPr lang="en-GB" dirty="0"/>
              <a:t>does not reference poison.</a:t>
            </a:r>
          </a:p>
        </p:txBody>
      </p:sp>
      <p:sp>
        <p:nvSpPr>
          <p:cNvPr id="13" name="TextBox 12">
            <a:extLst>
              <a:ext uri="{FF2B5EF4-FFF2-40B4-BE49-F238E27FC236}">
                <a16:creationId xmlns:a16="http://schemas.microsoft.com/office/drawing/2014/main" id="{116C6176-08F5-3B06-C325-B39ACF0BB77C}"/>
              </a:ext>
            </a:extLst>
          </p:cNvPr>
          <p:cNvSpPr txBox="1"/>
          <p:nvPr/>
        </p:nvSpPr>
        <p:spPr>
          <a:xfrm>
            <a:off x="4413031" y="2967335"/>
            <a:ext cx="3840480" cy="646331"/>
          </a:xfrm>
          <a:prstGeom prst="rightArrowCallout">
            <a:avLst>
              <a:gd name="adj1" fmla="val 19341"/>
              <a:gd name="adj2" fmla="val 25000"/>
              <a:gd name="adj3" fmla="val 63670"/>
              <a:gd name="adj4" fmla="val 76977"/>
            </a:avLst>
          </a:prstGeom>
          <a:solidFill>
            <a:srgbClr val="FFFFFF"/>
          </a:solidFill>
        </p:spPr>
        <p:txBody>
          <a:bodyPr wrap="square">
            <a:spAutoFit/>
          </a:bodyPr>
          <a:lstStyle/>
          <a:p>
            <a:pPr algn="r"/>
            <a:r>
              <a:rPr lang="en-GB" dirty="0"/>
              <a:t>Solitude’s does not have </a:t>
            </a:r>
            <a:br>
              <a:rPr lang="en-GB" dirty="0"/>
            </a:br>
            <a:r>
              <a:rPr lang="en-GB" dirty="0"/>
              <a:t>her holding a machete</a:t>
            </a:r>
          </a:p>
        </p:txBody>
      </p:sp>
    </p:spTree>
    <p:extLst>
      <p:ext uri="{BB962C8B-B14F-4D97-AF65-F5344CB8AC3E}">
        <p14:creationId xmlns:p14="http://schemas.microsoft.com/office/powerpoint/2010/main" val="28136729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7D19F399-2750-6E6A-D7A9-EE3B0F85DED6}"/>
              </a:ext>
            </a:extLst>
          </p:cNvPr>
          <p:cNvSpPr>
            <a:spLocks noGrp="1"/>
          </p:cNvSpPr>
          <p:nvPr>
            <p:ph type="title"/>
          </p:nvPr>
        </p:nvSpPr>
        <p:spPr>
          <a:xfrm>
            <a:off x="838200" y="365125"/>
            <a:ext cx="10515600" cy="1325563"/>
          </a:xfrm>
        </p:spPr>
        <p:txBody>
          <a:bodyPr/>
          <a:lstStyle/>
          <a:p>
            <a:pPr algn="ctr"/>
            <a:r>
              <a:rPr lang="en-US" dirty="0"/>
              <a:t>Starter Activity</a:t>
            </a:r>
          </a:p>
        </p:txBody>
      </p:sp>
      <p:sp>
        <p:nvSpPr>
          <p:cNvPr id="15" name="Content Placeholder 2">
            <a:extLst>
              <a:ext uri="{FF2B5EF4-FFF2-40B4-BE49-F238E27FC236}">
                <a16:creationId xmlns:a16="http://schemas.microsoft.com/office/drawing/2014/main" id="{6B1229ED-C58E-7EDD-7710-2CCD0BFFC3B0}"/>
              </a:ext>
            </a:extLst>
          </p:cNvPr>
          <p:cNvSpPr>
            <a:spLocks noGrp="1"/>
          </p:cNvSpPr>
          <p:nvPr>
            <p:ph idx="1"/>
          </p:nvPr>
        </p:nvSpPr>
        <p:spPr>
          <a:xfrm>
            <a:off x="838200" y="1825625"/>
            <a:ext cx="10515600" cy="4351338"/>
          </a:xfrm>
          <a:solidFill>
            <a:schemeClr val="bg2"/>
          </a:solidFill>
        </p:spPr>
        <p:txBody>
          <a:bodyPr>
            <a:normAutofit/>
          </a:bodyPr>
          <a:lstStyle/>
          <a:p>
            <a:pPr marL="0" indent="0" algn="ctr">
              <a:buNone/>
            </a:pPr>
            <a:endParaRPr lang="en-US" sz="3600" dirty="0"/>
          </a:p>
          <a:p>
            <a:pPr marL="0" indent="0" algn="ctr">
              <a:buNone/>
            </a:pPr>
            <a:r>
              <a:rPr lang="en-US" sz="3600" dirty="0"/>
              <a:t>What does the word </a:t>
            </a:r>
            <a:r>
              <a:rPr lang="en-US" sz="3600" b="1" dirty="0"/>
              <a:t>“Resistance” </a:t>
            </a:r>
            <a:r>
              <a:rPr lang="en-US" sz="3600" dirty="0"/>
              <a:t>mean?</a:t>
            </a:r>
          </a:p>
          <a:p>
            <a:pPr marL="0" indent="0">
              <a:buNone/>
            </a:pPr>
            <a:endParaRPr lang="en-US" sz="3600" b="1" dirty="0"/>
          </a:p>
          <a:p>
            <a:pPr marL="0" indent="0" algn="ctr">
              <a:buNone/>
            </a:pPr>
            <a:r>
              <a:rPr lang="en-US" sz="3600" b="1" dirty="0"/>
              <a:t>Write a definition of the word.</a:t>
            </a:r>
          </a:p>
          <a:p>
            <a:pPr marL="0" indent="0" algn="ctr">
              <a:buNone/>
            </a:pPr>
            <a:endParaRPr lang="en-US" sz="3600" b="1" dirty="0"/>
          </a:p>
          <a:p>
            <a:pPr marL="0" indent="0" algn="ctr">
              <a:buNone/>
            </a:pPr>
            <a:endParaRPr lang="en-US" sz="3600" b="1" dirty="0"/>
          </a:p>
          <a:p>
            <a:pPr marL="0" indent="0" algn="ctr">
              <a:buNone/>
            </a:pPr>
            <a:endParaRPr lang="en-US" sz="3600" b="1" dirty="0"/>
          </a:p>
          <a:p>
            <a:pPr marL="0" indent="0" algn="ctr">
              <a:buNone/>
            </a:pPr>
            <a:endParaRPr lang="en-US" sz="3600" b="1" dirty="0"/>
          </a:p>
          <a:p>
            <a:pPr marL="0" indent="0" algn="ctr">
              <a:buNone/>
            </a:pPr>
            <a:endParaRPr lang="en-US" sz="3600" b="1" dirty="0"/>
          </a:p>
        </p:txBody>
      </p:sp>
    </p:spTree>
    <p:extLst>
      <p:ext uri="{BB962C8B-B14F-4D97-AF65-F5344CB8AC3E}">
        <p14:creationId xmlns:p14="http://schemas.microsoft.com/office/powerpoint/2010/main" val="374521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F09ED7F-2B0C-4993-8F10-822467A7CA8B}"/>
              </a:ext>
            </a:extLst>
          </p:cNvPr>
          <p:cNvSpPr txBox="1"/>
          <p:nvPr/>
        </p:nvSpPr>
        <p:spPr>
          <a:xfrm>
            <a:off x="2120900" y="165100"/>
            <a:ext cx="7442200" cy="523220"/>
          </a:xfrm>
          <a:prstGeom prst="rect">
            <a:avLst/>
          </a:prstGeom>
          <a:noFill/>
        </p:spPr>
        <p:txBody>
          <a:bodyPr wrap="square" rtlCol="0">
            <a:spAutoFit/>
          </a:bodyPr>
          <a:lstStyle/>
          <a:p>
            <a:pPr algn="ctr"/>
            <a:r>
              <a:rPr lang="en-US" sz="2800" b="1"/>
              <a:t>Sarah “Sally” Bassett</a:t>
            </a:r>
          </a:p>
        </p:txBody>
      </p:sp>
      <p:sp>
        <p:nvSpPr>
          <p:cNvPr id="10" name="Rectangle 9">
            <a:extLst>
              <a:ext uri="{FF2B5EF4-FFF2-40B4-BE49-F238E27FC236}">
                <a16:creationId xmlns:a16="http://schemas.microsoft.com/office/drawing/2014/main" id="{D451C370-1694-1EC8-393F-36AB60200469}"/>
              </a:ext>
            </a:extLst>
          </p:cNvPr>
          <p:cNvSpPr/>
          <p:nvPr/>
        </p:nvSpPr>
        <p:spPr>
          <a:xfrm>
            <a:off x="196159" y="657996"/>
            <a:ext cx="6437391" cy="5677332"/>
          </a:xfrm>
          <a:prstGeom prst="rect">
            <a:avLst/>
          </a:prstGeom>
          <a:noFill/>
          <a:ln w="28575"/>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endParaRPr lang="en-US" sz="1400" dirty="0">
              <a:solidFill>
                <a:schemeClr val="tx1"/>
              </a:solidFill>
              <a:cs typeface="Arial"/>
            </a:endParaRPr>
          </a:p>
          <a:p>
            <a:endParaRPr lang="en-US" sz="1400" dirty="0">
              <a:solidFill>
                <a:schemeClr val="tx1"/>
              </a:solidFill>
              <a:cs typeface="Arial"/>
            </a:endParaRPr>
          </a:p>
          <a:p>
            <a:endParaRPr lang="en-US" sz="1400" dirty="0">
              <a:solidFill>
                <a:schemeClr val="tx1"/>
              </a:solidFill>
            </a:endParaRPr>
          </a:p>
          <a:p>
            <a:endParaRPr lang="en-US" sz="1400" dirty="0">
              <a:solidFill>
                <a:schemeClr val="tx1"/>
              </a:solidFill>
            </a:endParaRPr>
          </a:p>
          <a:p>
            <a:pPr>
              <a:lnSpc>
                <a:spcPct val="150000"/>
              </a:lnSpc>
            </a:pPr>
            <a:r>
              <a:rPr lang="en-US" sz="1250" dirty="0">
                <a:solidFill>
                  <a:schemeClr val="tx1"/>
                </a:solidFill>
              </a:rPr>
              <a:t>Sarah (Sally) Bassett was an older enslaved African women who was accused of poisoning the white couple, Thomas and Sarah Foster, who owned her granddaughter, Beck. </a:t>
            </a:r>
            <a:br>
              <a:rPr lang="en-US" sz="1250" dirty="0">
                <a:solidFill>
                  <a:schemeClr val="tx1"/>
                </a:solidFill>
              </a:rPr>
            </a:br>
            <a:r>
              <a:rPr lang="en-US" sz="1250" dirty="0">
                <a:solidFill>
                  <a:schemeClr val="tx1"/>
                </a:solidFill>
              </a:rPr>
              <a:t>Bassett was convicted of the attempted murder by poison of </a:t>
            </a:r>
            <a:r>
              <a:rPr lang="en-US" sz="1250" dirty="0" err="1">
                <a:solidFill>
                  <a:schemeClr val="tx1"/>
                </a:solidFill>
              </a:rPr>
              <a:t>Mr</a:t>
            </a:r>
            <a:r>
              <a:rPr lang="en-US" sz="1250" dirty="0">
                <a:solidFill>
                  <a:schemeClr val="tx1"/>
                </a:solidFill>
              </a:rPr>
              <a:t> and </a:t>
            </a:r>
            <a:r>
              <a:rPr lang="en-US" sz="1250" dirty="0" err="1">
                <a:solidFill>
                  <a:schemeClr val="tx1"/>
                </a:solidFill>
              </a:rPr>
              <a:t>Mrs</a:t>
            </a:r>
            <a:r>
              <a:rPr lang="en-US" sz="1250" dirty="0">
                <a:solidFill>
                  <a:schemeClr val="tx1"/>
                </a:solidFill>
              </a:rPr>
              <a:t> Foster, along with their enslaved domestic worker Nancy, in June 1730. During the trial, it was claimed that Beck was given several types of poison from Basset, such as ratsbane and manchineel root, along with careful instructions on how to use these substances. Basset instructed Beck to use one set of the poisons for Sarah Foster and to use it gradually in her food over a long period of time to make it appear as if she was becoming ill from disease. Once the poison was discovered, Bassett was put on trial and sentenced to be executed, as seen in the statue in honor of Bassett.</a:t>
            </a:r>
            <a:endParaRPr lang="en-US" sz="1250" dirty="0">
              <a:solidFill>
                <a:schemeClr val="tx1"/>
              </a:solidFill>
              <a:cs typeface="Arial"/>
            </a:endParaRPr>
          </a:p>
          <a:p>
            <a:pPr>
              <a:lnSpc>
                <a:spcPct val="150000"/>
              </a:lnSpc>
            </a:pPr>
            <a:endParaRPr lang="en-US" sz="700" dirty="0">
              <a:solidFill>
                <a:schemeClr val="tx1"/>
              </a:solidFill>
              <a:cs typeface="Arial"/>
            </a:endParaRPr>
          </a:p>
          <a:p>
            <a:pPr>
              <a:lnSpc>
                <a:spcPct val="150000"/>
              </a:lnSpc>
            </a:pPr>
            <a:r>
              <a:rPr lang="en-US" sz="1250" dirty="0">
                <a:solidFill>
                  <a:schemeClr val="tx1"/>
                </a:solidFill>
              </a:rPr>
              <a:t>Bassett was one of many enslaved people, and specifically women, to be accused of poisoning. Enslavers grew worried and fearful of slave poisoning, which was shown through the introduction of laws that prohibited enslaved people from possessing and accessing poisons, and the harsh punishments introduced for those who did. Many of the enslaved people who were accused of poisoning were in fact women, and their role within the domestic setting, such as cook, house servant and maid to the owner's children, meant that they were living and working within close quarters with their potential victims.</a:t>
            </a:r>
            <a:endParaRPr lang="en-US" sz="1250" dirty="0">
              <a:solidFill>
                <a:schemeClr val="tx1"/>
              </a:solidFill>
              <a:cs typeface="Arial"/>
            </a:endParaRPr>
          </a:p>
          <a:p>
            <a:endParaRPr lang="en-US" sz="1600" dirty="0">
              <a:solidFill>
                <a:schemeClr val="tx1"/>
              </a:solidFill>
            </a:endParaRPr>
          </a:p>
          <a:p>
            <a:endParaRPr lang="en-US" sz="1600" dirty="0">
              <a:solidFill>
                <a:schemeClr val="tx1"/>
              </a:solidFill>
            </a:endParaRPr>
          </a:p>
          <a:p>
            <a:pPr algn="ctr"/>
            <a:endParaRPr lang="en-US" dirty="0">
              <a:solidFill>
                <a:schemeClr val="tx1"/>
              </a:solidFill>
            </a:endParaRPr>
          </a:p>
        </p:txBody>
      </p:sp>
      <p:pic>
        <p:nvPicPr>
          <p:cNvPr id="12" name="Picture 2" descr="A statue of a person in a park&#10;&#10;Description automatically generated">
            <a:extLst>
              <a:ext uri="{FF2B5EF4-FFF2-40B4-BE49-F238E27FC236}">
                <a16:creationId xmlns:a16="http://schemas.microsoft.com/office/drawing/2014/main" id="{D59AA021-5124-B52C-F132-A6EB0E397C1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829582" y="826277"/>
            <a:ext cx="2496871" cy="4314980"/>
          </a:xfrm>
          <a:prstGeom prst="rect">
            <a:avLst/>
          </a:prstGeom>
          <a:solidFill>
            <a:srgbClr val="FFFFFF"/>
          </a:solidFill>
        </p:spPr>
      </p:pic>
      <p:sp>
        <p:nvSpPr>
          <p:cNvPr id="13" name="Rectangle 12">
            <a:extLst>
              <a:ext uri="{FF2B5EF4-FFF2-40B4-BE49-F238E27FC236}">
                <a16:creationId xmlns:a16="http://schemas.microsoft.com/office/drawing/2014/main" id="{D68BAE3F-67A1-8FB6-B2D3-E5CFFC298B69}"/>
              </a:ext>
            </a:extLst>
          </p:cNvPr>
          <p:cNvSpPr/>
          <p:nvPr/>
        </p:nvSpPr>
        <p:spPr>
          <a:xfrm>
            <a:off x="6829582" y="5311909"/>
            <a:ext cx="2484336" cy="102694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Spirit of Freedom, monument in honor of Sarah (Sally) Basset, 2009. The monument is part of the African Diaspora Heritage Trail in Bermuda, CIPD</a:t>
            </a:r>
          </a:p>
        </p:txBody>
      </p:sp>
      <p:sp>
        <p:nvSpPr>
          <p:cNvPr id="2" name="TextBox 1">
            <a:extLst>
              <a:ext uri="{FF2B5EF4-FFF2-40B4-BE49-F238E27FC236}">
                <a16:creationId xmlns:a16="http://schemas.microsoft.com/office/drawing/2014/main" id="{9CB8C7DB-7BC4-A380-BC77-386503922D31}"/>
              </a:ext>
            </a:extLst>
          </p:cNvPr>
          <p:cNvSpPr txBox="1"/>
          <p:nvPr/>
        </p:nvSpPr>
        <p:spPr>
          <a:xfrm>
            <a:off x="9566495" y="905346"/>
            <a:ext cx="2429346" cy="5232202"/>
          </a:xfrm>
          <a:prstGeom prst="rect">
            <a:avLst/>
          </a:prstGeom>
        </p:spPr>
        <p:style>
          <a:lnRef idx="2">
            <a:schemeClr val="accent5"/>
          </a:lnRef>
          <a:fillRef idx="1">
            <a:schemeClr val="lt1"/>
          </a:fillRef>
          <a:effectRef idx="0">
            <a:schemeClr val="accent5"/>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a:cs typeface="Arial"/>
              </a:rPr>
              <a:t>Glossary: </a:t>
            </a:r>
            <a:endParaRPr lang="en-US"/>
          </a:p>
          <a:p>
            <a:endParaRPr lang="en-GB">
              <a:cs typeface="Arial"/>
            </a:endParaRPr>
          </a:p>
          <a:p>
            <a:r>
              <a:rPr lang="en-GB" sz="1400" b="1">
                <a:cs typeface="Arial"/>
              </a:rPr>
              <a:t>Ratsbane: </a:t>
            </a:r>
            <a:r>
              <a:rPr lang="en-GB" sz="1400">
                <a:cs typeface="Arial"/>
              </a:rPr>
              <a:t>Rat poison</a:t>
            </a:r>
          </a:p>
          <a:p>
            <a:endParaRPr lang="en-GB" sz="1400" b="1">
              <a:cs typeface="Arial"/>
            </a:endParaRPr>
          </a:p>
          <a:p>
            <a:r>
              <a:rPr lang="en-GB" sz="1400" b="1">
                <a:cs typeface="Arial"/>
              </a:rPr>
              <a:t>Manchineel Root: </a:t>
            </a:r>
            <a:r>
              <a:rPr lang="en-GB" sz="1400">
                <a:cs typeface="Arial"/>
              </a:rPr>
              <a:t>A root from a very toxic tree</a:t>
            </a:r>
          </a:p>
          <a:p>
            <a:endParaRPr lang="en-GB" sz="1400" b="1">
              <a:cs typeface="Arial"/>
            </a:endParaRPr>
          </a:p>
          <a:p>
            <a:r>
              <a:rPr lang="en-GB" sz="1400" b="1">
                <a:cs typeface="Arial"/>
              </a:rPr>
              <a:t>Executed: </a:t>
            </a:r>
            <a:r>
              <a:rPr lang="en-GB" sz="1400">
                <a:cs typeface="Arial"/>
              </a:rPr>
              <a:t>to kill someone as a legal punishment</a:t>
            </a:r>
          </a:p>
          <a:p>
            <a:endParaRPr lang="en-GB" sz="1400" b="1">
              <a:cs typeface="Arial"/>
            </a:endParaRPr>
          </a:p>
          <a:p>
            <a:r>
              <a:rPr lang="en-GB" sz="1400" b="1">
                <a:cs typeface="Arial"/>
              </a:rPr>
              <a:t>Prohibited: </a:t>
            </a:r>
            <a:r>
              <a:rPr lang="en-GB" sz="1400">
                <a:cs typeface="Arial"/>
              </a:rPr>
              <a:t>to officially forbid something </a:t>
            </a:r>
          </a:p>
          <a:p>
            <a:endParaRPr lang="en-GB" sz="1400" b="1">
              <a:cs typeface="Arial"/>
            </a:endParaRPr>
          </a:p>
          <a:p>
            <a:r>
              <a:rPr lang="en-GB" sz="1400" b="1">
                <a:cs typeface="Arial"/>
              </a:rPr>
              <a:t>Possessing: </a:t>
            </a:r>
            <a:r>
              <a:rPr lang="en-GB" sz="1400">
                <a:cs typeface="Arial"/>
              </a:rPr>
              <a:t>to have or to own something</a:t>
            </a:r>
          </a:p>
          <a:p>
            <a:endParaRPr lang="en-GB" sz="1400" b="1">
              <a:cs typeface="Arial"/>
            </a:endParaRPr>
          </a:p>
          <a:p>
            <a:r>
              <a:rPr lang="en-GB" sz="1400" b="1">
                <a:cs typeface="Arial"/>
              </a:rPr>
              <a:t>Close quarters: </a:t>
            </a:r>
            <a:r>
              <a:rPr lang="en-GB" sz="1400">
                <a:cs typeface="Arial"/>
              </a:rPr>
              <a:t>at close distance or range</a:t>
            </a:r>
          </a:p>
          <a:p>
            <a:endParaRPr lang="en-GB" sz="1400" b="1">
              <a:cs typeface="Arial"/>
            </a:endParaRPr>
          </a:p>
          <a:p>
            <a:r>
              <a:rPr lang="en-GB" sz="1400" b="1">
                <a:cs typeface="Arial"/>
              </a:rPr>
              <a:t>Convicted: </a:t>
            </a:r>
            <a:r>
              <a:rPr lang="en-GB" sz="1400">
                <a:cs typeface="Arial"/>
              </a:rPr>
              <a:t>having officially been found guilty of a crime</a:t>
            </a:r>
          </a:p>
          <a:p>
            <a:endParaRPr lang="en-GB" sz="1400" b="1">
              <a:cs typeface="Arial"/>
            </a:endParaRPr>
          </a:p>
          <a:p>
            <a:endParaRPr lang="en-GB">
              <a:cs typeface="Arial"/>
            </a:endParaRPr>
          </a:p>
        </p:txBody>
      </p:sp>
    </p:spTree>
    <p:extLst>
      <p:ext uri="{BB962C8B-B14F-4D97-AF65-F5344CB8AC3E}">
        <p14:creationId xmlns:p14="http://schemas.microsoft.com/office/powerpoint/2010/main" val="30972795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70B3AC91-BF2B-83AC-225C-4EA99DF0B644}"/>
            </a:ext>
          </a:extLst>
        </p:cNvPr>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9093AF59-4910-152B-B595-BA277F08D933}"/>
              </a:ext>
            </a:extLst>
          </p:cNvPr>
          <p:cNvGraphicFramePr>
            <a:graphicFrameLocks noGrp="1"/>
          </p:cNvGraphicFramePr>
          <p:nvPr>
            <p:extLst>
              <p:ext uri="{D42A27DB-BD31-4B8C-83A1-F6EECF244321}">
                <p14:modId xmlns:p14="http://schemas.microsoft.com/office/powerpoint/2010/main" val="1731293566"/>
              </p:ext>
            </p:extLst>
          </p:nvPr>
        </p:nvGraphicFramePr>
        <p:xfrm>
          <a:off x="269630" y="152400"/>
          <a:ext cx="11654369" cy="6483965"/>
        </p:xfrm>
        <a:graphic>
          <a:graphicData uri="http://schemas.openxmlformats.org/drawingml/2006/table">
            <a:tbl>
              <a:tblPr firstRow="1" bandRow="1">
                <a:tableStyleId>{22838BEF-8BB2-4498-84A7-C5851F593DF1}</a:tableStyleId>
              </a:tblPr>
              <a:tblGrid>
                <a:gridCol w="2024530">
                  <a:extLst>
                    <a:ext uri="{9D8B030D-6E8A-4147-A177-3AD203B41FA5}">
                      <a16:colId xmlns:a16="http://schemas.microsoft.com/office/drawing/2014/main" val="135567519"/>
                    </a:ext>
                  </a:extLst>
                </a:gridCol>
                <a:gridCol w="5567459">
                  <a:extLst>
                    <a:ext uri="{9D8B030D-6E8A-4147-A177-3AD203B41FA5}">
                      <a16:colId xmlns:a16="http://schemas.microsoft.com/office/drawing/2014/main" val="2599977989"/>
                    </a:ext>
                  </a:extLst>
                </a:gridCol>
                <a:gridCol w="4062380">
                  <a:extLst>
                    <a:ext uri="{9D8B030D-6E8A-4147-A177-3AD203B41FA5}">
                      <a16:colId xmlns:a16="http://schemas.microsoft.com/office/drawing/2014/main" val="600668361"/>
                    </a:ext>
                  </a:extLst>
                </a:gridCol>
              </a:tblGrid>
              <a:tr h="1296793">
                <a:tc>
                  <a:txBody>
                    <a:bodyPr/>
                    <a:lstStyle/>
                    <a:p>
                      <a:pPr algn="ctr"/>
                      <a:r>
                        <a:rPr lang="en-US"/>
                        <a:t>Forms of resistance</a:t>
                      </a:r>
                    </a:p>
                  </a:txBody>
                  <a:tcPr>
                    <a:solidFill>
                      <a:srgbClr val="FFFFFF"/>
                    </a:solidFill>
                  </a:tcPr>
                </a:tc>
                <a:tc>
                  <a:txBody>
                    <a:bodyPr/>
                    <a:lstStyle/>
                    <a:p>
                      <a:pPr algn="ctr"/>
                      <a:r>
                        <a:rPr lang="en-US"/>
                        <a:t>Explain how women could have resisted enslavement in this setting or circumstance.</a:t>
                      </a:r>
                    </a:p>
                  </a:txBody>
                  <a:tcPr>
                    <a:solidFill>
                      <a:srgbClr val="FFFFFF"/>
                    </a:solidFill>
                  </a:tcPr>
                </a:tc>
                <a:tc>
                  <a:txBody>
                    <a:bodyPr/>
                    <a:lstStyle/>
                    <a:p>
                      <a:r>
                        <a:rPr lang="en-US"/>
                        <a:t>Consolidate your ideas:</a:t>
                      </a:r>
                    </a:p>
                  </a:txBody>
                  <a:tcPr>
                    <a:solidFill>
                      <a:srgbClr val="FFFFFF"/>
                    </a:solidFill>
                  </a:tcPr>
                </a:tc>
                <a:extLst>
                  <a:ext uri="{0D108BD9-81ED-4DB2-BD59-A6C34878D82A}">
                    <a16:rowId xmlns:a16="http://schemas.microsoft.com/office/drawing/2014/main" val="1262478737"/>
                  </a:ext>
                </a:extLst>
              </a:tr>
              <a:tr h="1296793">
                <a:tc>
                  <a:txBody>
                    <a:bodyPr/>
                    <a:lstStyle/>
                    <a:p>
                      <a:endParaRPr lang="en-US"/>
                    </a:p>
                  </a:txBody>
                  <a:tcPr>
                    <a:solidFill>
                      <a:srgbClr val="FFFFFF"/>
                    </a:solidFill>
                  </a:tcPr>
                </a:tc>
                <a:tc>
                  <a:txBody>
                    <a:bodyPr/>
                    <a:lstStyle/>
                    <a:p>
                      <a:endParaRPr lang="en-US"/>
                    </a:p>
                  </a:txBody>
                  <a:tcPr>
                    <a:solidFill>
                      <a:srgbClr val="FFFFFF"/>
                    </a:solidFill>
                  </a:tcPr>
                </a:tc>
                <a:tc>
                  <a:txBody>
                    <a:bodyPr/>
                    <a:lstStyle/>
                    <a:p>
                      <a:endParaRPr lang="en-US"/>
                    </a:p>
                  </a:txBody>
                  <a:tcPr>
                    <a:solidFill>
                      <a:srgbClr val="FFFFFF"/>
                    </a:solidFill>
                  </a:tcPr>
                </a:tc>
                <a:extLst>
                  <a:ext uri="{0D108BD9-81ED-4DB2-BD59-A6C34878D82A}">
                    <a16:rowId xmlns:a16="http://schemas.microsoft.com/office/drawing/2014/main" val="2306617285"/>
                  </a:ext>
                </a:extLst>
              </a:tr>
              <a:tr h="1296793">
                <a:tc>
                  <a:txBody>
                    <a:bodyPr/>
                    <a:lstStyle/>
                    <a:p>
                      <a:endParaRPr lang="en-US"/>
                    </a:p>
                  </a:txBody>
                  <a:tcPr>
                    <a:solidFill>
                      <a:srgbClr val="FFFFFF"/>
                    </a:solidFill>
                  </a:tcPr>
                </a:tc>
                <a:tc>
                  <a:txBody>
                    <a:bodyPr/>
                    <a:lstStyle/>
                    <a:p>
                      <a:endParaRPr lang="en-US"/>
                    </a:p>
                  </a:txBody>
                  <a:tcPr>
                    <a:solidFill>
                      <a:srgbClr val="FFFFFF"/>
                    </a:solidFill>
                  </a:tcPr>
                </a:tc>
                <a:tc>
                  <a:txBody>
                    <a:bodyPr/>
                    <a:lstStyle/>
                    <a:p>
                      <a:endParaRPr lang="en-US"/>
                    </a:p>
                  </a:txBody>
                  <a:tcPr>
                    <a:solidFill>
                      <a:srgbClr val="FFFFFF"/>
                    </a:solidFill>
                  </a:tcPr>
                </a:tc>
                <a:extLst>
                  <a:ext uri="{0D108BD9-81ED-4DB2-BD59-A6C34878D82A}">
                    <a16:rowId xmlns:a16="http://schemas.microsoft.com/office/drawing/2014/main" val="965399896"/>
                  </a:ext>
                </a:extLst>
              </a:tr>
              <a:tr h="1296793">
                <a:tc>
                  <a:txBody>
                    <a:bodyPr/>
                    <a:lstStyle/>
                    <a:p>
                      <a:endParaRPr lang="en-US"/>
                    </a:p>
                  </a:txBody>
                  <a:tcPr>
                    <a:solidFill>
                      <a:srgbClr val="FFFFFF"/>
                    </a:solidFill>
                  </a:tcPr>
                </a:tc>
                <a:tc>
                  <a:txBody>
                    <a:bodyPr/>
                    <a:lstStyle/>
                    <a:p>
                      <a:endParaRPr lang="en-US"/>
                    </a:p>
                  </a:txBody>
                  <a:tcPr>
                    <a:solidFill>
                      <a:srgbClr val="FFFFFF"/>
                    </a:solidFill>
                  </a:tcPr>
                </a:tc>
                <a:tc>
                  <a:txBody>
                    <a:bodyPr/>
                    <a:lstStyle/>
                    <a:p>
                      <a:endParaRPr lang="en-US"/>
                    </a:p>
                  </a:txBody>
                  <a:tcPr>
                    <a:solidFill>
                      <a:srgbClr val="FFFFFF"/>
                    </a:solidFill>
                  </a:tcPr>
                </a:tc>
                <a:extLst>
                  <a:ext uri="{0D108BD9-81ED-4DB2-BD59-A6C34878D82A}">
                    <a16:rowId xmlns:a16="http://schemas.microsoft.com/office/drawing/2014/main" val="3349999317"/>
                  </a:ext>
                </a:extLst>
              </a:tr>
              <a:tr h="1296793">
                <a:tc>
                  <a:txBody>
                    <a:bodyPr/>
                    <a:lstStyle/>
                    <a:p>
                      <a:endParaRPr lang="en-US"/>
                    </a:p>
                  </a:txBody>
                  <a:tcPr>
                    <a:solidFill>
                      <a:srgbClr val="FFFFFF"/>
                    </a:solidFill>
                  </a:tcPr>
                </a:tc>
                <a:tc>
                  <a:txBody>
                    <a:bodyPr/>
                    <a:lstStyle/>
                    <a:p>
                      <a:endParaRPr lang="en-US"/>
                    </a:p>
                  </a:txBody>
                  <a:tcPr>
                    <a:solidFill>
                      <a:srgbClr val="FFFFFF"/>
                    </a:solidFill>
                  </a:tcPr>
                </a:tc>
                <a:tc>
                  <a:txBody>
                    <a:bodyPr/>
                    <a:lstStyle/>
                    <a:p>
                      <a:endParaRPr lang="en-US"/>
                    </a:p>
                  </a:txBody>
                  <a:tcPr>
                    <a:solidFill>
                      <a:srgbClr val="FFFFFF"/>
                    </a:solidFill>
                  </a:tcPr>
                </a:tc>
                <a:extLst>
                  <a:ext uri="{0D108BD9-81ED-4DB2-BD59-A6C34878D82A}">
                    <a16:rowId xmlns:a16="http://schemas.microsoft.com/office/drawing/2014/main" val="1315203615"/>
                  </a:ext>
                </a:extLst>
              </a:tr>
            </a:tbl>
          </a:graphicData>
        </a:graphic>
      </p:graphicFrame>
      <p:pic>
        <p:nvPicPr>
          <p:cNvPr id="4098" name="Picture 2" descr="10,000+ Cartoon Of A House Black And White Stock ...">
            <a:extLst>
              <a:ext uri="{FF2B5EF4-FFF2-40B4-BE49-F238E27FC236}">
                <a16:creationId xmlns:a16="http://schemas.microsoft.com/office/drawing/2014/main" id="{EA7D4704-312F-238F-1C34-3D97FD3DFB8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069" b="12213"/>
          <a:stretch/>
        </p:blipFill>
        <p:spPr bwMode="auto">
          <a:xfrm>
            <a:off x="700900" y="1560991"/>
            <a:ext cx="1335384" cy="95165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Pregnant Woman Silhouette Clip Art at Clker.com - vector clip art online,  royalty free &amp; public domain">
            <a:extLst>
              <a:ext uri="{FF2B5EF4-FFF2-40B4-BE49-F238E27FC236}">
                <a16:creationId xmlns:a16="http://schemas.microsoft.com/office/drawing/2014/main" id="{87E661BC-325D-D29F-5F8F-7C1B79F883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053" y="2946793"/>
            <a:ext cx="590549" cy="951652"/>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41,892 Baby Feeding Stock Vectors and Vector Art | Shutterstock">
            <a:extLst>
              <a:ext uri="{FF2B5EF4-FFF2-40B4-BE49-F238E27FC236}">
                <a16:creationId xmlns:a16="http://schemas.microsoft.com/office/drawing/2014/main" id="{E579ECBD-E7FD-F035-03D0-EC645FBA93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2186" y="2961416"/>
            <a:ext cx="951653" cy="951653"/>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Cooking Pot Black White Vector Images ...">
            <a:extLst>
              <a:ext uri="{FF2B5EF4-FFF2-40B4-BE49-F238E27FC236}">
                <a16:creationId xmlns:a16="http://schemas.microsoft.com/office/drawing/2014/main" id="{1628D479-6B58-CDE2-B240-0416E3B03B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4346" y="4210050"/>
            <a:ext cx="1391496" cy="104765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Pickaxes Images – Browse 1,190,936 Stock Photos, Vectors, and Video | Adobe  Stock">
            <a:extLst>
              <a:ext uri="{FF2B5EF4-FFF2-40B4-BE49-F238E27FC236}">
                <a16:creationId xmlns:a16="http://schemas.microsoft.com/office/drawing/2014/main" id="{35D0169E-459F-63DE-3077-296B59DE76C5}"/>
              </a:ext>
            </a:extLst>
          </p:cNvPr>
          <p:cNvPicPr>
            <a:picLocks noChangeAspect="1"/>
          </p:cNvPicPr>
          <p:nvPr/>
        </p:nvPicPr>
        <p:blipFill>
          <a:blip r:embed="rId6"/>
          <a:stretch>
            <a:fillRect/>
          </a:stretch>
        </p:blipFill>
        <p:spPr>
          <a:xfrm>
            <a:off x="871202" y="5500762"/>
            <a:ext cx="987640" cy="987640"/>
          </a:xfrm>
          <a:prstGeom prst="rect">
            <a:avLst/>
          </a:prstGeom>
        </p:spPr>
      </p:pic>
    </p:spTree>
    <p:extLst>
      <p:ext uri="{BB962C8B-B14F-4D97-AF65-F5344CB8AC3E}">
        <p14:creationId xmlns:p14="http://schemas.microsoft.com/office/powerpoint/2010/main" val="13578841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3689216-4064-FBB2-4570-9CF03104ADD9}"/>
            </a:ext>
          </a:extLst>
        </p:cNvPr>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566E5CD7-4773-3771-EE96-F791152DD2FA}"/>
              </a:ext>
            </a:extLst>
          </p:cNvPr>
          <p:cNvGraphicFramePr>
            <a:graphicFrameLocks noGrp="1"/>
          </p:cNvGraphicFramePr>
          <p:nvPr>
            <p:extLst>
              <p:ext uri="{D42A27DB-BD31-4B8C-83A1-F6EECF244321}">
                <p14:modId xmlns:p14="http://schemas.microsoft.com/office/powerpoint/2010/main" val="3446176280"/>
              </p:ext>
            </p:extLst>
          </p:nvPr>
        </p:nvGraphicFramePr>
        <p:xfrm>
          <a:off x="398584" y="105507"/>
          <a:ext cx="11546721" cy="6871601"/>
        </p:xfrm>
        <a:graphic>
          <a:graphicData uri="http://schemas.openxmlformats.org/drawingml/2006/table">
            <a:tbl>
              <a:tblPr firstRow="1" bandRow="1">
                <a:tableStyleId>{22838BEF-8BB2-4498-84A7-C5851F593DF1}</a:tableStyleId>
              </a:tblPr>
              <a:tblGrid>
                <a:gridCol w="2005830">
                  <a:extLst>
                    <a:ext uri="{9D8B030D-6E8A-4147-A177-3AD203B41FA5}">
                      <a16:colId xmlns:a16="http://schemas.microsoft.com/office/drawing/2014/main" val="135567519"/>
                    </a:ext>
                  </a:extLst>
                </a:gridCol>
                <a:gridCol w="5413706">
                  <a:extLst>
                    <a:ext uri="{9D8B030D-6E8A-4147-A177-3AD203B41FA5}">
                      <a16:colId xmlns:a16="http://schemas.microsoft.com/office/drawing/2014/main" val="2599977989"/>
                    </a:ext>
                  </a:extLst>
                </a:gridCol>
                <a:gridCol w="4127185">
                  <a:extLst>
                    <a:ext uri="{9D8B030D-6E8A-4147-A177-3AD203B41FA5}">
                      <a16:colId xmlns:a16="http://schemas.microsoft.com/office/drawing/2014/main" val="600668361"/>
                    </a:ext>
                  </a:extLst>
                </a:gridCol>
              </a:tblGrid>
              <a:tr h="999250">
                <a:tc>
                  <a:txBody>
                    <a:bodyPr/>
                    <a:lstStyle/>
                    <a:p>
                      <a:pPr algn="ctr"/>
                      <a:r>
                        <a:rPr lang="en-US"/>
                        <a:t>Forms of resistance</a:t>
                      </a:r>
                    </a:p>
                  </a:txBody>
                  <a:tcPr>
                    <a:solidFill>
                      <a:srgbClr val="FFFFFF"/>
                    </a:solidFill>
                  </a:tcPr>
                </a:tc>
                <a:tc>
                  <a:txBody>
                    <a:bodyPr/>
                    <a:lstStyle/>
                    <a:p>
                      <a:pPr algn="ctr"/>
                      <a:r>
                        <a:rPr lang="en-US"/>
                        <a:t>Explain how women could have resisted enslavement in this setting or circumstance.</a:t>
                      </a:r>
                    </a:p>
                  </a:txBody>
                  <a:tcPr>
                    <a:solidFill>
                      <a:srgbClr val="FFFFFF"/>
                    </a:solidFill>
                  </a:tcPr>
                </a:tc>
                <a:tc>
                  <a:txBody>
                    <a:bodyPr/>
                    <a:lstStyle/>
                    <a:p>
                      <a:pPr algn="ctr"/>
                      <a:r>
                        <a:rPr lang="en-US"/>
                        <a:t>Consider the impact of this resistance on the enslaved and the enslaver:</a:t>
                      </a:r>
                    </a:p>
                  </a:txBody>
                  <a:tcPr>
                    <a:solidFill>
                      <a:srgbClr val="FFFFFF"/>
                    </a:solidFill>
                  </a:tcPr>
                </a:tc>
                <a:extLst>
                  <a:ext uri="{0D108BD9-81ED-4DB2-BD59-A6C34878D82A}">
                    <a16:rowId xmlns:a16="http://schemas.microsoft.com/office/drawing/2014/main" val="1262478737"/>
                  </a:ext>
                </a:extLst>
              </a:tr>
              <a:tr h="1408590">
                <a:tc>
                  <a:txBody>
                    <a:bodyPr/>
                    <a:lstStyle/>
                    <a:p>
                      <a:endParaRPr lang="en-US"/>
                    </a:p>
                  </a:txBody>
                  <a:tcPr>
                    <a:solidFill>
                      <a:srgbClr val="FFFFFF"/>
                    </a:solidFill>
                  </a:tcPr>
                </a:tc>
                <a:tc>
                  <a:txBody>
                    <a:bodyPr/>
                    <a:lstStyle/>
                    <a:p>
                      <a:pPr marL="285750" indent="-285750">
                        <a:buFont typeface="Arial"/>
                        <a:buChar char="•"/>
                      </a:pPr>
                      <a:r>
                        <a:rPr lang="en-US" sz="1800" dirty="0"/>
                        <a:t>Use their position in the main house to access further information.</a:t>
                      </a:r>
                    </a:p>
                    <a:p>
                      <a:pPr marL="285750" lvl="0" indent="-285750">
                        <a:buFont typeface="Arial"/>
                        <a:buChar char="•"/>
                      </a:pPr>
                      <a:r>
                        <a:rPr lang="en-US" sz="1800" dirty="0"/>
                        <a:t>Refusing to do certain household chores or doing these slowly. An example is not opening the correct blinds within the house.</a:t>
                      </a:r>
                    </a:p>
                  </a:txBody>
                  <a:tcPr>
                    <a:solidFill>
                      <a:srgbClr val="FFFFFF"/>
                    </a:solidFill>
                  </a:tcPr>
                </a:tc>
                <a:tc>
                  <a:txBody>
                    <a:bodyPr/>
                    <a:lstStyle/>
                    <a:p>
                      <a:pPr marL="285750" indent="-285750">
                        <a:buFont typeface="Arial" panose="020B0604020202020204" pitchFamily="34" charset="0"/>
                        <a:buChar char="•"/>
                      </a:pPr>
                      <a:r>
                        <a:rPr lang="en-US" sz="1400" b="0"/>
                        <a:t>By discovering new information, the women can educate themselves further and share their experiences of being enslaved. </a:t>
                      </a:r>
                    </a:p>
                    <a:p>
                      <a:pPr marL="285750" indent="-285750">
                        <a:buFont typeface="Arial" panose="020B0604020202020204" pitchFamily="34" charset="0"/>
                        <a:buChar char="•"/>
                      </a:pPr>
                      <a:r>
                        <a:rPr lang="en-US" sz="1400" b="0"/>
                        <a:t>This may anger the enslaver by the tasks that the women would purposefully get wrong.</a:t>
                      </a:r>
                    </a:p>
                  </a:txBody>
                  <a:tcPr>
                    <a:solidFill>
                      <a:srgbClr val="FFFFFF"/>
                    </a:solidFill>
                  </a:tcPr>
                </a:tc>
                <a:extLst>
                  <a:ext uri="{0D108BD9-81ED-4DB2-BD59-A6C34878D82A}">
                    <a16:rowId xmlns:a16="http://schemas.microsoft.com/office/drawing/2014/main" val="2306617285"/>
                  </a:ext>
                </a:extLst>
              </a:tr>
              <a:tr h="1672701">
                <a:tc>
                  <a:txBody>
                    <a:bodyPr/>
                    <a:lstStyle/>
                    <a:p>
                      <a:endParaRPr lang="en-US"/>
                    </a:p>
                  </a:txBody>
                  <a:tcPr>
                    <a:solidFill>
                      <a:srgbClr val="FFFFFF"/>
                    </a:solidFill>
                  </a:tcPr>
                </a:tc>
                <a:tc>
                  <a:txBody>
                    <a:bodyPr/>
                    <a:lstStyle/>
                    <a:p>
                      <a:pPr marL="285750" indent="-285750">
                        <a:buFont typeface="Arial"/>
                        <a:buChar char="•"/>
                      </a:pPr>
                      <a:r>
                        <a:rPr lang="en-US" sz="1800"/>
                        <a:t>Limit their pregnancy or fertility. </a:t>
                      </a:r>
                    </a:p>
                    <a:p>
                      <a:pPr marL="285750" lvl="0" indent="-285750">
                        <a:buFont typeface="Arial"/>
                        <a:buChar char="•"/>
                      </a:pPr>
                      <a:r>
                        <a:rPr lang="en-US" sz="1800"/>
                        <a:t>May bring on miscarriages.</a:t>
                      </a:r>
                    </a:p>
                    <a:p>
                      <a:pPr marL="285750" lvl="0" indent="-285750">
                        <a:buFont typeface="Arial"/>
                        <a:buChar char="•"/>
                      </a:pPr>
                      <a:r>
                        <a:rPr lang="en-US" sz="1800"/>
                        <a:t>Using prolonged breastfeeding as a form of contraceptive protection.</a:t>
                      </a:r>
                    </a:p>
                  </a:txBody>
                  <a:tcPr>
                    <a:solidFill>
                      <a:srgbClr val="FFFFFF"/>
                    </a:solidFill>
                  </a:tcPr>
                </a:tc>
                <a:tc>
                  <a:txBody>
                    <a:bodyPr/>
                    <a:lstStyle/>
                    <a:p>
                      <a:pPr marL="285750" indent="-285750">
                        <a:buFont typeface="Arial" panose="020B0604020202020204" pitchFamily="34" charset="0"/>
                        <a:buChar char="•"/>
                      </a:pPr>
                      <a:r>
                        <a:rPr lang="en-US" sz="1400" dirty="0"/>
                        <a:t>By limiting their pregnancies or controlling their fertility. This impacted on the reproduction of enslaved workforce.</a:t>
                      </a:r>
                    </a:p>
                    <a:p>
                      <a:pPr marL="285750" indent="-285750">
                        <a:buFont typeface="Arial" panose="020B0604020202020204" pitchFamily="34" charset="0"/>
                        <a:buChar char="•"/>
                      </a:pPr>
                      <a:r>
                        <a:rPr lang="en-US" sz="1400" b="0" dirty="0"/>
                        <a:t>By continuing breastfeeding.</a:t>
                      </a:r>
                      <a:br>
                        <a:rPr lang="en-US" sz="1400" b="0" dirty="0"/>
                      </a:br>
                      <a:r>
                        <a:rPr lang="en-US" sz="1400" b="0" dirty="0"/>
                        <a:t>This allowed for pregnancies to be spread further apart, allowing women to take control over their bodies.</a:t>
                      </a:r>
                    </a:p>
                  </a:txBody>
                  <a:tcPr>
                    <a:solidFill>
                      <a:srgbClr val="FFFFFF"/>
                    </a:solidFill>
                  </a:tcPr>
                </a:tc>
                <a:extLst>
                  <a:ext uri="{0D108BD9-81ED-4DB2-BD59-A6C34878D82A}">
                    <a16:rowId xmlns:a16="http://schemas.microsoft.com/office/drawing/2014/main" val="965399896"/>
                  </a:ext>
                </a:extLst>
              </a:tr>
              <a:tr h="1672701">
                <a:tc>
                  <a:txBody>
                    <a:bodyPr/>
                    <a:lstStyle/>
                    <a:p>
                      <a:endParaRPr lang="en-US"/>
                    </a:p>
                  </a:txBody>
                  <a:tcPr>
                    <a:solidFill>
                      <a:srgbClr val="FFFFFF"/>
                    </a:solidFill>
                  </a:tcPr>
                </a:tc>
                <a:tc>
                  <a:txBody>
                    <a:bodyPr/>
                    <a:lstStyle/>
                    <a:p>
                      <a:pPr marL="285750" indent="-285750">
                        <a:buFont typeface="Arial"/>
                        <a:buChar char="•"/>
                      </a:pPr>
                      <a:r>
                        <a:rPr lang="en-US" sz="1800"/>
                        <a:t>Women would use their position as domestic house workers, as well as their knowledge regarding poisonous plants and ingredients to poison the owners and their family.</a:t>
                      </a:r>
                    </a:p>
                    <a:p>
                      <a:pPr marL="285750" lvl="0" indent="-285750">
                        <a:buFont typeface="Arial"/>
                        <a:buChar char="•"/>
                      </a:pPr>
                      <a:r>
                        <a:rPr lang="en-US" sz="1800"/>
                        <a:t>Continue to use African cooking practices.</a:t>
                      </a:r>
                    </a:p>
                    <a:p>
                      <a:pPr marL="285750" lvl="0" indent="-285750">
                        <a:buFont typeface="Arial"/>
                        <a:buChar char="•"/>
                      </a:pPr>
                      <a:endParaRPr lang="en-US" sz="1800"/>
                    </a:p>
                  </a:txBody>
                  <a:tcPr>
                    <a:solidFill>
                      <a:srgbClr val="FFFFFF"/>
                    </a:solidFill>
                  </a:tcPr>
                </a:tc>
                <a:tc>
                  <a:txBody>
                    <a:bodyPr/>
                    <a:lstStyle/>
                    <a:p>
                      <a:pPr marL="285750" indent="-285750">
                        <a:buFont typeface="Arial"/>
                        <a:buChar char="•"/>
                      </a:pPr>
                      <a:r>
                        <a:rPr lang="en-US" sz="1400"/>
                        <a:t>By continuing to use West African ingredients and practices, it allowed for cultural traditions to be shared and passed on.</a:t>
                      </a:r>
                    </a:p>
                    <a:p>
                      <a:pPr marL="285750" lvl="0" indent="-285750">
                        <a:buFont typeface="Arial"/>
                        <a:buChar char="•"/>
                      </a:pPr>
                      <a:r>
                        <a:rPr lang="en-US" sz="1400"/>
                        <a:t>By poisoning or attempting to poison the enslavers it is a direct resistance to their enslavement.</a:t>
                      </a:r>
                    </a:p>
                  </a:txBody>
                  <a:tcPr>
                    <a:solidFill>
                      <a:srgbClr val="FFFFFF"/>
                    </a:solidFill>
                  </a:tcPr>
                </a:tc>
                <a:extLst>
                  <a:ext uri="{0D108BD9-81ED-4DB2-BD59-A6C34878D82A}">
                    <a16:rowId xmlns:a16="http://schemas.microsoft.com/office/drawing/2014/main" val="3349999317"/>
                  </a:ext>
                </a:extLst>
              </a:tr>
              <a:tr h="999250">
                <a:tc>
                  <a:txBody>
                    <a:bodyPr/>
                    <a:lstStyle/>
                    <a:p>
                      <a:endParaRPr lang="en-US"/>
                    </a:p>
                  </a:txBody>
                  <a:tcPr>
                    <a:solidFill>
                      <a:srgbClr val="FFFFFF"/>
                    </a:solidFill>
                  </a:tcPr>
                </a:tc>
                <a:tc>
                  <a:txBody>
                    <a:bodyPr/>
                    <a:lstStyle/>
                    <a:p>
                      <a:pPr marL="285750" indent="-285750">
                        <a:buFont typeface="Arial"/>
                        <a:buChar char="•"/>
                      </a:pPr>
                      <a:r>
                        <a:rPr lang="en-US" sz="1800" dirty="0"/>
                        <a:t>Women </a:t>
                      </a:r>
                      <a:r>
                        <a:rPr lang="en-US" sz="1800" dirty="0" err="1"/>
                        <a:t>organised</a:t>
                      </a:r>
                      <a:r>
                        <a:rPr lang="en-US" sz="1800" dirty="0"/>
                        <a:t> and led work strikes</a:t>
                      </a:r>
                    </a:p>
                  </a:txBody>
                  <a:tcPr>
                    <a:solidFill>
                      <a:srgbClr val="FFFFFF"/>
                    </a:solidFill>
                  </a:tcPr>
                </a:tc>
                <a:tc>
                  <a:txBody>
                    <a:bodyPr/>
                    <a:lstStyle/>
                    <a:p>
                      <a:pPr marL="285750" indent="-285750">
                        <a:buFont typeface="Arial"/>
                        <a:buChar char="•"/>
                      </a:pPr>
                      <a:r>
                        <a:rPr lang="en-US" sz="1400" dirty="0"/>
                        <a:t>Impact productivity of fieldwork and therefore also impact on enslavers profits.</a:t>
                      </a:r>
                    </a:p>
                  </a:txBody>
                  <a:tcPr>
                    <a:solidFill>
                      <a:srgbClr val="FFFFFF"/>
                    </a:solidFill>
                  </a:tcPr>
                </a:tc>
                <a:extLst>
                  <a:ext uri="{0D108BD9-81ED-4DB2-BD59-A6C34878D82A}">
                    <a16:rowId xmlns:a16="http://schemas.microsoft.com/office/drawing/2014/main" val="1315203615"/>
                  </a:ext>
                </a:extLst>
              </a:tr>
            </a:tbl>
          </a:graphicData>
        </a:graphic>
      </p:graphicFrame>
      <p:pic>
        <p:nvPicPr>
          <p:cNvPr id="4098" name="Picture 2" descr="10,000+ Cartoon Of A House Black And White Stock ...">
            <a:extLst>
              <a:ext uri="{FF2B5EF4-FFF2-40B4-BE49-F238E27FC236}">
                <a16:creationId xmlns:a16="http://schemas.microsoft.com/office/drawing/2014/main" id="{1541DEC4-9DF4-A7EE-3766-9714704F2A4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069" b="12213"/>
          <a:stretch/>
        </p:blipFill>
        <p:spPr bwMode="auto">
          <a:xfrm>
            <a:off x="724346" y="1272939"/>
            <a:ext cx="1335384" cy="95165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Pregnant Woman Silhouette Clip Art at Clker.com - vector clip art online,  royalty free &amp; public domain">
            <a:extLst>
              <a:ext uri="{FF2B5EF4-FFF2-40B4-BE49-F238E27FC236}">
                <a16:creationId xmlns:a16="http://schemas.microsoft.com/office/drawing/2014/main" id="{16E89178-D70C-6BD6-5390-FB820A9018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791" y="2946793"/>
            <a:ext cx="590549" cy="951652"/>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41,892 Baby Feeding Stock Vectors and Vector Art | Shutterstock">
            <a:extLst>
              <a:ext uri="{FF2B5EF4-FFF2-40B4-BE49-F238E27FC236}">
                <a16:creationId xmlns:a16="http://schemas.microsoft.com/office/drawing/2014/main" id="{4B12C706-5D7B-183C-015E-B87F8DCB3D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3808" y="2930341"/>
            <a:ext cx="951653" cy="951653"/>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Cooking Pot Black White Vector Images ...">
            <a:extLst>
              <a:ext uri="{FF2B5EF4-FFF2-40B4-BE49-F238E27FC236}">
                <a16:creationId xmlns:a16="http://schemas.microsoft.com/office/drawing/2014/main" id="{0C5A614E-F8A1-1378-DB4F-FEBE0E1228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4346" y="4534760"/>
            <a:ext cx="1391496" cy="104765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Pickaxes Images – Browse 1,190,936 Stock Photos, Vectors, and Video | Adobe  Stock">
            <a:extLst>
              <a:ext uri="{FF2B5EF4-FFF2-40B4-BE49-F238E27FC236}">
                <a16:creationId xmlns:a16="http://schemas.microsoft.com/office/drawing/2014/main" id="{49577F74-8D51-D6AF-36FE-BAADFD8EDE5A}"/>
              </a:ext>
            </a:extLst>
          </p:cNvPr>
          <p:cNvPicPr>
            <a:picLocks noChangeAspect="1"/>
          </p:cNvPicPr>
          <p:nvPr/>
        </p:nvPicPr>
        <p:blipFill>
          <a:blip r:embed="rId6"/>
          <a:stretch>
            <a:fillRect/>
          </a:stretch>
        </p:blipFill>
        <p:spPr>
          <a:xfrm>
            <a:off x="876684" y="5796791"/>
            <a:ext cx="987640" cy="987640"/>
          </a:xfrm>
          <a:prstGeom prst="rect">
            <a:avLst/>
          </a:prstGeom>
        </p:spPr>
      </p:pic>
    </p:spTree>
    <p:extLst>
      <p:ext uri="{BB962C8B-B14F-4D97-AF65-F5344CB8AC3E}">
        <p14:creationId xmlns:p14="http://schemas.microsoft.com/office/powerpoint/2010/main" val="20045892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65A4235-5E9E-75A8-41F0-35222AC4EE59}"/>
            </a:ext>
          </a:extLst>
        </p:cNvPr>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042639AB-EFE3-F1A9-BBC4-980DA542D598}"/>
              </a:ext>
            </a:extLst>
          </p:cNvPr>
          <p:cNvGraphicFramePr>
            <a:graphicFrameLocks noGrp="1"/>
          </p:cNvGraphicFramePr>
          <p:nvPr>
            <p:extLst>
              <p:ext uri="{D42A27DB-BD31-4B8C-83A1-F6EECF244321}">
                <p14:modId xmlns:p14="http://schemas.microsoft.com/office/powerpoint/2010/main" val="2995234543"/>
              </p:ext>
            </p:extLst>
          </p:nvPr>
        </p:nvGraphicFramePr>
        <p:xfrm>
          <a:off x="398584" y="105507"/>
          <a:ext cx="11546721" cy="6817151"/>
        </p:xfrm>
        <a:graphic>
          <a:graphicData uri="http://schemas.openxmlformats.org/drawingml/2006/table">
            <a:tbl>
              <a:tblPr firstRow="1" bandRow="1">
                <a:tableStyleId>{22838BEF-8BB2-4498-84A7-C5851F593DF1}</a:tableStyleId>
              </a:tblPr>
              <a:tblGrid>
                <a:gridCol w="2005830">
                  <a:extLst>
                    <a:ext uri="{9D8B030D-6E8A-4147-A177-3AD203B41FA5}">
                      <a16:colId xmlns:a16="http://schemas.microsoft.com/office/drawing/2014/main" val="135567519"/>
                    </a:ext>
                  </a:extLst>
                </a:gridCol>
                <a:gridCol w="5413706">
                  <a:extLst>
                    <a:ext uri="{9D8B030D-6E8A-4147-A177-3AD203B41FA5}">
                      <a16:colId xmlns:a16="http://schemas.microsoft.com/office/drawing/2014/main" val="2599977989"/>
                    </a:ext>
                  </a:extLst>
                </a:gridCol>
                <a:gridCol w="4127185">
                  <a:extLst>
                    <a:ext uri="{9D8B030D-6E8A-4147-A177-3AD203B41FA5}">
                      <a16:colId xmlns:a16="http://schemas.microsoft.com/office/drawing/2014/main" val="600668361"/>
                    </a:ext>
                  </a:extLst>
                </a:gridCol>
              </a:tblGrid>
              <a:tr h="999250">
                <a:tc>
                  <a:txBody>
                    <a:bodyPr/>
                    <a:lstStyle/>
                    <a:p>
                      <a:pPr algn="ctr"/>
                      <a:r>
                        <a:rPr lang="en-US"/>
                        <a:t>Forms of resistance</a:t>
                      </a:r>
                    </a:p>
                  </a:txBody>
                  <a:tcPr>
                    <a:solidFill>
                      <a:srgbClr val="FFFFFF"/>
                    </a:solidFill>
                  </a:tcPr>
                </a:tc>
                <a:tc>
                  <a:txBody>
                    <a:bodyPr/>
                    <a:lstStyle/>
                    <a:p>
                      <a:pPr algn="ctr"/>
                      <a:r>
                        <a:rPr lang="en-US"/>
                        <a:t>Explain how women could have resisted enslavement in this setting or circumstance.</a:t>
                      </a:r>
                    </a:p>
                  </a:txBody>
                  <a:tcPr>
                    <a:solidFill>
                      <a:srgbClr val="FFFFFF"/>
                    </a:solidFill>
                  </a:tcPr>
                </a:tc>
                <a:tc>
                  <a:txBody>
                    <a:bodyPr/>
                    <a:lstStyle/>
                    <a:p>
                      <a:pPr algn="ctr"/>
                      <a:r>
                        <a:rPr lang="en-US"/>
                        <a:t>Consider the impact of this resistance on the enslaved and the enslaver:</a:t>
                      </a:r>
                    </a:p>
                  </a:txBody>
                  <a:tcPr>
                    <a:solidFill>
                      <a:srgbClr val="FFFFFF"/>
                    </a:solidFill>
                  </a:tcPr>
                </a:tc>
                <a:extLst>
                  <a:ext uri="{0D108BD9-81ED-4DB2-BD59-A6C34878D82A}">
                    <a16:rowId xmlns:a16="http://schemas.microsoft.com/office/drawing/2014/main" val="1262478737"/>
                  </a:ext>
                </a:extLst>
              </a:tr>
              <a:tr h="1408590">
                <a:tc>
                  <a:txBody>
                    <a:bodyPr/>
                    <a:lstStyle/>
                    <a:p>
                      <a:endParaRPr lang="en-US"/>
                    </a:p>
                  </a:txBody>
                  <a:tcPr>
                    <a:solidFill>
                      <a:srgbClr val="FFFFFF"/>
                    </a:solidFill>
                  </a:tcPr>
                </a:tc>
                <a:tc>
                  <a:txBody>
                    <a:bodyPr/>
                    <a:lstStyle/>
                    <a:p>
                      <a:pPr marL="285750" indent="-285750">
                        <a:buFont typeface="Arial"/>
                        <a:buChar char="•"/>
                      </a:pPr>
                      <a:r>
                        <a:rPr lang="en-US" sz="1800" dirty="0"/>
                        <a:t>Use their position in the main ____________ </a:t>
                      </a:r>
                      <a:br>
                        <a:rPr lang="en-US" sz="1800" dirty="0"/>
                      </a:br>
                      <a:r>
                        <a:rPr lang="en-US" sz="1800" dirty="0"/>
                        <a:t>to access further information.</a:t>
                      </a:r>
                    </a:p>
                    <a:p>
                      <a:pPr marL="285750" lvl="0" indent="-285750">
                        <a:buFont typeface="Arial"/>
                        <a:buChar char="•"/>
                      </a:pPr>
                      <a:r>
                        <a:rPr lang="en-US" sz="1800" dirty="0"/>
                        <a:t>Refusing to do certain household chores or doing these _____________.</a:t>
                      </a:r>
                    </a:p>
                  </a:txBody>
                  <a:tcPr>
                    <a:solidFill>
                      <a:srgbClr val="FFFFFF"/>
                    </a:solidFill>
                  </a:tcPr>
                </a:tc>
                <a:tc>
                  <a:txBody>
                    <a:bodyPr/>
                    <a:lstStyle/>
                    <a:p>
                      <a:pPr marL="285750" indent="-285750">
                        <a:buFont typeface="Arial" panose="020B0604020202020204" pitchFamily="34" charset="0"/>
                        <a:buChar char="•"/>
                      </a:pPr>
                      <a:r>
                        <a:rPr lang="en-US" sz="1400" b="0" dirty="0"/>
                        <a:t>By discovering new _______________, the women can educate themselves further and share their experiences of being enslaved. </a:t>
                      </a:r>
                    </a:p>
                    <a:p>
                      <a:pPr marL="285750" indent="-285750">
                        <a:buFont typeface="Arial" panose="020B0604020202020204" pitchFamily="34" charset="0"/>
                        <a:buChar char="•"/>
                      </a:pPr>
                      <a:r>
                        <a:rPr lang="en-US" sz="1400" b="0" dirty="0"/>
                        <a:t>This may anger the enslaver by the tasks that the women would </a:t>
                      </a:r>
                      <a:r>
                        <a:rPr lang="en-US" sz="1400" b="0" dirty="0" err="1"/>
                        <a:t>pur</a:t>
                      </a:r>
                      <a:r>
                        <a:rPr lang="en-US" sz="1400" b="0" dirty="0"/>
                        <a:t>___________ get wrong.</a:t>
                      </a:r>
                    </a:p>
                  </a:txBody>
                  <a:tcPr>
                    <a:solidFill>
                      <a:srgbClr val="FFFFFF"/>
                    </a:solidFill>
                  </a:tcPr>
                </a:tc>
                <a:extLst>
                  <a:ext uri="{0D108BD9-81ED-4DB2-BD59-A6C34878D82A}">
                    <a16:rowId xmlns:a16="http://schemas.microsoft.com/office/drawing/2014/main" val="2306617285"/>
                  </a:ext>
                </a:extLst>
              </a:tr>
              <a:tr h="1672701">
                <a:tc>
                  <a:txBody>
                    <a:bodyPr/>
                    <a:lstStyle/>
                    <a:p>
                      <a:endParaRPr lang="en-US"/>
                    </a:p>
                  </a:txBody>
                  <a:tcPr>
                    <a:solidFill>
                      <a:srgbClr val="FFFFFF"/>
                    </a:solidFill>
                  </a:tcPr>
                </a:tc>
                <a:tc>
                  <a:txBody>
                    <a:bodyPr/>
                    <a:lstStyle/>
                    <a:p>
                      <a:pPr marL="285750" indent="-285750">
                        <a:buFont typeface="Arial"/>
                        <a:buChar char="•"/>
                      </a:pPr>
                      <a:r>
                        <a:rPr lang="en-US" sz="1800" dirty="0"/>
                        <a:t>Limit their pregnancy or fertility. </a:t>
                      </a:r>
                    </a:p>
                    <a:p>
                      <a:pPr marL="285750" lvl="0" indent="-285750">
                        <a:buFont typeface="Arial"/>
                        <a:buChar char="•"/>
                      </a:pPr>
                      <a:r>
                        <a:rPr lang="en-US" sz="1800" dirty="0"/>
                        <a:t>May bring on miscarriages.</a:t>
                      </a:r>
                    </a:p>
                    <a:p>
                      <a:pPr marL="285750" lvl="0" indent="-285750">
                        <a:buFont typeface="Arial"/>
                        <a:buChar char="•"/>
                      </a:pPr>
                      <a:r>
                        <a:rPr lang="en-US" sz="1800" dirty="0"/>
                        <a:t>Using prolonged _______________________ as a form of contraceptive protection.</a:t>
                      </a:r>
                    </a:p>
                  </a:txBody>
                  <a:tcPr>
                    <a:solidFill>
                      <a:srgbClr val="FFFFFF"/>
                    </a:solidFill>
                  </a:tcPr>
                </a:tc>
                <a:tc>
                  <a:txBody>
                    <a:bodyPr/>
                    <a:lstStyle/>
                    <a:p>
                      <a:pPr marL="285750" indent="-285750">
                        <a:buFont typeface="Arial" panose="020B0604020202020204" pitchFamily="34" charset="0"/>
                        <a:buChar char="•"/>
                      </a:pPr>
                      <a:r>
                        <a:rPr lang="en-US" sz="1400" dirty="0"/>
                        <a:t>By limiting their pregnancies or controlling their fertility. This impacted on the reproduction of enslaved workforce.</a:t>
                      </a:r>
                    </a:p>
                    <a:p>
                      <a:pPr marL="285750" indent="-285750">
                        <a:buFont typeface="Arial" panose="020B0604020202020204" pitchFamily="34" charset="0"/>
                        <a:buChar char="•"/>
                      </a:pPr>
                      <a:r>
                        <a:rPr lang="en-US" sz="1400" b="0" dirty="0"/>
                        <a:t>By continuing breastfeeding.</a:t>
                      </a:r>
                      <a:br>
                        <a:rPr lang="en-US" sz="1400" b="0" dirty="0"/>
                      </a:br>
                      <a:r>
                        <a:rPr lang="en-US" sz="1400" b="0" dirty="0"/>
                        <a:t>This allowed for pregnancies to be spread further apart, allowing women to take control over their _______________.</a:t>
                      </a:r>
                    </a:p>
                  </a:txBody>
                  <a:tcPr>
                    <a:solidFill>
                      <a:srgbClr val="FFFFFF"/>
                    </a:solidFill>
                  </a:tcPr>
                </a:tc>
                <a:extLst>
                  <a:ext uri="{0D108BD9-81ED-4DB2-BD59-A6C34878D82A}">
                    <a16:rowId xmlns:a16="http://schemas.microsoft.com/office/drawing/2014/main" val="965399896"/>
                  </a:ext>
                </a:extLst>
              </a:tr>
              <a:tr h="1672701">
                <a:tc>
                  <a:txBody>
                    <a:bodyPr/>
                    <a:lstStyle/>
                    <a:p>
                      <a:endParaRPr lang="en-US"/>
                    </a:p>
                  </a:txBody>
                  <a:tcPr>
                    <a:solidFill>
                      <a:srgbClr val="FFFFFF"/>
                    </a:solidFill>
                  </a:tcPr>
                </a:tc>
                <a:tc>
                  <a:txBody>
                    <a:bodyPr/>
                    <a:lstStyle/>
                    <a:p>
                      <a:pPr marL="285750" indent="-285750">
                        <a:buFont typeface="Arial"/>
                        <a:buChar char="•"/>
                      </a:pPr>
                      <a:r>
                        <a:rPr lang="en-US" sz="1800" dirty="0"/>
                        <a:t>Women would use their position as domestic house workers, as well as their knowledge regarding poisonous ___________ </a:t>
                      </a:r>
                      <a:br>
                        <a:rPr lang="en-US" sz="1800" dirty="0"/>
                      </a:br>
                      <a:r>
                        <a:rPr lang="en-US" sz="1800" dirty="0"/>
                        <a:t>to poison the owners and their family.</a:t>
                      </a:r>
                    </a:p>
                    <a:p>
                      <a:pPr marL="285750" lvl="0" indent="-285750">
                        <a:buFont typeface="Arial"/>
                        <a:buChar char="•"/>
                      </a:pPr>
                      <a:r>
                        <a:rPr lang="en-US" sz="1800" dirty="0"/>
                        <a:t>Continue to use African ___________ practices.</a:t>
                      </a:r>
                    </a:p>
                    <a:p>
                      <a:pPr marL="285750" lvl="0" indent="-285750">
                        <a:buFont typeface="Arial"/>
                        <a:buChar char="•"/>
                      </a:pPr>
                      <a:endParaRPr lang="en-US" sz="1800" dirty="0"/>
                    </a:p>
                  </a:txBody>
                  <a:tcPr>
                    <a:solidFill>
                      <a:srgbClr val="FFFFFF"/>
                    </a:solidFill>
                  </a:tcPr>
                </a:tc>
                <a:tc>
                  <a:txBody>
                    <a:bodyPr/>
                    <a:lstStyle/>
                    <a:p>
                      <a:pPr marL="285750" indent="-285750">
                        <a:buFont typeface="Arial"/>
                        <a:buChar char="•"/>
                      </a:pPr>
                      <a:r>
                        <a:rPr lang="en-US" sz="1400" dirty="0"/>
                        <a:t>By continuing to use West ______________ ingredients and practices, it allowed for </a:t>
                      </a:r>
                      <a:br>
                        <a:rPr lang="en-US" sz="1400" dirty="0"/>
                      </a:br>
                      <a:r>
                        <a:rPr lang="en-US" sz="1400" dirty="0"/>
                        <a:t>cultural traditions to be shared and passed on.</a:t>
                      </a:r>
                    </a:p>
                    <a:p>
                      <a:pPr marL="285750" lvl="0" indent="-285750">
                        <a:buFont typeface="Arial"/>
                        <a:buChar char="•"/>
                      </a:pPr>
                      <a:r>
                        <a:rPr lang="en-US" sz="1400" dirty="0"/>
                        <a:t>Poisoning or attempting to poison the enslavers is a direct resistance to their enslavement.</a:t>
                      </a:r>
                    </a:p>
                  </a:txBody>
                  <a:tcPr>
                    <a:solidFill>
                      <a:srgbClr val="FFFFFF"/>
                    </a:solidFill>
                  </a:tcPr>
                </a:tc>
                <a:extLst>
                  <a:ext uri="{0D108BD9-81ED-4DB2-BD59-A6C34878D82A}">
                    <a16:rowId xmlns:a16="http://schemas.microsoft.com/office/drawing/2014/main" val="3349999317"/>
                  </a:ext>
                </a:extLst>
              </a:tr>
              <a:tr h="999250">
                <a:tc>
                  <a:txBody>
                    <a:bodyPr/>
                    <a:lstStyle/>
                    <a:p>
                      <a:endParaRPr lang="en-US"/>
                    </a:p>
                  </a:txBody>
                  <a:tcPr>
                    <a:solidFill>
                      <a:srgbClr val="FFFFFF"/>
                    </a:solidFill>
                  </a:tcPr>
                </a:tc>
                <a:tc>
                  <a:txBody>
                    <a:bodyPr/>
                    <a:lstStyle/>
                    <a:p>
                      <a:pPr marL="285750" indent="-285750">
                        <a:buFont typeface="Arial"/>
                        <a:buChar char="•"/>
                      </a:pPr>
                      <a:r>
                        <a:rPr lang="en-US" sz="1800" dirty="0"/>
                        <a:t>Women </a:t>
                      </a:r>
                      <a:r>
                        <a:rPr lang="en-US" sz="1800" dirty="0" err="1"/>
                        <a:t>organised</a:t>
                      </a:r>
                      <a:r>
                        <a:rPr lang="en-US" sz="1800" dirty="0"/>
                        <a:t> and __________ work strikes</a:t>
                      </a:r>
                    </a:p>
                  </a:txBody>
                  <a:tcPr>
                    <a:solidFill>
                      <a:srgbClr val="FFFFFF"/>
                    </a:solidFill>
                  </a:tcPr>
                </a:tc>
                <a:tc>
                  <a:txBody>
                    <a:bodyPr/>
                    <a:lstStyle/>
                    <a:p>
                      <a:pPr marL="285750" indent="-285750">
                        <a:buFont typeface="Arial"/>
                        <a:buChar char="•"/>
                      </a:pPr>
                      <a:r>
                        <a:rPr lang="en-US" sz="1400" dirty="0"/>
                        <a:t>Impact productivity of fieldwork and therefore also impact on enslavers _____________.</a:t>
                      </a:r>
                    </a:p>
                  </a:txBody>
                  <a:tcPr>
                    <a:solidFill>
                      <a:srgbClr val="FFFFFF"/>
                    </a:solidFill>
                  </a:tcPr>
                </a:tc>
                <a:extLst>
                  <a:ext uri="{0D108BD9-81ED-4DB2-BD59-A6C34878D82A}">
                    <a16:rowId xmlns:a16="http://schemas.microsoft.com/office/drawing/2014/main" val="1315203615"/>
                  </a:ext>
                </a:extLst>
              </a:tr>
            </a:tbl>
          </a:graphicData>
        </a:graphic>
      </p:graphicFrame>
      <p:pic>
        <p:nvPicPr>
          <p:cNvPr id="4098" name="Picture 2" descr="10,000+ Cartoon Of A House Black And White Stock ...">
            <a:extLst>
              <a:ext uri="{FF2B5EF4-FFF2-40B4-BE49-F238E27FC236}">
                <a16:creationId xmlns:a16="http://schemas.microsoft.com/office/drawing/2014/main" id="{16682A27-F519-32A8-4E9A-16300BF2D5D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069" b="12213"/>
          <a:stretch/>
        </p:blipFill>
        <p:spPr bwMode="auto">
          <a:xfrm>
            <a:off x="724346" y="1272939"/>
            <a:ext cx="1335384" cy="95165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Pregnant Woman Silhouette Clip Art at Clker.com - vector clip art online,  royalty free &amp; public domain">
            <a:extLst>
              <a:ext uri="{FF2B5EF4-FFF2-40B4-BE49-F238E27FC236}">
                <a16:creationId xmlns:a16="http://schemas.microsoft.com/office/drawing/2014/main" id="{10A94B74-2C90-1F2B-7FB4-6CB682E7C5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791" y="2946793"/>
            <a:ext cx="590549" cy="951652"/>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41,892 Baby Feeding Stock Vectors and Vector Art | Shutterstock">
            <a:extLst>
              <a:ext uri="{FF2B5EF4-FFF2-40B4-BE49-F238E27FC236}">
                <a16:creationId xmlns:a16="http://schemas.microsoft.com/office/drawing/2014/main" id="{148DE60A-335E-C358-4F0F-38D1BBF51C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3808" y="2930341"/>
            <a:ext cx="951653" cy="951653"/>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Cooking Pot Black White Vector Images ...">
            <a:extLst>
              <a:ext uri="{FF2B5EF4-FFF2-40B4-BE49-F238E27FC236}">
                <a16:creationId xmlns:a16="http://schemas.microsoft.com/office/drawing/2014/main" id="{32228E21-BC3E-0643-3E52-867DF6B80B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4346" y="4534760"/>
            <a:ext cx="1391496" cy="104765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Pickaxes Images – Browse 1,190,936 Stock Photos, Vectors, and Video | Adobe  Stock">
            <a:extLst>
              <a:ext uri="{FF2B5EF4-FFF2-40B4-BE49-F238E27FC236}">
                <a16:creationId xmlns:a16="http://schemas.microsoft.com/office/drawing/2014/main" id="{6026265D-EA09-F4FB-F6F1-1B74463D2A46}"/>
              </a:ext>
            </a:extLst>
          </p:cNvPr>
          <p:cNvPicPr>
            <a:picLocks noChangeAspect="1"/>
          </p:cNvPicPr>
          <p:nvPr/>
        </p:nvPicPr>
        <p:blipFill>
          <a:blip r:embed="rId6"/>
          <a:stretch>
            <a:fillRect/>
          </a:stretch>
        </p:blipFill>
        <p:spPr>
          <a:xfrm>
            <a:off x="876684" y="5796791"/>
            <a:ext cx="987640" cy="987640"/>
          </a:xfrm>
          <a:prstGeom prst="rect">
            <a:avLst/>
          </a:prstGeom>
        </p:spPr>
      </p:pic>
    </p:spTree>
    <p:extLst>
      <p:ext uri="{BB962C8B-B14F-4D97-AF65-F5344CB8AC3E}">
        <p14:creationId xmlns:p14="http://schemas.microsoft.com/office/powerpoint/2010/main" val="22706318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C6DF68D-D60D-A4E6-2845-78BF3C4FAFD1}"/>
              </a:ext>
            </a:extLst>
          </p:cNvPr>
          <p:cNvGraphicFramePr>
            <a:graphicFrameLocks noGrp="1"/>
          </p:cNvGraphicFramePr>
          <p:nvPr>
            <p:extLst>
              <p:ext uri="{D42A27DB-BD31-4B8C-83A1-F6EECF244321}">
                <p14:modId xmlns:p14="http://schemas.microsoft.com/office/powerpoint/2010/main" val="1892215771"/>
              </p:ext>
            </p:extLst>
          </p:nvPr>
        </p:nvGraphicFramePr>
        <p:xfrm>
          <a:off x="461108" y="140677"/>
          <a:ext cx="11480800" cy="6567925"/>
        </p:xfrm>
        <a:graphic>
          <a:graphicData uri="http://schemas.openxmlformats.org/drawingml/2006/table">
            <a:tbl>
              <a:tblPr firstRow="1" firstCol="1" bandRow="1">
                <a:tableStyleId>{5C22544A-7EE6-4342-B048-85BDC9FD1C3A}</a:tableStyleId>
              </a:tblPr>
              <a:tblGrid>
                <a:gridCol w="1754194">
                  <a:extLst>
                    <a:ext uri="{9D8B030D-6E8A-4147-A177-3AD203B41FA5}">
                      <a16:colId xmlns:a16="http://schemas.microsoft.com/office/drawing/2014/main" val="1735479757"/>
                    </a:ext>
                  </a:extLst>
                </a:gridCol>
                <a:gridCol w="4101343">
                  <a:extLst>
                    <a:ext uri="{9D8B030D-6E8A-4147-A177-3AD203B41FA5}">
                      <a16:colId xmlns:a16="http://schemas.microsoft.com/office/drawing/2014/main" val="2386179865"/>
                    </a:ext>
                  </a:extLst>
                </a:gridCol>
                <a:gridCol w="3867780">
                  <a:extLst>
                    <a:ext uri="{9D8B030D-6E8A-4147-A177-3AD203B41FA5}">
                      <a16:colId xmlns:a16="http://schemas.microsoft.com/office/drawing/2014/main" val="3416540012"/>
                    </a:ext>
                  </a:extLst>
                </a:gridCol>
                <a:gridCol w="1757483">
                  <a:extLst>
                    <a:ext uri="{9D8B030D-6E8A-4147-A177-3AD203B41FA5}">
                      <a16:colId xmlns:a16="http://schemas.microsoft.com/office/drawing/2014/main" val="2244584278"/>
                    </a:ext>
                  </a:extLst>
                </a:gridCol>
              </a:tblGrid>
              <a:tr h="841828">
                <a:tc gridSpan="4">
                  <a:txBody>
                    <a:bodyPr/>
                    <a:lstStyle/>
                    <a:p>
                      <a:pPr algn="ctr">
                        <a:lnSpc>
                          <a:spcPct val="107000"/>
                        </a:lnSpc>
                        <a:spcAft>
                          <a:spcPts val="800"/>
                        </a:spcAft>
                      </a:pPr>
                      <a:r>
                        <a:rPr lang="en-GB" sz="1800" kern="100">
                          <a:solidFill>
                            <a:schemeClr val="tx1"/>
                          </a:solidFill>
                          <a:effectLst/>
                        </a:rPr>
                        <a:t>Lesson Level Enquiry Question</a:t>
                      </a:r>
                      <a:endParaRPr lang="en-GB" sz="1100" kern="100">
                        <a:solidFill>
                          <a:schemeClr val="tx1"/>
                        </a:solidFill>
                        <a:effectLst/>
                      </a:endParaRPr>
                    </a:p>
                    <a:p>
                      <a:pPr algn="ctr">
                        <a:lnSpc>
                          <a:spcPct val="107000"/>
                        </a:lnSpc>
                        <a:spcAft>
                          <a:spcPts val="800"/>
                        </a:spcAft>
                      </a:pPr>
                      <a:r>
                        <a:rPr lang="en-GB" sz="1800" kern="100">
                          <a:solidFill>
                            <a:schemeClr val="tx1"/>
                          </a:solidFill>
                          <a:effectLst/>
                        </a:rPr>
                        <a:t>Were there distinctive female patterns of resistance by enslaved people?</a:t>
                      </a:r>
                      <a:endParaRPr lang="en-GB" sz="1100" kern="100">
                        <a:solidFill>
                          <a:schemeClr val="tx1"/>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43239935"/>
                  </a:ext>
                </a:extLst>
              </a:tr>
              <a:tr h="274991">
                <a:tc>
                  <a:txBody>
                    <a:bodyPr/>
                    <a:lstStyle/>
                    <a:p>
                      <a:pPr>
                        <a:lnSpc>
                          <a:spcPct val="107000"/>
                        </a:lnSpc>
                        <a:spcAft>
                          <a:spcPts val="800"/>
                        </a:spcAft>
                      </a:pPr>
                      <a:r>
                        <a:rPr lang="en-GB" sz="1100" kern="100">
                          <a:solidFill>
                            <a:schemeClr val="tx1"/>
                          </a:solidFill>
                          <a:effectLst/>
                        </a:rPr>
                        <a:t>Purpose: </a:t>
                      </a:r>
                      <a:endParaRPr lang="en-GB" sz="1100" kern="100">
                        <a:solidFill>
                          <a:schemeClr val="tx1"/>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a:lnSpc>
                          <a:spcPct val="107000"/>
                        </a:lnSpc>
                        <a:spcAft>
                          <a:spcPts val="800"/>
                        </a:spcAft>
                      </a:pPr>
                      <a:r>
                        <a:rPr lang="en-GB" sz="1100" kern="100">
                          <a:solidFill>
                            <a:schemeClr val="tx1"/>
                          </a:solidFill>
                          <a:effectLst/>
                        </a:rPr>
                        <a:t>To consider the ways in which women distinctively resisted enslavement. To consider how the gender roles determined the types of resistance females did.</a:t>
                      </a:r>
                      <a:endParaRPr lang="en-GB" sz="1100" kern="100">
                        <a:solidFill>
                          <a:schemeClr val="tx1"/>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995569785"/>
                  </a:ext>
                </a:extLst>
              </a:tr>
              <a:tr h="246544">
                <a:tc>
                  <a:txBody>
                    <a:bodyPr/>
                    <a:lstStyle/>
                    <a:p>
                      <a:pPr>
                        <a:lnSpc>
                          <a:spcPct val="107000"/>
                        </a:lnSpc>
                        <a:spcAft>
                          <a:spcPts val="800"/>
                        </a:spcAft>
                      </a:pPr>
                      <a:r>
                        <a:rPr lang="en-GB" sz="1100" kern="100">
                          <a:solidFill>
                            <a:schemeClr val="tx1"/>
                          </a:solidFill>
                          <a:effectLst/>
                        </a:rPr>
                        <a:t>Objective: </a:t>
                      </a:r>
                      <a:endParaRPr lang="en-GB" sz="1100" kern="100">
                        <a:solidFill>
                          <a:schemeClr val="tx1"/>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a:lnSpc>
                          <a:spcPct val="107000"/>
                        </a:lnSpc>
                        <a:spcAft>
                          <a:spcPts val="800"/>
                        </a:spcAft>
                      </a:pPr>
                      <a:r>
                        <a:rPr lang="en-GB" sz="1100" kern="100">
                          <a:solidFill>
                            <a:schemeClr val="tx1"/>
                          </a:solidFill>
                          <a:effectLst/>
                        </a:rPr>
                        <a:t>To understand how women resisted enslavement through distinctive female patterns.</a:t>
                      </a:r>
                      <a:endParaRPr lang="en-GB" sz="1100" kern="100">
                        <a:solidFill>
                          <a:schemeClr val="tx1"/>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99054611"/>
                  </a:ext>
                </a:extLst>
              </a:tr>
              <a:tr h="673255">
                <a:tc>
                  <a:txBody>
                    <a:bodyPr/>
                    <a:lstStyle/>
                    <a:p>
                      <a:pPr>
                        <a:lnSpc>
                          <a:spcPct val="107000"/>
                        </a:lnSpc>
                        <a:spcAft>
                          <a:spcPts val="800"/>
                        </a:spcAft>
                      </a:pPr>
                      <a:r>
                        <a:rPr lang="en-GB" sz="1100" kern="100">
                          <a:solidFill>
                            <a:schemeClr val="tx1"/>
                          </a:solidFill>
                          <a:effectLst/>
                        </a:rPr>
                        <a:t>Outcome: </a:t>
                      </a:r>
                      <a:endParaRPr lang="en-GB" sz="1100" kern="100">
                        <a:solidFill>
                          <a:schemeClr val="tx1"/>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a:lnSpc>
                          <a:spcPct val="107000"/>
                        </a:lnSpc>
                        <a:spcAft>
                          <a:spcPts val="800"/>
                        </a:spcAft>
                      </a:pPr>
                      <a:r>
                        <a:rPr lang="en-GB" sz="1100" kern="100" dirty="0">
                          <a:solidFill>
                            <a:schemeClr val="tx1"/>
                          </a:solidFill>
                          <a:effectLst/>
                        </a:rPr>
                        <a:t>Pupils will demonstrate their ability to answer the Enquiry Question by…</a:t>
                      </a:r>
                    </a:p>
                    <a:p>
                      <a:pPr>
                        <a:lnSpc>
                          <a:spcPct val="107000"/>
                        </a:lnSpc>
                        <a:spcAft>
                          <a:spcPts val="800"/>
                        </a:spcAft>
                      </a:pPr>
                      <a:r>
                        <a:rPr lang="en-GB" sz="1100" kern="100" dirty="0">
                          <a:solidFill>
                            <a:schemeClr val="tx1"/>
                          </a:solidFill>
                          <a:effectLst/>
                        </a:rPr>
                        <a:t>Considering how gender roles can impact resistance, take part in a case study about one women and consider other ways women could resist. </a:t>
                      </a:r>
                      <a:br>
                        <a:rPr lang="en-GB" sz="1100" kern="100" dirty="0">
                          <a:solidFill>
                            <a:schemeClr val="tx1"/>
                          </a:solidFill>
                          <a:effectLst/>
                        </a:rPr>
                      </a:br>
                      <a:r>
                        <a:rPr lang="en-GB" sz="1100" kern="100" dirty="0">
                          <a:solidFill>
                            <a:schemeClr val="tx1"/>
                          </a:solidFill>
                          <a:effectLst/>
                        </a:rPr>
                        <a:t>They will answer the enquiry question as the plenary.</a:t>
                      </a:r>
                      <a:endParaRPr lang="en-GB" sz="1100" kern="100" dirty="0">
                        <a:solidFill>
                          <a:schemeClr val="tx1"/>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707304726"/>
                  </a:ext>
                </a:extLst>
              </a:tr>
              <a:tr h="189649">
                <a:tc gridSpan="4">
                  <a:txBody>
                    <a:bodyPr/>
                    <a:lstStyle/>
                    <a:p>
                      <a:pPr>
                        <a:lnSpc>
                          <a:spcPct val="107000"/>
                        </a:lnSpc>
                        <a:spcAft>
                          <a:spcPts val="800"/>
                        </a:spcAft>
                      </a:pPr>
                      <a:endParaRPr lang="en-GB" sz="1100" kern="100">
                        <a:solidFill>
                          <a:schemeClr val="tx1"/>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0140347"/>
                  </a:ext>
                </a:extLst>
              </a:tr>
              <a:tr h="578431">
                <a:tc>
                  <a:txBody>
                    <a:bodyPr/>
                    <a:lstStyle/>
                    <a:p>
                      <a:pPr>
                        <a:lnSpc>
                          <a:spcPct val="107000"/>
                        </a:lnSpc>
                        <a:spcAft>
                          <a:spcPts val="800"/>
                        </a:spcAft>
                      </a:pPr>
                      <a:r>
                        <a:rPr lang="en-GB" sz="1100" kern="100">
                          <a:solidFill>
                            <a:schemeClr val="tx1"/>
                          </a:solidFill>
                          <a:effectLst/>
                        </a:rPr>
                        <a:t>Time</a:t>
                      </a:r>
                      <a:endParaRPr lang="en-GB" sz="1100" kern="100">
                        <a:solidFill>
                          <a:schemeClr val="tx1"/>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en-GB" sz="1100" kern="100" dirty="0">
                          <a:solidFill>
                            <a:schemeClr val="tx1"/>
                          </a:solidFill>
                          <a:effectLst/>
                        </a:rPr>
                        <a:t>Teacher is…</a:t>
                      </a:r>
                      <a:endParaRPr lang="en-GB" sz="1100" kern="100" dirty="0">
                        <a:solidFill>
                          <a:schemeClr val="tx1"/>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en-GB" sz="1100" kern="100">
                          <a:solidFill>
                            <a:schemeClr val="tx1"/>
                          </a:solidFill>
                          <a:effectLst/>
                        </a:rPr>
                        <a:t>Pupils are…</a:t>
                      </a:r>
                      <a:endParaRPr lang="en-GB" sz="1100" kern="100">
                        <a:solidFill>
                          <a:schemeClr val="tx1"/>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en-GB" sz="1100" kern="100">
                          <a:solidFill>
                            <a:schemeClr val="tx1"/>
                          </a:solidFill>
                          <a:effectLst/>
                        </a:rPr>
                        <a:t>Checking learning</a:t>
                      </a:r>
                      <a:endParaRPr lang="en-GB" sz="1100" kern="100">
                        <a:solidFill>
                          <a:schemeClr val="tx1"/>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97744323"/>
                  </a:ext>
                </a:extLst>
              </a:tr>
              <a:tr h="644808">
                <a:tc>
                  <a:txBody>
                    <a:bodyPr/>
                    <a:lstStyle/>
                    <a:p>
                      <a:pPr>
                        <a:lnSpc>
                          <a:spcPct val="107000"/>
                        </a:lnSpc>
                        <a:spcAft>
                          <a:spcPts val="800"/>
                        </a:spcAft>
                      </a:pPr>
                      <a:r>
                        <a:rPr lang="en-GB" sz="1100" kern="100">
                          <a:solidFill>
                            <a:schemeClr val="tx1"/>
                          </a:solidFill>
                          <a:effectLst/>
                        </a:rPr>
                        <a:t> 0-5</a:t>
                      </a:r>
                      <a:endParaRPr lang="en-GB" sz="1100" kern="100">
                        <a:solidFill>
                          <a:schemeClr val="tx1"/>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en-GB" sz="1100" kern="100" dirty="0" err="1">
                          <a:solidFill>
                            <a:schemeClr val="tx1"/>
                          </a:solidFill>
                          <a:effectLst/>
                          <a:latin typeface="Aptos"/>
                        </a:rPr>
                        <a:t>Viweing</a:t>
                      </a:r>
                      <a:r>
                        <a:rPr lang="en-GB" sz="1100" kern="100" dirty="0">
                          <a:solidFill>
                            <a:schemeClr val="tx1"/>
                          </a:solidFill>
                          <a:effectLst/>
                          <a:latin typeface="Aptos"/>
                        </a:rPr>
                        <a:t> the options for the starter task in the notes in preparation.</a:t>
                      </a:r>
                      <a:br>
                        <a:rPr lang="en-GB" sz="1100" kern="100" dirty="0">
                          <a:solidFill>
                            <a:schemeClr val="tx1"/>
                          </a:solidFill>
                          <a:effectLst/>
                          <a:latin typeface="Aptos"/>
                        </a:rPr>
                      </a:br>
                      <a:r>
                        <a:rPr lang="en-GB" sz="1100" kern="100" dirty="0">
                          <a:solidFill>
                            <a:schemeClr val="tx1"/>
                          </a:solidFill>
                          <a:effectLst/>
                          <a:latin typeface="Aptos"/>
                        </a:rPr>
                        <a:t>Circulating the room and supporting pupils.</a:t>
                      </a:r>
                    </a:p>
                    <a:p>
                      <a:pPr lvl="0">
                        <a:lnSpc>
                          <a:spcPct val="107000"/>
                        </a:lnSpc>
                        <a:spcAft>
                          <a:spcPts val="800"/>
                        </a:spcAft>
                        <a:buNone/>
                      </a:pPr>
                      <a:r>
                        <a:rPr lang="en-GB" sz="1100" kern="100" dirty="0">
                          <a:solidFill>
                            <a:schemeClr val="tx1"/>
                          </a:solidFill>
                          <a:effectLst/>
                          <a:latin typeface="Aptos"/>
                        </a:rPr>
                        <a:t>Encouraging student discussion during paired task.</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en-GB" sz="1100" kern="100">
                          <a:solidFill>
                            <a:schemeClr val="tx1"/>
                          </a:solidFill>
                          <a:effectLst/>
                          <a:latin typeface="Aptos"/>
                          <a:ea typeface="Aptos" panose="020B0004020202020204" pitchFamily="34" charset="0"/>
                          <a:cs typeface="Arial"/>
                        </a:rPr>
                        <a:t>Completing the starter activity and then paired work about resistance to enslavement.</a:t>
                      </a:r>
                    </a:p>
                    <a:p>
                      <a:pPr lvl="0">
                        <a:lnSpc>
                          <a:spcPct val="107000"/>
                        </a:lnSpc>
                        <a:spcAft>
                          <a:spcPts val="800"/>
                        </a:spcAft>
                        <a:buNone/>
                      </a:pPr>
                      <a:r>
                        <a:rPr lang="en-GB" sz="1100" kern="100">
                          <a:solidFill>
                            <a:schemeClr val="tx1"/>
                          </a:solidFill>
                          <a:effectLst/>
                          <a:latin typeface="Aptos"/>
                          <a:cs typeface="Arial"/>
                        </a:rPr>
                        <a:t>Sharing answers as a class.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en-GB" sz="1100" kern="100">
                          <a:solidFill>
                            <a:schemeClr val="tx1"/>
                          </a:solidFill>
                          <a:effectLst/>
                          <a:latin typeface="Aptos"/>
                          <a:ea typeface="Aptos" panose="020B0004020202020204" pitchFamily="34" charset="0"/>
                          <a:cs typeface="Arial"/>
                        </a:rPr>
                        <a:t>Class discussion, as well as teacher check ins throughout paired task.</a:t>
                      </a:r>
                      <a:endParaRPr lang="en-GB" sz="1100" kern="100">
                        <a:solidFill>
                          <a:schemeClr val="tx1"/>
                        </a:solidFill>
                        <a:effectLst/>
                        <a:latin typeface="Aptos"/>
                        <a:ea typeface="Aptos" panose="020B000402020202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29411902"/>
                  </a:ext>
                </a:extLst>
              </a:tr>
              <a:tr h="644808">
                <a:tc>
                  <a:txBody>
                    <a:bodyPr/>
                    <a:lstStyle/>
                    <a:p>
                      <a:pPr lvl="0">
                        <a:lnSpc>
                          <a:spcPct val="107000"/>
                        </a:lnSpc>
                        <a:spcAft>
                          <a:spcPts val="800"/>
                        </a:spcAft>
                        <a:buNone/>
                      </a:pPr>
                      <a:r>
                        <a:rPr lang="en-GB" sz="1100" kern="100">
                          <a:solidFill>
                            <a:schemeClr val="tx1"/>
                          </a:solidFill>
                          <a:effectLst/>
                        </a:rPr>
                        <a:t>5-10</a:t>
                      </a:r>
                    </a:p>
                  </a:txBody>
                  <a:tcPr marL="68580" marR="68580" marT="0" marB="0">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lvl="0">
                        <a:lnSpc>
                          <a:spcPct val="107000"/>
                        </a:lnSpc>
                        <a:spcAft>
                          <a:spcPts val="800"/>
                        </a:spcAft>
                        <a:buNone/>
                      </a:pPr>
                      <a:r>
                        <a:rPr lang="en-GB" sz="1100" b="0" i="0" u="none" strike="noStrike" kern="100" noProof="0">
                          <a:solidFill>
                            <a:schemeClr val="tx1"/>
                          </a:solidFill>
                          <a:effectLst/>
                          <a:latin typeface="Aptos"/>
                        </a:rPr>
                        <a:t>Circulating the room. </a:t>
                      </a:r>
                      <a:endParaRPr lang="en-US" sz="1100" b="0" i="0" u="none" strike="noStrike" kern="100" noProof="0">
                        <a:solidFill>
                          <a:srgbClr val="24283C"/>
                        </a:solidFill>
                        <a:effectLst/>
                        <a:latin typeface="Aptos"/>
                      </a:endParaRPr>
                    </a:p>
                    <a:p>
                      <a:pPr lvl="0">
                        <a:lnSpc>
                          <a:spcPct val="107000"/>
                        </a:lnSpc>
                        <a:spcAft>
                          <a:spcPts val="800"/>
                        </a:spcAft>
                        <a:buNone/>
                      </a:pPr>
                      <a:r>
                        <a:rPr lang="en-GB" sz="1100" b="0" i="0" u="none" strike="noStrike" kern="100" noProof="0">
                          <a:solidFill>
                            <a:schemeClr val="tx1"/>
                          </a:solidFill>
                          <a:effectLst/>
                          <a:latin typeface="Aptos"/>
                        </a:rPr>
                        <a:t>Organising class discussion around gender roles. </a:t>
                      </a:r>
                      <a:endParaRPr lang="en-GB"/>
                    </a:p>
                  </a:txBody>
                  <a:tcPr marL="68580" marR="68580" marT="0" marB="0">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lvl="0">
                        <a:lnSpc>
                          <a:spcPct val="107000"/>
                        </a:lnSpc>
                        <a:spcAft>
                          <a:spcPts val="800"/>
                        </a:spcAft>
                        <a:buNone/>
                      </a:pPr>
                      <a:r>
                        <a:rPr lang="en-GB" sz="1100" b="0" i="0" u="none" strike="noStrike" kern="100" noProof="0" dirty="0">
                          <a:solidFill>
                            <a:schemeClr val="tx1"/>
                          </a:solidFill>
                          <a:effectLst/>
                          <a:latin typeface="Aptos"/>
                        </a:rPr>
                        <a:t>Considering gender roles, completing the grid.</a:t>
                      </a:r>
                      <a:br>
                        <a:rPr lang="en-GB" sz="1100" b="0" i="0" u="none" strike="noStrike" kern="100" noProof="0" dirty="0">
                          <a:solidFill>
                            <a:schemeClr val="tx1"/>
                          </a:solidFill>
                          <a:effectLst/>
                          <a:latin typeface="Aptos"/>
                        </a:rPr>
                      </a:br>
                      <a:r>
                        <a:rPr lang="en-GB" sz="1100" b="0" i="0" u="none" strike="noStrike" kern="100" noProof="0" dirty="0">
                          <a:solidFill>
                            <a:schemeClr val="tx1"/>
                          </a:solidFill>
                          <a:effectLst/>
                          <a:latin typeface="Aptos"/>
                        </a:rPr>
                        <a:t>Differentiation: cut up the ‘answer grid’ as a card sort</a:t>
                      </a:r>
                      <a:br>
                        <a:rPr lang="en-GB" sz="1100" b="0" i="0" u="none" strike="noStrike" kern="100" noProof="0" dirty="0">
                          <a:solidFill>
                            <a:schemeClr val="tx1"/>
                          </a:solidFill>
                          <a:effectLst/>
                          <a:latin typeface="Aptos"/>
                        </a:rPr>
                      </a:br>
                      <a:r>
                        <a:rPr lang="en-GB" sz="1100" b="0" i="0" u="none" strike="noStrike" kern="100" noProof="0" dirty="0">
                          <a:solidFill>
                            <a:schemeClr val="tx1"/>
                          </a:solidFill>
                          <a:effectLst/>
                          <a:latin typeface="Aptos"/>
                        </a:rPr>
                        <a:t>Or print off the grid with gaps</a:t>
                      </a:r>
                      <a:br>
                        <a:rPr lang="en-GB" sz="1100" b="0" i="0" u="none" strike="noStrike" kern="100" noProof="0" dirty="0">
                          <a:solidFill>
                            <a:schemeClr val="tx1"/>
                          </a:solidFill>
                          <a:effectLst/>
                          <a:latin typeface="Aptos"/>
                        </a:rPr>
                      </a:br>
                      <a:r>
                        <a:rPr lang="en-GB" sz="1100" b="0" i="0" u="none" strike="noStrike" kern="100" noProof="0" dirty="0">
                          <a:solidFill>
                            <a:schemeClr val="tx1"/>
                          </a:solidFill>
                          <a:effectLst/>
                          <a:latin typeface="Aptos"/>
                        </a:rPr>
                        <a:t>Take part in class discussion.</a:t>
                      </a:r>
                      <a:endParaRPr lang="en-GB" dirty="0"/>
                    </a:p>
                  </a:txBody>
                  <a:tcPr marL="68580" marR="68580" marT="0" marB="0">
                    <a:lnL w="12700">
                      <a:solidFill>
                        <a:schemeClr val="tx1"/>
                      </a:solidFill>
                    </a:lnL>
                    <a:lnR w="12700">
                      <a:solidFill>
                        <a:schemeClr val="tx1"/>
                      </a:solidFill>
                    </a:lnR>
                    <a:lnT w="12700">
                      <a:solidFill>
                        <a:schemeClr val="tx1"/>
                      </a:solidFill>
                    </a:lnT>
                    <a:lnB w="12700">
                      <a:solidFill>
                        <a:schemeClr val="tx1"/>
                      </a:solidFill>
                    </a:lnB>
                    <a:noFill/>
                  </a:tcPr>
                </a:tc>
                <a:tc>
                  <a:txBody>
                    <a:bodyPr/>
                    <a:lstStyle/>
                    <a:p>
                      <a:pPr lvl="0">
                        <a:lnSpc>
                          <a:spcPct val="107000"/>
                        </a:lnSpc>
                        <a:spcAft>
                          <a:spcPts val="800"/>
                        </a:spcAft>
                        <a:buNone/>
                      </a:pPr>
                      <a:r>
                        <a:rPr lang="en-GB" sz="1100" b="0" i="0" u="none" strike="noStrike" kern="100" noProof="0">
                          <a:solidFill>
                            <a:schemeClr val="tx1"/>
                          </a:solidFill>
                          <a:effectLst/>
                          <a:latin typeface="Aptos"/>
                        </a:rPr>
                        <a:t>Teacher walk round classroom. </a:t>
                      </a:r>
                      <a:endParaRPr lang="en-US" sz="1100" b="0" i="0" u="none" strike="noStrike" kern="100" noProof="0">
                        <a:solidFill>
                          <a:srgbClr val="24283C"/>
                        </a:solidFill>
                        <a:effectLst/>
                        <a:latin typeface="Aptos"/>
                      </a:endParaRPr>
                    </a:p>
                    <a:p>
                      <a:pPr lvl="0">
                        <a:lnSpc>
                          <a:spcPct val="107000"/>
                        </a:lnSpc>
                        <a:spcAft>
                          <a:spcPts val="800"/>
                        </a:spcAft>
                        <a:buNone/>
                      </a:pPr>
                      <a:r>
                        <a:rPr lang="en-GB" sz="1100" b="0" i="0" u="none" strike="noStrike" kern="100" noProof="0">
                          <a:solidFill>
                            <a:schemeClr val="tx1"/>
                          </a:solidFill>
                          <a:effectLst/>
                          <a:latin typeface="Aptos"/>
                        </a:rPr>
                        <a:t>Class discussion. </a:t>
                      </a:r>
                      <a:endParaRPr lang="en-GB"/>
                    </a:p>
                  </a:txBody>
                  <a:tcPr marL="68580" marR="68580" marT="0" marB="0">
                    <a:lnL w="12700">
                      <a:solidFill>
                        <a:schemeClr val="tx1"/>
                      </a:solidFill>
                    </a:lnL>
                    <a:lnR w="12700">
                      <a:solidFill>
                        <a:schemeClr val="tx1"/>
                      </a:solidFill>
                    </a:lnR>
                    <a:lnT w="12700">
                      <a:solidFill>
                        <a:schemeClr val="tx1"/>
                      </a:solidFill>
                    </a:lnT>
                    <a:lnB w="12700">
                      <a:solidFill>
                        <a:schemeClr val="tx1"/>
                      </a:solidFill>
                    </a:lnB>
                    <a:noFill/>
                  </a:tcPr>
                </a:tc>
                <a:extLst>
                  <a:ext uri="{0D108BD9-81ED-4DB2-BD59-A6C34878D82A}">
                    <a16:rowId xmlns:a16="http://schemas.microsoft.com/office/drawing/2014/main" val="3214650629"/>
                  </a:ext>
                </a:extLst>
              </a:tr>
              <a:tr h="1185313">
                <a:tc>
                  <a:txBody>
                    <a:bodyPr/>
                    <a:lstStyle/>
                    <a:p>
                      <a:pPr>
                        <a:lnSpc>
                          <a:spcPct val="107000"/>
                        </a:lnSpc>
                        <a:spcAft>
                          <a:spcPts val="800"/>
                        </a:spcAft>
                      </a:pPr>
                      <a:r>
                        <a:rPr lang="en-GB" sz="1100" kern="100">
                          <a:solidFill>
                            <a:schemeClr val="tx1"/>
                          </a:solidFill>
                          <a:effectLst/>
                          <a:latin typeface="Aptos"/>
                          <a:ea typeface="Aptos" panose="020B0004020202020204" pitchFamily="34" charset="0"/>
                          <a:cs typeface="Arial"/>
                        </a:rPr>
                        <a:t>10-40</a:t>
                      </a:r>
                      <a:endParaRPr lang="en-GB" sz="1100" kern="100">
                        <a:solidFill>
                          <a:schemeClr val="tx1"/>
                        </a:solidFill>
                        <a:effectLst/>
                        <a:latin typeface="Aptos"/>
                        <a:ea typeface="Aptos" panose="020B000402020202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en-GB" sz="1100" kern="100">
                          <a:solidFill>
                            <a:schemeClr val="tx1"/>
                          </a:solidFill>
                          <a:effectLst/>
                          <a:latin typeface="Aptos"/>
                          <a:ea typeface="Aptos" panose="020B0004020202020204" pitchFamily="34" charset="0"/>
                          <a:cs typeface="Arial"/>
                        </a:rPr>
                        <a:t>Read Bassett case study. </a:t>
                      </a:r>
                    </a:p>
                    <a:p>
                      <a:pPr lvl="0">
                        <a:lnSpc>
                          <a:spcPct val="107000"/>
                        </a:lnSpc>
                        <a:spcAft>
                          <a:spcPts val="800"/>
                        </a:spcAft>
                        <a:buNone/>
                      </a:pPr>
                      <a:r>
                        <a:rPr lang="en-GB" sz="1100" kern="100">
                          <a:solidFill>
                            <a:schemeClr val="tx1"/>
                          </a:solidFill>
                          <a:effectLst/>
                          <a:latin typeface="Aptos"/>
                          <a:ea typeface="Aptos" panose="020B0004020202020204" pitchFamily="34" charset="0"/>
                          <a:cs typeface="Arial"/>
                        </a:rPr>
                        <a:t>Circulate the room during question activity and female resistance table. Support pupils who require guidance.</a:t>
                      </a:r>
                    </a:p>
                    <a:p>
                      <a:pPr lvl="0">
                        <a:lnSpc>
                          <a:spcPct val="107000"/>
                        </a:lnSpc>
                        <a:spcAft>
                          <a:spcPts val="800"/>
                        </a:spcAft>
                        <a:buNone/>
                      </a:pPr>
                      <a:r>
                        <a:rPr lang="en-GB" sz="1100" kern="100">
                          <a:solidFill>
                            <a:schemeClr val="tx1"/>
                          </a:solidFill>
                          <a:effectLst/>
                          <a:latin typeface="Aptos"/>
                          <a:ea typeface="Aptos" panose="020B0004020202020204" pitchFamily="34" charset="0"/>
                          <a:cs typeface="Arial"/>
                        </a:rPr>
                        <a:t>Facilitating a class discussion. </a:t>
                      </a:r>
                      <a:r>
                        <a:rPr lang="en-GB" sz="1100" kern="100">
                          <a:solidFill>
                            <a:schemeClr val="tx1"/>
                          </a:solidFill>
                          <a:effectLst/>
                          <a:latin typeface="Aptos"/>
                          <a:cs typeface="Arial"/>
                        </a:rPr>
                        <a:t>S</a:t>
                      </a:r>
                      <a:r>
                        <a:rPr lang="en-GB" sz="1100" b="0" i="0" u="none" strike="noStrike" kern="100" noProof="0">
                          <a:solidFill>
                            <a:schemeClr val="tx1"/>
                          </a:solidFill>
                          <a:effectLst/>
                          <a:latin typeface="Aptos"/>
                        </a:rPr>
                        <a:t>howing the answer table on slide 11.</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en-GB" sz="1100" kern="100" dirty="0">
                          <a:solidFill>
                            <a:schemeClr val="tx1"/>
                          </a:solidFill>
                          <a:effectLst/>
                          <a:latin typeface="Aptos"/>
                          <a:ea typeface="Aptos" panose="020B0004020202020204" pitchFamily="34" charset="0"/>
                          <a:cs typeface="Arial"/>
                        </a:rPr>
                        <a:t>Case study on Sarah (Sally) Bassett. Answering questions individually. </a:t>
                      </a:r>
                    </a:p>
                    <a:p>
                      <a:pPr>
                        <a:lnSpc>
                          <a:spcPct val="107000"/>
                        </a:lnSpc>
                        <a:spcAft>
                          <a:spcPts val="800"/>
                        </a:spcAft>
                      </a:pPr>
                      <a:r>
                        <a:rPr lang="en-GB" sz="1100" kern="100" dirty="0">
                          <a:solidFill>
                            <a:schemeClr val="tx1"/>
                          </a:solidFill>
                          <a:effectLst/>
                          <a:latin typeface="Aptos"/>
                          <a:ea typeface="Aptos" panose="020B0004020202020204" pitchFamily="34" charset="0"/>
                          <a:cs typeface="Arial"/>
                        </a:rPr>
                        <a:t>Class discussion once complete.</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en-GB" sz="1100" kern="100" dirty="0">
                          <a:solidFill>
                            <a:schemeClr val="tx1"/>
                          </a:solidFill>
                          <a:effectLst/>
                          <a:latin typeface="Aptos"/>
                          <a:ea typeface="Aptos" panose="020B0004020202020204" pitchFamily="34" charset="0"/>
                          <a:cs typeface="Arial"/>
                        </a:rPr>
                        <a:t>Answers on Bassett case study.</a:t>
                      </a:r>
                    </a:p>
                    <a:p>
                      <a:pPr lvl="0">
                        <a:lnSpc>
                          <a:spcPct val="107000"/>
                        </a:lnSpc>
                        <a:spcAft>
                          <a:spcPts val="800"/>
                        </a:spcAft>
                        <a:buNone/>
                      </a:pPr>
                      <a:r>
                        <a:rPr lang="en-GB" sz="1100" kern="100" dirty="0">
                          <a:solidFill>
                            <a:schemeClr val="tx1"/>
                          </a:solidFill>
                          <a:effectLst/>
                          <a:latin typeface="Aptos"/>
                          <a:ea typeface="Aptos" panose="020B0004020202020204" pitchFamily="34" charset="0"/>
                          <a:cs typeface="Arial"/>
                        </a:rPr>
                        <a:t>Class discussion.</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95911515"/>
                  </a:ext>
                </a:extLst>
              </a:tr>
              <a:tr h="644808">
                <a:tc>
                  <a:txBody>
                    <a:bodyPr/>
                    <a:lstStyle/>
                    <a:p>
                      <a:pPr>
                        <a:lnSpc>
                          <a:spcPct val="107000"/>
                        </a:lnSpc>
                        <a:spcAft>
                          <a:spcPts val="800"/>
                        </a:spcAft>
                      </a:pPr>
                      <a:r>
                        <a:rPr lang="en-GB" sz="1100" kern="100">
                          <a:solidFill>
                            <a:schemeClr val="tx1"/>
                          </a:solidFill>
                          <a:effectLst/>
                        </a:rPr>
                        <a:t>40-50</a:t>
                      </a:r>
                      <a:endParaRPr lang="en-GB" sz="1100" kern="100">
                        <a:solidFill>
                          <a:schemeClr val="tx1"/>
                        </a:solidFill>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en-GB" sz="1100" kern="100">
                          <a:solidFill>
                            <a:schemeClr val="tx1"/>
                          </a:solidFill>
                          <a:effectLst/>
                          <a:latin typeface="Aptos"/>
                          <a:ea typeface="Aptos" panose="020B0004020202020204" pitchFamily="34" charset="0"/>
                          <a:cs typeface="Arial"/>
                        </a:rPr>
                        <a:t>Directing pupils to plenary activity. </a:t>
                      </a:r>
                      <a:endParaRPr lang="en-GB" sz="1100" kern="100">
                        <a:solidFill>
                          <a:schemeClr val="tx1"/>
                        </a:solidFill>
                        <a:effectLst/>
                        <a:latin typeface="Aptos"/>
                        <a:ea typeface="Aptos" panose="020B0004020202020204" pitchFamily="34" charset="0"/>
                        <a:cs typeface="Arial" panose="020B0604020202020204" pitchFamily="34" charset="0"/>
                      </a:endParaRPr>
                    </a:p>
                    <a:p>
                      <a:pPr lvl="0">
                        <a:lnSpc>
                          <a:spcPct val="107000"/>
                        </a:lnSpc>
                        <a:spcAft>
                          <a:spcPts val="800"/>
                        </a:spcAft>
                        <a:buNone/>
                      </a:pPr>
                      <a:r>
                        <a:rPr lang="en-GB" sz="1100" kern="100">
                          <a:solidFill>
                            <a:schemeClr val="tx1"/>
                          </a:solidFill>
                          <a:effectLst/>
                          <a:latin typeface="Aptos"/>
                          <a:ea typeface="Aptos" panose="020B0004020202020204" pitchFamily="34" charset="0"/>
                          <a:cs typeface="Arial"/>
                        </a:rPr>
                        <a:t>Reflecting on learning with the pupils.</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en-GB" sz="1100" kern="100">
                          <a:solidFill>
                            <a:schemeClr val="tx1"/>
                          </a:solidFill>
                          <a:effectLst/>
                          <a:latin typeface="Aptos"/>
                          <a:ea typeface="Aptos" panose="020B0004020202020204" pitchFamily="34" charset="0"/>
                          <a:cs typeface="Arial"/>
                        </a:rPr>
                        <a:t>Complete the plenary questions and effectively answer the lesson's enquiry question.</a:t>
                      </a:r>
                    </a:p>
                    <a:p>
                      <a:pPr lvl="0">
                        <a:lnSpc>
                          <a:spcPct val="107000"/>
                        </a:lnSpc>
                        <a:spcAft>
                          <a:spcPts val="800"/>
                        </a:spcAft>
                        <a:buNone/>
                      </a:pPr>
                      <a:r>
                        <a:rPr lang="en-GB" sz="1100" kern="100">
                          <a:solidFill>
                            <a:schemeClr val="tx1"/>
                          </a:solidFill>
                          <a:effectLst/>
                          <a:latin typeface="Aptos"/>
                          <a:ea typeface="Aptos" panose="020B0004020202020204" pitchFamily="34" charset="0"/>
                          <a:cs typeface="Arial"/>
                        </a:rPr>
                        <a:t>Reflect on learning.</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07000"/>
                        </a:lnSpc>
                        <a:spcAft>
                          <a:spcPts val="800"/>
                        </a:spcAft>
                      </a:pPr>
                      <a:r>
                        <a:rPr lang="en-GB" sz="1100" kern="100">
                          <a:solidFill>
                            <a:schemeClr val="tx1"/>
                          </a:solidFill>
                          <a:effectLst/>
                          <a:latin typeface="Aptos"/>
                          <a:ea typeface="Aptos" panose="020B0004020202020204" pitchFamily="34" charset="0"/>
                          <a:cs typeface="Arial"/>
                        </a:rPr>
                        <a:t>Class feedback.</a:t>
                      </a:r>
                    </a:p>
                    <a:p>
                      <a:pPr lvl="0">
                        <a:lnSpc>
                          <a:spcPct val="107000"/>
                        </a:lnSpc>
                        <a:spcAft>
                          <a:spcPts val="800"/>
                        </a:spcAft>
                        <a:buNone/>
                      </a:pPr>
                      <a:r>
                        <a:rPr lang="en-GB" sz="1100" kern="100">
                          <a:solidFill>
                            <a:schemeClr val="tx1"/>
                          </a:solidFill>
                          <a:effectLst/>
                          <a:latin typeface="Aptos"/>
                          <a:ea typeface="Aptos" panose="020B0004020202020204" pitchFamily="34" charset="0"/>
                          <a:cs typeface="Arial"/>
                        </a:rPr>
                        <a:t>Answers to plenary.</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83132316"/>
                  </a:ext>
                </a:extLst>
              </a:tr>
              <a:tr h="578431">
                <a:tc gridSpan="4">
                  <a:txBody>
                    <a:bodyPr/>
                    <a:lstStyle/>
                    <a:p>
                      <a:pPr>
                        <a:lnSpc>
                          <a:spcPct val="107000"/>
                        </a:lnSpc>
                        <a:spcAft>
                          <a:spcPts val="800"/>
                        </a:spcAft>
                      </a:pPr>
                      <a:r>
                        <a:rPr lang="en-GB" sz="1100" kern="100" dirty="0">
                          <a:solidFill>
                            <a:schemeClr val="tx1"/>
                          </a:solidFill>
                          <a:effectLst/>
                        </a:rPr>
                        <a:t>Home learning: (if necessary/ appropriate)</a:t>
                      </a:r>
                      <a:endParaRPr lang="en-GB" sz="1100" kern="100" dirty="0">
                        <a:solidFill>
                          <a:schemeClr val="tx1"/>
                        </a:solidFill>
                        <a:effectLst/>
                        <a:latin typeface="Aptos" panose="020B0004020202020204" pitchFamily="34" charset="0"/>
                        <a:cs typeface="Arial" panose="020B0604020202020204" pitchFamily="34" charset="0"/>
                      </a:endParaRPr>
                    </a:p>
                    <a:p>
                      <a:pPr lvl="0">
                        <a:lnSpc>
                          <a:spcPct val="107000"/>
                        </a:lnSpc>
                        <a:spcAft>
                          <a:spcPts val="800"/>
                        </a:spcAft>
                        <a:buNone/>
                      </a:pPr>
                      <a:r>
                        <a:rPr lang="en-GB" sz="1100" kern="100" dirty="0">
                          <a:solidFill>
                            <a:schemeClr val="tx1"/>
                          </a:solidFill>
                          <a:effectLst/>
                        </a:rPr>
                        <a:t>Extension/Homework: Describe question can be completed as extension activity or homework depending on timing.</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966700166"/>
                  </a:ext>
                </a:extLst>
              </a:tr>
            </a:tbl>
          </a:graphicData>
        </a:graphic>
      </p:graphicFrame>
    </p:spTree>
    <p:extLst>
      <p:ext uri="{BB962C8B-B14F-4D97-AF65-F5344CB8AC3E}">
        <p14:creationId xmlns:p14="http://schemas.microsoft.com/office/powerpoint/2010/main" val="17412940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70A86AC-11D7-5AD3-218E-DF510A6E847C}"/>
              </a:ext>
            </a:extLst>
          </p:cNvPr>
          <p:cNvSpPr>
            <a:spLocks noGrp="1"/>
          </p:cNvSpPr>
          <p:nvPr>
            <p:ph type="ctrTitle"/>
          </p:nvPr>
        </p:nvSpPr>
        <p:spPr>
          <a:xfrm>
            <a:off x="6862541" y="1262780"/>
            <a:ext cx="4434840" cy="3236976"/>
          </a:xfrm>
        </p:spPr>
        <p:txBody>
          <a:bodyPr>
            <a:normAutofit fontScale="90000"/>
          </a:bodyPr>
          <a:lstStyle/>
          <a:p>
            <a:pPr algn="ctr"/>
            <a:r>
              <a:rPr lang="en-US" b="1" dirty="0">
                <a:solidFill>
                  <a:schemeClr val="bg1"/>
                </a:solidFill>
              </a:rPr>
              <a:t>Paired Task - Discuss</a:t>
            </a:r>
            <a:br>
              <a:rPr lang="en-US" dirty="0"/>
            </a:br>
            <a:br>
              <a:rPr lang="en-US" dirty="0"/>
            </a:br>
            <a:r>
              <a:rPr lang="en-US" dirty="0">
                <a:solidFill>
                  <a:schemeClr val="bg1"/>
                </a:solidFill>
              </a:rPr>
              <a:t>How might enslaved people have resisted slavery?</a:t>
            </a:r>
            <a:endParaRPr lang="en-US" dirty="0">
              <a:solidFill>
                <a:schemeClr val="bg1"/>
              </a:solidFill>
              <a:cs typeface="Arial"/>
            </a:endParaRPr>
          </a:p>
        </p:txBody>
      </p:sp>
      <p:sp>
        <p:nvSpPr>
          <p:cNvPr id="12" name="Subtitle 2">
            <a:extLst>
              <a:ext uri="{FF2B5EF4-FFF2-40B4-BE49-F238E27FC236}">
                <a16:creationId xmlns:a16="http://schemas.microsoft.com/office/drawing/2014/main" id="{1BAFAE35-7680-7E69-CB27-4DA2AEA0BF46}"/>
              </a:ext>
            </a:extLst>
          </p:cNvPr>
          <p:cNvSpPr>
            <a:spLocks noGrp="1"/>
          </p:cNvSpPr>
          <p:nvPr>
            <p:ph type="subTitle" idx="1"/>
          </p:nvPr>
        </p:nvSpPr>
        <p:spPr>
          <a:xfrm>
            <a:off x="6862540" y="4633954"/>
            <a:ext cx="4434835" cy="510474"/>
          </a:xfrm>
        </p:spPr>
        <p:txBody>
          <a:bodyPr vert="horz" lIns="91440" tIns="45720" rIns="91440" bIns="45720" rtlCol="0" anchor="t">
            <a:normAutofit fontScale="92500"/>
          </a:bodyPr>
          <a:lstStyle/>
          <a:p>
            <a:pPr algn="ctr"/>
            <a:r>
              <a:rPr lang="en-US" sz="2800" b="1" dirty="0"/>
              <a:t>2 minutes</a:t>
            </a:r>
          </a:p>
        </p:txBody>
      </p:sp>
      <p:sp>
        <p:nvSpPr>
          <p:cNvPr id="14" name="Text Placeholder 3">
            <a:extLst>
              <a:ext uri="{FF2B5EF4-FFF2-40B4-BE49-F238E27FC236}">
                <a16:creationId xmlns:a16="http://schemas.microsoft.com/office/drawing/2014/main" id="{AF15A4D3-56B2-B343-C6C6-F48020D36F7A}"/>
              </a:ext>
            </a:extLst>
          </p:cNvPr>
          <p:cNvSpPr>
            <a:spLocks noGrp="1"/>
          </p:cNvSpPr>
          <p:nvPr>
            <p:ph type="body" sz="quarter" idx="13"/>
          </p:nvPr>
        </p:nvSpPr>
        <p:spPr>
          <a:xfrm>
            <a:off x="411101" y="576570"/>
            <a:ext cx="5269846" cy="6406858"/>
          </a:xfrm>
        </p:spPr>
        <p:txBody>
          <a:bodyPr>
            <a:normAutofit lnSpcReduction="10000"/>
          </a:bodyPr>
          <a:lstStyle/>
          <a:p>
            <a:r>
              <a:rPr lang="en-US" sz="3600" dirty="0">
                <a:solidFill>
                  <a:schemeClr val="tx1">
                    <a:lumMod val="50000"/>
                    <a:lumOff val="50000"/>
                  </a:schemeClr>
                </a:solidFill>
              </a:rPr>
              <a:t>Resistance can be defined as:</a:t>
            </a:r>
          </a:p>
          <a:p>
            <a:r>
              <a:rPr lang="en-US" sz="3600" dirty="0">
                <a:solidFill>
                  <a:schemeClr val="bg1">
                    <a:lumMod val="10000"/>
                  </a:schemeClr>
                </a:solidFill>
              </a:rPr>
              <a:t> </a:t>
            </a:r>
            <a:r>
              <a:rPr lang="en-US" sz="3600" b="0" i="1" strike="noStrike" dirty="0">
                <a:solidFill>
                  <a:schemeClr val="bg1">
                    <a:lumMod val="10000"/>
                  </a:schemeClr>
                </a:solidFill>
                <a:effectLst/>
                <a:latin typeface="Helvetica Neue"/>
              </a:rPr>
              <a:t>the </a:t>
            </a:r>
            <a:r>
              <a:rPr lang="en-US" sz="3600" b="1" i="1" strike="noStrike" dirty="0">
                <a:solidFill>
                  <a:schemeClr val="bg1">
                    <a:lumMod val="10000"/>
                  </a:schemeClr>
                </a:solidFill>
                <a:effectLst/>
                <a:latin typeface="Helvetica Neue"/>
                <a:hlinkClick r:id="rId3">
                  <a:extLst>
                    <a:ext uri="{A12FA001-AC4F-418D-AE19-62706E023703}">
                      <ahyp:hlinkClr xmlns:ahyp="http://schemas.microsoft.com/office/drawing/2018/hyperlinkcolor" val="tx"/>
                    </a:ext>
                  </a:extLst>
                </a:hlinkClick>
              </a:rPr>
              <a:t>refusal</a:t>
            </a:r>
            <a:r>
              <a:rPr lang="en-US" sz="3600" b="0" i="1" strike="noStrike" dirty="0">
                <a:solidFill>
                  <a:schemeClr val="bg1">
                    <a:lumMod val="10000"/>
                  </a:schemeClr>
                </a:solidFill>
                <a:effectLst/>
                <a:latin typeface="Helvetica Neue"/>
              </a:rPr>
              <a:t> to accept or comply with</a:t>
            </a:r>
            <a:r>
              <a:rPr lang="en-US" sz="3600" i="1" dirty="0">
                <a:solidFill>
                  <a:schemeClr val="bg1">
                    <a:lumMod val="10000"/>
                  </a:schemeClr>
                </a:solidFill>
                <a:latin typeface="Helvetica Neue"/>
              </a:rPr>
              <a:t> </a:t>
            </a:r>
            <a:r>
              <a:rPr lang="en-US" sz="3600" b="0" i="1" strike="noStrike" dirty="0">
                <a:solidFill>
                  <a:schemeClr val="bg1">
                    <a:lumMod val="10000"/>
                  </a:schemeClr>
                </a:solidFill>
                <a:effectLst/>
                <a:latin typeface="Helvetica Neue"/>
              </a:rPr>
              <a:t>something</a:t>
            </a:r>
            <a:r>
              <a:rPr lang="en-US" sz="3600" i="1" dirty="0">
                <a:solidFill>
                  <a:schemeClr val="bg1">
                    <a:lumMod val="10000"/>
                  </a:schemeClr>
                </a:solidFill>
                <a:latin typeface="Helvetica Neue"/>
              </a:rPr>
              <a:t> </a:t>
            </a:r>
          </a:p>
          <a:p>
            <a:endParaRPr lang="en-US" sz="2400" i="1" dirty="0">
              <a:solidFill>
                <a:schemeClr val="bg1">
                  <a:lumMod val="10000"/>
                </a:schemeClr>
              </a:solidFill>
              <a:latin typeface="Helvetica Neue"/>
            </a:endParaRPr>
          </a:p>
          <a:p>
            <a:r>
              <a:rPr lang="en-US" i="1" dirty="0">
                <a:solidFill>
                  <a:schemeClr val="tx1">
                    <a:lumMod val="50000"/>
                    <a:lumOff val="50000"/>
                  </a:schemeClr>
                </a:solidFill>
                <a:latin typeface="Helvetica Neue"/>
              </a:rPr>
              <a:t>or </a:t>
            </a:r>
            <a:br>
              <a:rPr lang="en-US" sz="3600" i="1" dirty="0">
                <a:solidFill>
                  <a:schemeClr val="bg1">
                    <a:lumMod val="10000"/>
                  </a:schemeClr>
                </a:solidFill>
                <a:latin typeface="Helvetica Neue"/>
              </a:rPr>
            </a:br>
            <a:endParaRPr lang="en-US" sz="3600" i="1" dirty="0">
              <a:solidFill>
                <a:schemeClr val="bg1">
                  <a:lumMod val="10000"/>
                </a:schemeClr>
              </a:solidFill>
              <a:latin typeface="Helvetica Neue"/>
            </a:endParaRPr>
          </a:p>
          <a:p>
            <a:r>
              <a:rPr lang="en-US" sz="3600" i="1" dirty="0">
                <a:solidFill>
                  <a:schemeClr val="bg1">
                    <a:lumMod val="10000"/>
                  </a:schemeClr>
                </a:solidFill>
                <a:latin typeface="Helvetica Neue"/>
              </a:rPr>
              <a:t>the </a:t>
            </a:r>
            <a:r>
              <a:rPr lang="en-US" sz="3600" b="1" i="1" dirty="0">
                <a:solidFill>
                  <a:schemeClr val="bg1">
                    <a:lumMod val="10000"/>
                  </a:schemeClr>
                </a:solidFill>
                <a:latin typeface="Helvetica Neue"/>
              </a:rPr>
              <a:t>challenging</a:t>
            </a:r>
            <a:r>
              <a:rPr lang="en-US" sz="3600" i="1" dirty="0">
                <a:solidFill>
                  <a:schemeClr val="bg1">
                    <a:lumMod val="10000"/>
                  </a:schemeClr>
                </a:solidFill>
                <a:latin typeface="Helvetica Neue"/>
              </a:rPr>
              <a:t>/opposing </a:t>
            </a:r>
            <a:br>
              <a:rPr lang="en-US" sz="3600" i="1" dirty="0">
                <a:solidFill>
                  <a:schemeClr val="bg1">
                    <a:lumMod val="10000"/>
                  </a:schemeClr>
                </a:solidFill>
                <a:latin typeface="Helvetica Neue"/>
              </a:rPr>
            </a:br>
            <a:r>
              <a:rPr lang="en-US" sz="3600" i="1" dirty="0">
                <a:solidFill>
                  <a:schemeClr val="bg1">
                    <a:lumMod val="10000"/>
                  </a:schemeClr>
                </a:solidFill>
                <a:latin typeface="Helvetica Neue"/>
              </a:rPr>
              <a:t>of systems or situations</a:t>
            </a:r>
            <a:endParaRPr lang="en-US" sz="3600" i="1" dirty="0">
              <a:solidFill>
                <a:schemeClr val="bg1">
                  <a:lumMod val="10000"/>
                </a:schemeClr>
              </a:solidFill>
              <a:latin typeface="Arial" panose="020B0604020202020204"/>
              <a:cs typeface="Arial" panose="020B0604020202020204"/>
            </a:endParaRPr>
          </a:p>
          <a:p>
            <a:endParaRPr lang="en-US" sz="3700" dirty="0">
              <a:solidFill>
                <a:schemeClr val="bg1">
                  <a:lumMod val="10000"/>
                </a:schemeClr>
              </a:solidFill>
              <a:latin typeface="Helvetica Neue"/>
              <a:cs typeface="Arial" panose="020B0604020202020204"/>
            </a:endParaRPr>
          </a:p>
          <a:p>
            <a:r>
              <a:rPr lang="en-US" sz="3700" dirty="0">
                <a:solidFill>
                  <a:schemeClr val="tx1">
                    <a:lumMod val="50000"/>
                    <a:lumOff val="50000"/>
                  </a:schemeClr>
                </a:solidFill>
                <a:latin typeface="Helvetica Neue"/>
                <a:cs typeface="Arial" panose="020B0604020202020204"/>
              </a:rPr>
              <a:t>Note this definition</a:t>
            </a:r>
          </a:p>
          <a:p>
            <a:endParaRPr lang="en-US" sz="4000" dirty="0">
              <a:solidFill>
                <a:srgbClr val="C00000"/>
              </a:solidFill>
              <a:cs typeface="Arial" panose="020B0604020202020204"/>
            </a:endParaRPr>
          </a:p>
        </p:txBody>
      </p:sp>
      <p:pic>
        <p:nvPicPr>
          <p:cNvPr id="3" name="Graphic 2" descr="Hourglass Finished with solid fill">
            <a:extLst>
              <a:ext uri="{FF2B5EF4-FFF2-40B4-BE49-F238E27FC236}">
                <a16:creationId xmlns:a16="http://schemas.microsoft.com/office/drawing/2014/main" id="{AB0270F4-57A3-4744-5652-2F9A2E5BC04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622757" y="5138020"/>
            <a:ext cx="914400" cy="914400"/>
          </a:xfrm>
          <a:prstGeom prst="rect">
            <a:avLst/>
          </a:prstGeom>
        </p:spPr>
      </p:pic>
    </p:spTree>
    <p:extLst>
      <p:ext uri="{BB962C8B-B14F-4D97-AF65-F5344CB8AC3E}">
        <p14:creationId xmlns:p14="http://schemas.microsoft.com/office/powerpoint/2010/main" val="644838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8B2612-1F4A-F6F2-C611-9024CE940DE6}"/>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D22AE911-D8D2-8BF6-164B-CE1E4A8461AA}"/>
              </a:ext>
            </a:extLst>
          </p:cNvPr>
          <p:cNvSpPr>
            <a:spLocks noGrp="1"/>
          </p:cNvSpPr>
          <p:nvPr>
            <p:ph idx="1"/>
          </p:nvPr>
        </p:nvSpPr>
        <p:spPr>
          <a:xfrm>
            <a:off x="5704114" y="1690688"/>
            <a:ext cx="5921829" cy="4530817"/>
          </a:xfrm>
        </p:spPr>
        <p:txBody>
          <a:bodyPr vert="horz" lIns="91440" tIns="45720" rIns="91440" bIns="45720" rtlCol="0" anchor="t">
            <a:normAutofit fontScale="92500"/>
          </a:bodyPr>
          <a:lstStyle/>
          <a:p>
            <a:pPr marL="0" indent="0" algn="just">
              <a:lnSpc>
                <a:spcPct val="220000"/>
              </a:lnSpc>
              <a:buNone/>
            </a:pPr>
            <a:r>
              <a:rPr lang="en-GB" sz="2600" dirty="0">
                <a:latin typeface="Segoe UI"/>
                <a:cs typeface="Segoe UI"/>
              </a:rPr>
              <a:t>Solitude is a well-known Caribbean heroine who, while pregnant, fought against the French army and the re-enslavement of her people on the island of Guadeloupe until her death in 1802.</a:t>
            </a:r>
          </a:p>
          <a:p>
            <a:pPr marL="0" indent="0" algn="just">
              <a:lnSpc>
                <a:spcPct val="220000"/>
              </a:lnSpc>
              <a:buNone/>
            </a:pPr>
            <a:endParaRPr lang="en-GB" sz="2400" dirty="0">
              <a:latin typeface="Segoe UI" panose="020B0502040204020203" pitchFamily="34" charset="0"/>
            </a:endParaRPr>
          </a:p>
          <a:p>
            <a:pPr marL="0" indent="0" algn="just">
              <a:lnSpc>
                <a:spcPct val="220000"/>
              </a:lnSpc>
              <a:buNone/>
            </a:pPr>
            <a:endParaRPr lang="en-GB" sz="2000" b="0" i="0" u="none" strike="noStrike" dirty="0">
              <a:effectLst/>
              <a:latin typeface="Segoe UI" panose="020B0502040204020203" pitchFamily="34" charset="0"/>
            </a:endParaRPr>
          </a:p>
          <a:p>
            <a:pPr marL="0" indent="0" algn="just">
              <a:lnSpc>
                <a:spcPct val="220000"/>
              </a:lnSpc>
              <a:buNone/>
            </a:pPr>
            <a:endParaRPr lang="en-GB" sz="2000" dirty="0">
              <a:latin typeface="Segoe UI" panose="020B0502040204020203" pitchFamily="34" charset="0"/>
            </a:endParaRPr>
          </a:p>
          <a:p>
            <a:pPr marL="0" indent="0" algn="just">
              <a:lnSpc>
                <a:spcPct val="220000"/>
              </a:lnSpc>
              <a:buNone/>
            </a:pPr>
            <a:endParaRPr lang="en-GB" sz="2000" dirty="0">
              <a:latin typeface="Segoe UI" panose="020B0502040204020203" pitchFamily="34" charset="0"/>
              <a:cs typeface="Segoe UI" panose="020B0502040204020203" pitchFamily="34" charset="0"/>
            </a:endParaRPr>
          </a:p>
          <a:p>
            <a:pPr marL="0" indent="0" algn="just">
              <a:lnSpc>
                <a:spcPct val="220000"/>
              </a:lnSpc>
              <a:buNone/>
            </a:pPr>
            <a:endParaRPr lang="en-GB" sz="2000" dirty="0">
              <a:latin typeface="Segoe UI" panose="020B0502040204020203" pitchFamily="34" charset="0"/>
              <a:cs typeface="Segoe UI" panose="020B0502040204020203" pitchFamily="34" charset="0"/>
            </a:endParaRPr>
          </a:p>
          <a:p>
            <a:pPr marL="0" indent="0" algn="just">
              <a:lnSpc>
                <a:spcPct val="220000"/>
              </a:lnSpc>
              <a:buNone/>
            </a:pPr>
            <a:endParaRPr lang="en-GB" sz="2400" dirty="0">
              <a:cs typeface="Arial" panose="020B0604020202020204"/>
            </a:endParaRPr>
          </a:p>
          <a:p>
            <a:pPr marL="0" indent="0" algn="just">
              <a:lnSpc>
                <a:spcPct val="220000"/>
              </a:lnSpc>
              <a:buNone/>
            </a:pPr>
            <a:endParaRPr lang="en-US" sz="2000" dirty="0">
              <a:cs typeface="Arial" panose="020B0604020202020204"/>
            </a:endParaRPr>
          </a:p>
        </p:txBody>
      </p:sp>
      <p:pic>
        <p:nvPicPr>
          <p:cNvPr id="3" name="Picture 2">
            <a:extLst>
              <a:ext uri="{FF2B5EF4-FFF2-40B4-BE49-F238E27FC236}">
                <a16:creationId xmlns:a16="http://schemas.microsoft.com/office/drawing/2014/main" id="{923D5AD5-8956-3039-1FEF-68283F16F213}"/>
              </a:ext>
            </a:extLst>
          </p:cNvPr>
          <p:cNvPicPr>
            <a:picLocks noChangeAspect="1"/>
          </p:cNvPicPr>
          <p:nvPr/>
        </p:nvPicPr>
        <p:blipFill>
          <a:blip r:embed="rId3"/>
          <a:stretch>
            <a:fillRect/>
          </a:stretch>
        </p:blipFill>
        <p:spPr>
          <a:xfrm>
            <a:off x="929604" y="1375954"/>
            <a:ext cx="4243287" cy="4983664"/>
          </a:xfrm>
          <a:prstGeom prst="rect">
            <a:avLst/>
          </a:prstGeom>
        </p:spPr>
      </p:pic>
      <p:sp>
        <p:nvSpPr>
          <p:cNvPr id="4" name="Title 1">
            <a:extLst>
              <a:ext uri="{FF2B5EF4-FFF2-40B4-BE49-F238E27FC236}">
                <a16:creationId xmlns:a16="http://schemas.microsoft.com/office/drawing/2014/main" id="{CAE40905-477B-0C63-F3F2-88005BC17D0B}"/>
              </a:ext>
            </a:extLst>
          </p:cNvPr>
          <p:cNvSpPr txBox="1">
            <a:spLocks/>
          </p:cNvSpPr>
          <p:nvPr/>
        </p:nvSpPr>
        <p:spPr>
          <a:xfrm>
            <a:off x="838200" y="365125"/>
            <a:ext cx="10515600" cy="1325563"/>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5400" b="1" kern="1200">
                <a:solidFill>
                  <a:schemeClr val="tx1"/>
                </a:solidFill>
                <a:latin typeface="+mj-lt"/>
                <a:ea typeface="+mj-ea"/>
                <a:cs typeface="+mj-cs"/>
              </a:defRPr>
            </a:lvl1pPr>
          </a:lstStyle>
          <a:p>
            <a:pPr algn="r"/>
            <a:r>
              <a:rPr lang="en-US" dirty="0"/>
              <a:t>Does this body language feel like resistance?</a:t>
            </a:r>
          </a:p>
        </p:txBody>
      </p:sp>
      <p:sp>
        <p:nvSpPr>
          <p:cNvPr id="9" name="TextBox 8">
            <a:extLst>
              <a:ext uri="{FF2B5EF4-FFF2-40B4-BE49-F238E27FC236}">
                <a16:creationId xmlns:a16="http://schemas.microsoft.com/office/drawing/2014/main" id="{BBDCBDAF-4252-476E-955D-34CD1F84F3D6}"/>
              </a:ext>
            </a:extLst>
          </p:cNvPr>
          <p:cNvSpPr txBox="1"/>
          <p:nvPr/>
        </p:nvSpPr>
        <p:spPr>
          <a:xfrm>
            <a:off x="174171" y="5103112"/>
            <a:ext cx="5921829" cy="1569660"/>
          </a:xfrm>
          <a:prstGeom prst="rect">
            <a:avLst/>
          </a:prstGeom>
          <a:solidFill>
            <a:schemeClr val="tx2">
              <a:lumMod val="50000"/>
              <a:lumOff val="50000"/>
            </a:schemeClr>
          </a:solidFill>
        </p:spPr>
        <p:txBody>
          <a:bodyPr wrap="square">
            <a:spAutoFit/>
          </a:bodyPr>
          <a:lstStyle/>
          <a:p>
            <a:r>
              <a:rPr lang="en-GB" sz="2400" dirty="0">
                <a:solidFill>
                  <a:schemeClr val="bg1"/>
                </a:solidFill>
              </a:rPr>
              <a:t>One account notes that Solitude is remembered by the community as a fierce and fearless warrior, expertly wielding </a:t>
            </a:r>
            <a:r>
              <a:rPr lang="en-GB" sz="2400" b="1" dirty="0">
                <a:solidFill>
                  <a:schemeClr val="bg1"/>
                </a:solidFill>
              </a:rPr>
              <a:t>a machete </a:t>
            </a:r>
            <a:r>
              <a:rPr lang="en-GB" sz="2400" dirty="0">
                <a:solidFill>
                  <a:schemeClr val="bg1"/>
                </a:solidFill>
              </a:rPr>
              <a:t>against colonial troops.</a:t>
            </a:r>
          </a:p>
        </p:txBody>
      </p:sp>
    </p:spTree>
    <p:extLst>
      <p:ext uri="{BB962C8B-B14F-4D97-AF65-F5344CB8AC3E}">
        <p14:creationId xmlns:p14="http://schemas.microsoft.com/office/powerpoint/2010/main" val="4244770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FB06149-CDD6-72D5-BB31-6730182C64A2}"/>
              </a:ext>
            </a:extLst>
          </p:cNvPr>
          <p:cNvSpPr>
            <a:spLocks noGrp="1"/>
          </p:cNvSpPr>
          <p:nvPr>
            <p:ph type="title"/>
          </p:nvPr>
        </p:nvSpPr>
        <p:spPr>
          <a:xfrm>
            <a:off x="838200" y="225788"/>
            <a:ext cx="10515600" cy="1325563"/>
          </a:xfrm>
        </p:spPr>
        <p:txBody>
          <a:bodyPr>
            <a:normAutofit/>
          </a:bodyPr>
          <a:lstStyle/>
          <a:p>
            <a:pPr algn="ctr"/>
            <a:r>
              <a:rPr lang="en-US" sz="6000" dirty="0"/>
              <a:t>Direct Action</a:t>
            </a:r>
          </a:p>
        </p:txBody>
      </p:sp>
      <p:sp>
        <p:nvSpPr>
          <p:cNvPr id="6" name="Content Placeholder 5">
            <a:extLst>
              <a:ext uri="{FF2B5EF4-FFF2-40B4-BE49-F238E27FC236}">
                <a16:creationId xmlns:a16="http://schemas.microsoft.com/office/drawing/2014/main" id="{47B6B8F9-1290-8EDF-33C4-0C09050D6D85}"/>
              </a:ext>
            </a:extLst>
          </p:cNvPr>
          <p:cNvSpPr>
            <a:spLocks noGrp="1"/>
          </p:cNvSpPr>
          <p:nvPr>
            <p:ph idx="1"/>
          </p:nvPr>
        </p:nvSpPr>
        <p:spPr>
          <a:xfrm>
            <a:off x="838200" y="2509837"/>
            <a:ext cx="10515600" cy="1248501"/>
          </a:xfrm>
        </p:spPr>
        <p:txBody>
          <a:bodyPr vert="horz" lIns="91440" tIns="45720" rIns="91440" bIns="45720" rtlCol="0" anchor="t">
            <a:normAutofit/>
          </a:bodyPr>
          <a:lstStyle/>
          <a:p>
            <a:pPr marL="0" indent="0" algn="ctr">
              <a:buNone/>
            </a:pPr>
            <a:r>
              <a:rPr lang="en-GB" dirty="0">
                <a:latin typeface="Segoe UI"/>
                <a:cs typeface="Segoe UI"/>
              </a:rPr>
              <a:t>Answer the following questions below, </a:t>
            </a:r>
            <a:br>
              <a:rPr lang="en-GB" dirty="0">
                <a:latin typeface="Segoe UI"/>
                <a:cs typeface="Segoe UI"/>
              </a:rPr>
            </a:br>
            <a:r>
              <a:rPr lang="en-GB" dirty="0">
                <a:latin typeface="Segoe UI"/>
                <a:cs typeface="Segoe UI"/>
              </a:rPr>
              <a:t>explaining your answers fully: </a:t>
            </a:r>
            <a:endParaRPr lang="en-GB" sz="2800" b="0" i="0" u="none" strike="noStrike" dirty="0">
              <a:effectLst/>
              <a:latin typeface="Segoe UI" panose="020B0502040204020203" pitchFamily="34" charset="0"/>
            </a:endParaRPr>
          </a:p>
          <a:p>
            <a:pPr marL="0" indent="0" algn="ctr">
              <a:buNone/>
            </a:pPr>
            <a:endParaRPr lang="en-GB" dirty="0">
              <a:latin typeface="Segoe UI"/>
              <a:cs typeface="Segoe UI"/>
            </a:endParaRPr>
          </a:p>
          <a:p>
            <a:pPr marL="0" indent="0" algn="ctr">
              <a:buNone/>
            </a:pPr>
            <a:endParaRPr lang="en-GB" dirty="0">
              <a:latin typeface="Segoe UI" panose="020B0502040204020203" pitchFamily="34" charset="0"/>
            </a:endParaRPr>
          </a:p>
          <a:p>
            <a:pPr marL="0" indent="0" algn="ctr">
              <a:buNone/>
            </a:pPr>
            <a:endParaRPr lang="en-GB" sz="2800" b="0" i="0" u="none" strike="noStrike" dirty="0">
              <a:effectLst/>
              <a:latin typeface="Segoe UI" panose="020B0502040204020203" pitchFamily="34" charset="0"/>
            </a:endParaRPr>
          </a:p>
          <a:p>
            <a:pPr marL="0" indent="0" algn="ctr">
              <a:buNone/>
            </a:pPr>
            <a:endParaRPr lang="en-GB" dirty="0">
              <a:latin typeface="Segoe UI" panose="020B0502040204020203" pitchFamily="34" charset="0"/>
            </a:endParaRPr>
          </a:p>
          <a:p>
            <a:pPr marL="0" indent="0" algn="ctr">
              <a:buNone/>
            </a:pPr>
            <a:endParaRPr lang="en-GB" dirty="0">
              <a:latin typeface="Segoe UI" panose="020B0502040204020203" pitchFamily="34" charset="0"/>
              <a:cs typeface="Segoe UI" panose="020B0502040204020203" pitchFamily="34" charset="0"/>
            </a:endParaRPr>
          </a:p>
          <a:p>
            <a:pPr marL="0" indent="0" algn="ctr">
              <a:buNone/>
            </a:pPr>
            <a:endParaRPr lang="en-GB" dirty="0">
              <a:latin typeface="Segoe UI" panose="020B0502040204020203" pitchFamily="34" charset="0"/>
              <a:cs typeface="Segoe UI" panose="020B0502040204020203" pitchFamily="34" charset="0"/>
            </a:endParaRPr>
          </a:p>
          <a:p>
            <a:pPr marL="0" indent="0" algn="ctr">
              <a:buNone/>
            </a:pPr>
            <a:endParaRPr lang="en-GB" sz="3200" dirty="0">
              <a:cs typeface="Arial" panose="020B0604020202020204"/>
            </a:endParaRPr>
          </a:p>
          <a:p>
            <a:pPr marL="0" indent="0">
              <a:buNone/>
            </a:pPr>
            <a:endParaRPr lang="en-US" dirty="0">
              <a:cs typeface="Arial" panose="020B0604020202020204"/>
            </a:endParaRPr>
          </a:p>
        </p:txBody>
      </p:sp>
      <p:pic>
        <p:nvPicPr>
          <p:cNvPr id="1026" name="Picture 2" descr="undefined">
            <a:extLst>
              <a:ext uri="{FF2B5EF4-FFF2-40B4-BE49-F238E27FC236}">
                <a16:creationId xmlns:a16="http://schemas.microsoft.com/office/drawing/2014/main" id="{0329C68B-FA60-3155-81D2-8EAB5219E2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846" y="1294275"/>
            <a:ext cx="11912516" cy="5422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58377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8FA5941-FECF-68E2-98A8-DF89509C983E}"/>
              </a:ext>
            </a:extLst>
          </p:cNvPr>
          <p:cNvSpPr>
            <a:spLocks noGrp="1"/>
          </p:cNvSpPr>
          <p:nvPr>
            <p:ph type="title"/>
          </p:nvPr>
        </p:nvSpPr>
        <p:spPr>
          <a:xfrm>
            <a:off x="838200" y="365125"/>
            <a:ext cx="10515600" cy="1422537"/>
          </a:xfrm>
        </p:spPr>
        <p:txBody>
          <a:bodyPr>
            <a:normAutofit/>
          </a:bodyPr>
          <a:lstStyle/>
          <a:p>
            <a:pPr algn="ctr"/>
            <a:r>
              <a:rPr lang="en-US" dirty="0"/>
              <a:t>Gendered Roles</a:t>
            </a:r>
            <a:br>
              <a:rPr lang="en-US" dirty="0"/>
            </a:br>
            <a:r>
              <a:rPr lang="en-US" sz="2000" b="0" dirty="0"/>
              <a:t>Create a mind map with the roles and jobs that have historically been ascribed  </a:t>
            </a:r>
            <a:br>
              <a:rPr lang="en-US" sz="2000" b="0" dirty="0"/>
            </a:br>
            <a:r>
              <a:rPr lang="en-US" sz="2000" b="0" dirty="0"/>
              <a:t>(given to) women in the eighteenth/nineteenth centuries</a:t>
            </a:r>
            <a:endParaRPr lang="en-US" b="0" dirty="0"/>
          </a:p>
        </p:txBody>
      </p:sp>
      <p:sp>
        <p:nvSpPr>
          <p:cNvPr id="6" name="Oval 5">
            <a:extLst>
              <a:ext uri="{FF2B5EF4-FFF2-40B4-BE49-F238E27FC236}">
                <a16:creationId xmlns:a16="http://schemas.microsoft.com/office/drawing/2014/main" id="{2B38B2F9-3FCC-3039-9FB7-6A7BE3EC01CA}"/>
              </a:ext>
            </a:extLst>
          </p:cNvPr>
          <p:cNvSpPr/>
          <p:nvPr/>
        </p:nvSpPr>
        <p:spPr>
          <a:xfrm>
            <a:off x="3912454" y="2649514"/>
            <a:ext cx="4246880" cy="2955758"/>
          </a:xfrm>
          <a:prstGeom prst="ellipse">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What are historically female </a:t>
            </a:r>
            <a:r>
              <a:rPr lang="en-US" sz="2400" b="1" dirty="0">
                <a:solidFill>
                  <a:schemeClr val="tx1"/>
                </a:solidFill>
              </a:rPr>
              <a:t>gendered</a:t>
            </a:r>
            <a:r>
              <a:rPr lang="en-US" sz="2400" dirty="0">
                <a:solidFill>
                  <a:schemeClr val="tx1"/>
                </a:solidFill>
              </a:rPr>
              <a:t> roles?</a:t>
            </a:r>
          </a:p>
          <a:p>
            <a:pPr algn="ctr"/>
            <a:endParaRPr lang="en-US" sz="2400" dirty="0">
              <a:solidFill>
                <a:schemeClr val="tx1"/>
              </a:solidFill>
            </a:endParaRPr>
          </a:p>
          <a:p>
            <a:pPr algn="ctr"/>
            <a:r>
              <a:rPr lang="en-US" sz="2000" b="1" i="1" dirty="0">
                <a:solidFill>
                  <a:schemeClr val="tx1"/>
                </a:solidFill>
              </a:rPr>
              <a:t>home, work and family</a:t>
            </a:r>
            <a:endParaRPr lang="en-US" sz="1200" dirty="0">
              <a:solidFill>
                <a:schemeClr val="tx1"/>
              </a:solidFill>
            </a:endParaRPr>
          </a:p>
          <a:p>
            <a:pPr algn="ctr"/>
            <a:br>
              <a:rPr lang="en-US" sz="2000" dirty="0">
                <a:solidFill>
                  <a:schemeClr val="tx1"/>
                </a:solidFill>
              </a:rPr>
            </a:br>
            <a:endParaRPr lang="en-US" sz="2000" i="1" dirty="0">
              <a:solidFill>
                <a:schemeClr val="tx1"/>
              </a:solidFill>
            </a:endParaRPr>
          </a:p>
        </p:txBody>
      </p:sp>
      <p:sp>
        <p:nvSpPr>
          <p:cNvPr id="7" name="Up Arrow 6">
            <a:extLst>
              <a:ext uri="{FF2B5EF4-FFF2-40B4-BE49-F238E27FC236}">
                <a16:creationId xmlns:a16="http://schemas.microsoft.com/office/drawing/2014/main" id="{05880E56-41D6-3691-CA99-083035589353}"/>
              </a:ext>
            </a:extLst>
          </p:cNvPr>
          <p:cNvSpPr/>
          <p:nvPr/>
        </p:nvSpPr>
        <p:spPr>
          <a:xfrm rot="3583150">
            <a:off x="8486001" y="2103235"/>
            <a:ext cx="528320" cy="1699895"/>
          </a:xfrm>
          <a:prstGeom prst="upArrow">
            <a:avLst/>
          </a:prstGeom>
          <a:solidFill>
            <a:schemeClr val="bg2">
              <a:lumMod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Up Arrow 9">
            <a:extLst>
              <a:ext uri="{FF2B5EF4-FFF2-40B4-BE49-F238E27FC236}">
                <a16:creationId xmlns:a16="http://schemas.microsoft.com/office/drawing/2014/main" id="{2EB48BD9-50D3-9E03-947A-D473892BE4B5}"/>
              </a:ext>
            </a:extLst>
          </p:cNvPr>
          <p:cNvSpPr/>
          <p:nvPr/>
        </p:nvSpPr>
        <p:spPr>
          <a:xfrm rot="6351582">
            <a:off x="8650967" y="3969819"/>
            <a:ext cx="528320" cy="1699895"/>
          </a:xfrm>
          <a:prstGeom prst="upArrow">
            <a:avLst/>
          </a:prstGeom>
          <a:solidFill>
            <a:schemeClr val="bg2">
              <a:lumMod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Up Arrow 10">
            <a:extLst>
              <a:ext uri="{FF2B5EF4-FFF2-40B4-BE49-F238E27FC236}">
                <a16:creationId xmlns:a16="http://schemas.microsoft.com/office/drawing/2014/main" id="{F6B3847B-F6F9-49ED-7626-663B50B32351}"/>
              </a:ext>
            </a:extLst>
          </p:cNvPr>
          <p:cNvSpPr/>
          <p:nvPr/>
        </p:nvSpPr>
        <p:spPr>
          <a:xfrm rot="18346931">
            <a:off x="3034257" y="2018053"/>
            <a:ext cx="528320" cy="1699895"/>
          </a:xfrm>
          <a:prstGeom prst="upArrow">
            <a:avLst/>
          </a:prstGeom>
          <a:solidFill>
            <a:schemeClr val="bg2">
              <a:lumMod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Up Arrow 11">
            <a:extLst>
              <a:ext uri="{FF2B5EF4-FFF2-40B4-BE49-F238E27FC236}">
                <a16:creationId xmlns:a16="http://schemas.microsoft.com/office/drawing/2014/main" id="{CDA3A684-6F07-C262-B355-9EE1ACAD6F45}"/>
              </a:ext>
            </a:extLst>
          </p:cNvPr>
          <p:cNvSpPr/>
          <p:nvPr/>
        </p:nvSpPr>
        <p:spPr>
          <a:xfrm rot="14820159">
            <a:off x="2915104" y="4058669"/>
            <a:ext cx="528320" cy="1699895"/>
          </a:xfrm>
          <a:prstGeom prst="upArrow">
            <a:avLst/>
          </a:prstGeom>
          <a:solidFill>
            <a:schemeClr val="bg2">
              <a:lumMod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65501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E54E96-875D-C4A4-5A94-C7611286DC6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9641501-E48B-CCC1-C701-0E4A0F509540}"/>
              </a:ext>
            </a:extLst>
          </p:cNvPr>
          <p:cNvSpPr>
            <a:spLocks noGrp="1"/>
          </p:cNvSpPr>
          <p:nvPr>
            <p:ph type="title"/>
          </p:nvPr>
        </p:nvSpPr>
        <p:spPr>
          <a:xfrm>
            <a:off x="838200" y="365125"/>
            <a:ext cx="10515600" cy="1422537"/>
          </a:xfrm>
        </p:spPr>
        <p:txBody>
          <a:bodyPr>
            <a:normAutofit fontScale="90000"/>
          </a:bodyPr>
          <a:lstStyle/>
          <a:p>
            <a:pPr algn="ctr"/>
            <a:r>
              <a:rPr lang="en-US" dirty="0"/>
              <a:t>Gendered Roles</a:t>
            </a:r>
            <a:br>
              <a:rPr lang="en-US" dirty="0">
                <a:cs typeface="Arial"/>
              </a:rPr>
            </a:br>
            <a:r>
              <a:rPr lang="en-US" sz="2200" b="0" dirty="0">
                <a:cs typeface="Arial"/>
              </a:rPr>
              <a:t>In your jotter, create a mind map with the roles and jobs you </a:t>
            </a:r>
            <a:r>
              <a:rPr lang="en-US" sz="2200" b="0" i="1" dirty="0">
                <a:cs typeface="Arial"/>
              </a:rPr>
              <a:t>stereotypically </a:t>
            </a:r>
            <a:r>
              <a:rPr lang="en-US" sz="2200" b="0" dirty="0">
                <a:cs typeface="Arial"/>
              </a:rPr>
              <a:t>associate with females.</a:t>
            </a:r>
            <a:br>
              <a:rPr lang="en-US" dirty="0"/>
            </a:br>
            <a:endParaRPr lang="en-US" sz="2000" b="0" dirty="0">
              <a:cs typeface="Arial"/>
            </a:endParaRPr>
          </a:p>
        </p:txBody>
      </p:sp>
      <p:sp>
        <p:nvSpPr>
          <p:cNvPr id="6" name="Oval 5">
            <a:extLst>
              <a:ext uri="{FF2B5EF4-FFF2-40B4-BE49-F238E27FC236}">
                <a16:creationId xmlns:a16="http://schemas.microsoft.com/office/drawing/2014/main" id="{E292BDB5-E880-3E58-C6C8-AAA21804C7B9}"/>
              </a:ext>
            </a:extLst>
          </p:cNvPr>
          <p:cNvSpPr/>
          <p:nvPr/>
        </p:nvSpPr>
        <p:spPr>
          <a:xfrm>
            <a:off x="3912454" y="2619034"/>
            <a:ext cx="4246880" cy="2560320"/>
          </a:xfrm>
          <a:prstGeom prst="ellipse">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 name="Up Arrow 6">
            <a:extLst>
              <a:ext uri="{FF2B5EF4-FFF2-40B4-BE49-F238E27FC236}">
                <a16:creationId xmlns:a16="http://schemas.microsoft.com/office/drawing/2014/main" id="{D0ED640B-6DDD-BB30-A3D9-6EFFCA52AE23}"/>
              </a:ext>
            </a:extLst>
          </p:cNvPr>
          <p:cNvSpPr/>
          <p:nvPr/>
        </p:nvSpPr>
        <p:spPr>
          <a:xfrm rot="3355601">
            <a:off x="8540894" y="2034325"/>
            <a:ext cx="528320" cy="1699895"/>
          </a:xfrm>
          <a:prstGeom prst="upArrow">
            <a:avLst/>
          </a:prstGeom>
          <a:solidFill>
            <a:schemeClr val="bg2">
              <a:lumMod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Up Arrow 9">
            <a:extLst>
              <a:ext uri="{FF2B5EF4-FFF2-40B4-BE49-F238E27FC236}">
                <a16:creationId xmlns:a16="http://schemas.microsoft.com/office/drawing/2014/main" id="{BAD32F76-DDC6-0A0F-9AEE-EA614AAD981E}"/>
              </a:ext>
            </a:extLst>
          </p:cNvPr>
          <p:cNvSpPr/>
          <p:nvPr/>
        </p:nvSpPr>
        <p:spPr>
          <a:xfrm rot="6351582">
            <a:off x="8051630" y="4265294"/>
            <a:ext cx="528320" cy="761148"/>
          </a:xfrm>
          <a:prstGeom prst="upArrow">
            <a:avLst/>
          </a:prstGeom>
          <a:solidFill>
            <a:schemeClr val="bg2">
              <a:lumMod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Up Arrow 10">
            <a:extLst>
              <a:ext uri="{FF2B5EF4-FFF2-40B4-BE49-F238E27FC236}">
                <a16:creationId xmlns:a16="http://schemas.microsoft.com/office/drawing/2014/main" id="{2BCF841F-488F-4012-9585-7440DC302300}"/>
              </a:ext>
            </a:extLst>
          </p:cNvPr>
          <p:cNvSpPr/>
          <p:nvPr/>
        </p:nvSpPr>
        <p:spPr>
          <a:xfrm rot="18346931">
            <a:off x="3045331" y="1917146"/>
            <a:ext cx="528320" cy="1699895"/>
          </a:xfrm>
          <a:prstGeom prst="upArrow">
            <a:avLst/>
          </a:prstGeom>
          <a:solidFill>
            <a:schemeClr val="bg2">
              <a:lumMod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Up Arrow 11">
            <a:extLst>
              <a:ext uri="{FF2B5EF4-FFF2-40B4-BE49-F238E27FC236}">
                <a16:creationId xmlns:a16="http://schemas.microsoft.com/office/drawing/2014/main" id="{3C602A65-4073-8B77-2594-A54C240A49BE}"/>
              </a:ext>
            </a:extLst>
          </p:cNvPr>
          <p:cNvSpPr/>
          <p:nvPr/>
        </p:nvSpPr>
        <p:spPr>
          <a:xfrm rot="14820159">
            <a:off x="3003704" y="3980903"/>
            <a:ext cx="528320" cy="1699895"/>
          </a:xfrm>
          <a:prstGeom prst="upArrow">
            <a:avLst/>
          </a:prstGeom>
          <a:solidFill>
            <a:schemeClr val="bg2">
              <a:lumMod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4213C60D-F03E-FA37-5B34-29E9699E894A}"/>
              </a:ext>
            </a:extLst>
          </p:cNvPr>
          <p:cNvSpPr/>
          <p:nvPr/>
        </p:nvSpPr>
        <p:spPr>
          <a:xfrm>
            <a:off x="594870" y="1938793"/>
            <a:ext cx="1948482" cy="64008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Cooking</a:t>
            </a:r>
          </a:p>
        </p:txBody>
      </p:sp>
      <p:sp>
        <p:nvSpPr>
          <p:cNvPr id="3" name="Rectangle 2">
            <a:extLst>
              <a:ext uri="{FF2B5EF4-FFF2-40B4-BE49-F238E27FC236}">
                <a16:creationId xmlns:a16="http://schemas.microsoft.com/office/drawing/2014/main" id="{98E0CCF4-67C4-833F-2726-01764DC3CCB2}"/>
              </a:ext>
            </a:extLst>
          </p:cNvPr>
          <p:cNvSpPr/>
          <p:nvPr/>
        </p:nvSpPr>
        <p:spPr>
          <a:xfrm>
            <a:off x="9522377" y="1773592"/>
            <a:ext cx="1948482" cy="83137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Being a mother, caring for the family</a:t>
            </a:r>
          </a:p>
        </p:txBody>
      </p:sp>
      <p:sp>
        <p:nvSpPr>
          <p:cNvPr id="5" name="Rectangle 4">
            <a:extLst>
              <a:ext uri="{FF2B5EF4-FFF2-40B4-BE49-F238E27FC236}">
                <a16:creationId xmlns:a16="http://schemas.microsoft.com/office/drawing/2014/main" id="{8C4B9E49-726C-8D82-23F4-70CDB8AF8388}"/>
              </a:ext>
            </a:extLst>
          </p:cNvPr>
          <p:cNvSpPr/>
          <p:nvPr/>
        </p:nvSpPr>
        <p:spPr>
          <a:xfrm>
            <a:off x="9657080" y="4599167"/>
            <a:ext cx="1948482" cy="83137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tx1"/>
                </a:solidFill>
              </a:rPr>
              <a:t>Pregnancy and breastfeeding</a:t>
            </a:r>
          </a:p>
        </p:txBody>
      </p:sp>
      <p:sp>
        <p:nvSpPr>
          <p:cNvPr id="8" name="Rectangle 7">
            <a:extLst>
              <a:ext uri="{FF2B5EF4-FFF2-40B4-BE49-F238E27FC236}">
                <a16:creationId xmlns:a16="http://schemas.microsoft.com/office/drawing/2014/main" id="{66B4D7F8-5C80-DD05-2226-63497A699646}"/>
              </a:ext>
            </a:extLst>
          </p:cNvPr>
          <p:cNvSpPr/>
          <p:nvPr/>
        </p:nvSpPr>
        <p:spPr>
          <a:xfrm>
            <a:off x="466225" y="4599167"/>
            <a:ext cx="1948482" cy="831372"/>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tx1"/>
                </a:solidFill>
              </a:rPr>
              <a:t>Domesticity</a:t>
            </a:r>
          </a:p>
        </p:txBody>
      </p:sp>
      <p:pic>
        <p:nvPicPr>
          <p:cNvPr id="13" name="Graphic 12" descr="Female with solid fill">
            <a:extLst>
              <a:ext uri="{FF2B5EF4-FFF2-40B4-BE49-F238E27FC236}">
                <a16:creationId xmlns:a16="http://schemas.microsoft.com/office/drawing/2014/main" id="{E5192157-57F6-A73C-E594-C4523F7374E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66664" y="2999584"/>
            <a:ext cx="1714895" cy="1714895"/>
          </a:xfrm>
          <a:prstGeom prst="rect">
            <a:avLst/>
          </a:prstGeom>
        </p:spPr>
      </p:pic>
      <p:pic>
        <p:nvPicPr>
          <p:cNvPr id="14" name="Picture 2" descr="10,000+ Cartoon Of A House Black And White Stock ...">
            <a:extLst>
              <a:ext uri="{FF2B5EF4-FFF2-40B4-BE49-F238E27FC236}">
                <a16:creationId xmlns:a16="http://schemas.microsoft.com/office/drawing/2014/main" id="{FC856E50-935B-ADBB-5AE4-EE583C350E5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2069" b="12213"/>
          <a:stretch/>
        </p:blipFill>
        <p:spPr bwMode="auto">
          <a:xfrm>
            <a:off x="772774" y="5260521"/>
            <a:ext cx="1335384" cy="95165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Pregnant Woman Silhouette Clip Art at Clker.com - vector clip art online,  royalty free &amp; public domain">
            <a:extLst>
              <a:ext uri="{FF2B5EF4-FFF2-40B4-BE49-F238E27FC236}">
                <a16:creationId xmlns:a16="http://schemas.microsoft.com/office/drawing/2014/main" id="{4231BD4F-C908-E01A-2499-6500896156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91932" y="4486139"/>
            <a:ext cx="1078572" cy="173808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41,892 Baby Feeding Stock Vectors and Vector Art | Shutterstock">
            <a:extLst>
              <a:ext uri="{FF2B5EF4-FFF2-40B4-BE49-F238E27FC236}">
                <a16:creationId xmlns:a16="http://schemas.microsoft.com/office/drawing/2014/main" id="{D8C2E3B3-6C8B-2C7C-11D3-F99E7E90D0A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61221" y="2630671"/>
            <a:ext cx="1492808" cy="149280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Cooking Pot Black White Vector Images ...">
            <a:extLst>
              <a:ext uri="{FF2B5EF4-FFF2-40B4-BE49-F238E27FC236}">
                <a16:creationId xmlns:a16="http://schemas.microsoft.com/office/drawing/2014/main" id="{47DDC146-5BC4-2CA8-AEE2-EE416B9ACF1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2892" y="2531617"/>
            <a:ext cx="1391496" cy="1047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35390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CD48F-F46E-4376-0651-55E96403A530}"/>
              </a:ext>
            </a:extLst>
          </p:cNvPr>
          <p:cNvSpPr>
            <a:spLocks noGrp="1"/>
          </p:cNvSpPr>
          <p:nvPr>
            <p:ph type="title"/>
          </p:nvPr>
        </p:nvSpPr>
        <p:spPr>
          <a:xfrm>
            <a:off x="1295400" y="602869"/>
            <a:ext cx="10515600" cy="1325563"/>
          </a:xfrm>
        </p:spPr>
        <p:txBody>
          <a:bodyPr/>
          <a:lstStyle/>
          <a:p>
            <a:pPr algn="ctr"/>
            <a:r>
              <a:rPr lang="en-GB" dirty="0">
                <a:cs typeface="Arial"/>
              </a:rPr>
              <a:t>Stereotypes </a:t>
            </a:r>
          </a:p>
        </p:txBody>
      </p:sp>
      <p:sp>
        <p:nvSpPr>
          <p:cNvPr id="3" name="Content Placeholder 2">
            <a:extLst>
              <a:ext uri="{FF2B5EF4-FFF2-40B4-BE49-F238E27FC236}">
                <a16:creationId xmlns:a16="http://schemas.microsoft.com/office/drawing/2014/main" id="{22EEB474-920F-F660-B4F3-31D6450A86A6}"/>
              </a:ext>
            </a:extLst>
          </p:cNvPr>
          <p:cNvSpPr>
            <a:spLocks noGrp="1"/>
          </p:cNvSpPr>
          <p:nvPr>
            <p:ph idx="1"/>
          </p:nvPr>
        </p:nvSpPr>
        <p:spPr>
          <a:xfrm>
            <a:off x="929640" y="3385789"/>
            <a:ext cx="10515600" cy="2226341"/>
          </a:xfrm>
        </p:spPr>
        <p:txBody>
          <a:bodyPr vert="horz" lIns="91440" tIns="45720" rIns="91440" bIns="45720" rtlCol="0" anchor="t">
            <a:normAutofit fontScale="92500" lnSpcReduction="20000"/>
          </a:bodyPr>
          <a:lstStyle/>
          <a:p>
            <a:pPr marL="0" indent="0">
              <a:buNone/>
            </a:pPr>
            <a:r>
              <a:rPr lang="en-GB" dirty="0">
                <a:cs typeface="Arial"/>
              </a:rPr>
              <a:t>It is important to note that men also undertook the roles that we are discussing within this lesson today. </a:t>
            </a:r>
          </a:p>
          <a:p>
            <a:pPr marL="0" indent="0">
              <a:buNone/>
            </a:pPr>
            <a:r>
              <a:rPr lang="en-GB" dirty="0">
                <a:cs typeface="Arial"/>
              </a:rPr>
              <a:t>Historians now try to be careful not to bring assumptions to sources of evidence and case studies.</a:t>
            </a:r>
          </a:p>
          <a:p>
            <a:pPr marL="0" indent="0">
              <a:buNone/>
            </a:pPr>
            <a:r>
              <a:rPr lang="en-GB" dirty="0">
                <a:cs typeface="Arial"/>
              </a:rPr>
              <a:t>Historians are fascinated by </a:t>
            </a:r>
            <a:r>
              <a:rPr lang="en-GB" b="1" dirty="0">
                <a:cs typeface="Arial"/>
              </a:rPr>
              <a:t>anomalies</a:t>
            </a:r>
            <a:r>
              <a:rPr lang="en-GB" dirty="0">
                <a:cs typeface="Arial"/>
              </a:rPr>
              <a:t> and often point out where the evidence challenges stereotypical assumptions. </a:t>
            </a:r>
          </a:p>
        </p:txBody>
      </p:sp>
      <p:pic>
        <p:nvPicPr>
          <p:cNvPr id="4" name="Picture 2" descr="Image of warning traffic sign with a spotty outline | Free SVG">
            <a:extLst>
              <a:ext uri="{FF2B5EF4-FFF2-40B4-BE49-F238E27FC236}">
                <a16:creationId xmlns:a16="http://schemas.microsoft.com/office/drawing/2014/main" id="{92D04A92-D007-1CA7-1E53-3F47F60EFB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2802" y="429991"/>
            <a:ext cx="2857500" cy="28575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C7048F4-A264-0171-911A-3985E5CFA0B9}"/>
              </a:ext>
            </a:extLst>
          </p:cNvPr>
          <p:cNvSpPr txBox="1"/>
          <p:nvPr/>
        </p:nvSpPr>
        <p:spPr>
          <a:xfrm>
            <a:off x="8046720" y="5612130"/>
            <a:ext cx="3215640" cy="523220"/>
          </a:xfrm>
          <a:prstGeom prst="rect">
            <a:avLst/>
          </a:prstGeom>
          <a:noFill/>
        </p:spPr>
        <p:txBody>
          <a:bodyPr wrap="square" rtlCol="0">
            <a:spAutoFit/>
          </a:bodyPr>
          <a:lstStyle/>
          <a:p>
            <a:r>
              <a:rPr lang="en-GB" sz="2800" dirty="0"/>
              <a:t>However…</a:t>
            </a:r>
          </a:p>
        </p:txBody>
      </p:sp>
    </p:spTree>
    <p:extLst>
      <p:ext uri="{BB962C8B-B14F-4D97-AF65-F5344CB8AC3E}">
        <p14:creationId xmlns:p14="http://schemas.microsoft.com/office/powerpoint/2010/main" val="1971076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2CAA40-DEEC-8750-9F77-9E5A23C9377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F69985C-60C6-424A-A802-647057DCD0B6}"/>
              </a:ext>
            </a:extLst>
          </p:cNvPr>
          <p:cNvSpPr>
            <a:spLocks noGrp="1"/>
          </p:cNvSpPr>
          <p:nvPr>
            <p:ph idx="1"/>
          </p:nvPr>
        </p:nvSpPr>
        <p:spPr>
          <a:xfrm>
            <a:off x="918210" y="985489"/>
            <a:ext cx="10515600" cy="2226341"/>
          </a:xfrm>
        </p:spPr>
        <p:txBody>
          <a:bodyPr vert="horz" lIns="91440" tIns="45720" rIns="91440" bIns="45720" rtlCol="0" anchor="t">
            <a:normAutofit/>
          </a:bodyPr>
          <a:lstStyle/>
          <a:p>
            <a:pPr marL="0" indent="0">
              <a:buNone/>
            </a:pPr>
            <a:r>
              <a:rPr lang="en-GB" dirty="0">
                <a:cs typeface="Arial"/>
              </a:rPr>
              <a:t>Taking a gendered approach is considered a legitimate treatment of the sources.</a:t>
            </a:r>
          </a:p>
        </p:txBody>
      </p:sp>
      <p:sp>
        <p:nvSpPr>
          <p:cNvPr id="8" name="Rectangle 7">
            <a:extLst>
              <a:ext uri="{FF2B5EF4-FFF2-40B4-BE49-F238E27FC236}">
                <a16:creationId xmlns:a16="http://schemas.microsoft.com/office/drawing/2014/main" id="{6855EA08-8DC4-59EE-D7BF-11165929F2A7}"/>
              </a:ext>
            </a:extLst>
          </p:cNvPr>
          <p:cNvSpPr/>
          <p:nvPr/>
        </p:nvSpPr>
        <p:spPr>
          <a:xfrm>
            <a:off x="1424940" y="2098659"/>
            <a:ext cx="9502140" cy="222634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i="1" dirty="0"/>
              <a:t>The narrow definition of the term ‘resistance’ of slavery has failed to take into account the </a:t>
            </a:r>
            <a:r>
              <a:rPr lang="en-GB" sz="2800" b="1" i="1" dirty="0"/>
              <a:t>gendered</a:t>
            </a:r>
            <a:r>
              <a:rPr lang="en-GB" sz="2800" i="1" dirty="0"/>
              <a:t> nature of slave resistance and has overlooked the many means by which slave women resisted their oppressors</a:t>
            </a:r>
          </a:p>
        </p:txBody>
      </p:sp>
      <p:sp>
        <p:nvSpPr>
          <p:cNvPr id="10" name="TextBox 9">
            <a:extLst>
              <a:ext uri="{FF2B5EF4-FFF2-40B4-BE49-F238E27FC236}">
                <a16:creationId xmlns:a16="http://schemas.microsoft.com/office/drawing/2014/main" id="{F1ADCE1C-D023-5196-EDA9-35BF1B8F1C60}"/>
              </a:ext>
            </a:extLst>
          </p:cNvPr>
          <p:cNvSpPr txBox="1"/>
          <p:nvPr/>
        </p:nvSpPr>
        <p:spPr>
          <a:xfrm>
            <a:off x="8089583" y="4543059"/>
            <a:ext cx="6097904" cy="369332"/>
          </a:xfrm>
          <a:prstGeom prst="rect">
            <a:avLst/>
          </a:prstGeom>
          <a:noFill/>
        </p:spPr>
        <p:txBody>
          <a:bodyPr wrap="square">
            <a:spAutoFit/>
          </a:bodyPr>
          <a:lstStyle/>
          <a:p>
            <a:r>
              <a:rPr lang="en-GB" b="1" dirty="0"/>
              <a:t>Amrita Chakrabarti Myers</a:t>
            </a:r>
          </a:p>
        </p:txBody>
      </p:sp>
    </p:spTree>
    <p:extLst>
      <p:ext uri="{BB962C8B-B14F-4D97-AF65-F5344CB8AC3E}">
        <p14:creationId xmlns:p14="http://schemas.microsoft.com/office/powerpoint/2010/main" val="3226562174"/>
      </p:ext>
    </p:extLst>
  </p:cSld>
  <p:clrMapOvr>
    <a:masterClrMapping/>
  </p:clrMapOvr>
</p:sld>
</file>

<file path=ppt/theme/theme1.xml><?xml version="1.0" encoding="utf-8"?>
<a:theme xmlns:a="http://schemas.openxmlformats.org/drawingml/2006/main" name="Teaching Slavery in Scotland 2023">
  <a:themeElements>
    <a:clrScheme name="Teaching Slavery 23">
      <a:dk1>
        <a:srgbClr val="24283C"/>
      </a:dk1>
      <a:lt1>
        <a:srgbClr val="F2F0FF"/>
      </a:lt1>
      <a:dk2>
        <a:srgbClr val="24283C"/>
      </a:dk2>
      <a:lt2>
        <a:srgbClr val="F2F0FF"/>
      </a:lt2>
      <a:accent1>
        <a:srgbClr val="F75122"/>
      </a:accent1>
      <a:accent2>
        <a:srgbClr val="DE0B18"/>
      </a:accent2>
      <a:accent3>
        <a:srgbClr val="F1A828"/>
      </a:accent3>
      <a:accent4>
        <a:srgbClr val="59AFA4"/>
      </a:accent4>
      <a:accent5>
        <a:srgbClr val="24283C"/>
      </a:accent5>
      <a:accent6>
        <a:srgbClr val="EB875E"/>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SS23-Financial-Institutions2" id="{665E58F1-6198-2F4F-B2F6-4E5A0E3702F4}" vid="{8BC3C8DF-93B2-0841-9C45-7D57890EC70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BB567BAEBD0184EA2DCFCF3C857B699" ma:contentTypeVersion="8" ma:contentTypeDescription="Create a new document." ma:contentTypeScope="" ma:versionID="df91578ff566aa316c7d3a2a5719ea67">
  <xsd:schema xmlns:xsd="http://www.w3.org/2001/XMLSchema" xmlns:xs="http://www.w3.org/2001/XMLSchema" xmlns:p="http://schemas.microsoft.com/office/2006/metadata/properties" xmlns:ns2="4d1d189b-1757-41f7-815e-1218e5cf37ce" targetNamespace="http://schemas.microsoft.com/office/2006/metadata/properties" ma:root="true" ma:fieldsID="951459e3ffe1e70c93c62cf13897c8e6" ns2:_="">
    <xsd:import namespace="4d1d189b-1757-41f7-815e-1218e5cf37c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1d189b-1757-41f7-815e-1218e5cf37c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984955E-BF57-43EB-9BA0-B8B411CE3752}">
  <ds:schemaRefs>
    <ds:schemaRef ds:uri="http://schemas.microsoft.com/sharepoint/v3/contenttype/forms"/>
  </ds:schemaRefs>
</ds:datastoreItem>
</file>

<file path=customXml/itemProps2.xml><?xml version="1.0" encoding="utf-8"?>
<ds:datastoreItem xmlns:ds="http://schemas.openxmlformats.org/officeDocument/2006/customXml" ds:itemID="{8F74E2A6-8A0B-43BC-A01C-DDB8FE3C562F}">
  <ds:schemaRefs>
    <ds:schemaRef ds:uri="4d1d189b-1757-41f7-815e-1218e5cf37c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40F65C4-658C-4D4C-B003-06BF600FF2A3}">
  <ds:schemaRefs>
    <ds:schemaRef ds:uri="http://purl.org/dc/elements/1.1/"/>
    <ds:schemaRef ds:uri="http://www.w3.org/XML/1998/namespace"/>
    <ds:schemaRef ds:uri="4d1d189b-1757-41f7-815e-1218e5cf37ce"/>
    <ds:schemaRef ds:uri="http://schemas.microsoft.com/office/2006/metadata/properties"/>
    <ds:schemaRef ds:uri="http://purl.org/dc/dcmitype/"/>
    <ds:schemaRef ds:uri="http://schemas.microsoft.com/office/2006/documentManagement/types"/>
    <ds:schemaRef ds:uri="http://schemas.openxmlformats.org/package/2006/metadata/core-properties"/>
    <ds:schemaRef ds:uri="http://purl.org/dc/terms/"/>
    <ds:schemaRef ds:uri="http://schemas.microsoft.com/office/infopath/2007/PartnerControls"/>
  </ds:schemaRefs>
</ds:datastoreItem>
</file>

<file path=docMetadata/LabelInfo.xml><?xml version="1.0" encoding="utf-8"?>
<clbl:labelList xmlns:clbl="http://schemas.microsoft.com/office/2020/mipLabelMetadata">
  <clbl:label id="{d6fa6db5-9f3a-4c93-9e38-61059ee07e95}" enabled="1" method="Standard" siteId="{4e8d09f7-cc79-4ccb-9149-a4238dd17422}" removed="0"/>
</clbl:labelList>
</file>

<file path=docProps/app.xml><?xml version="1.0" encoding="utf-8"?>
<Properties xmlns="http://schemas.openxmlformats.org/officeDocument/2006/extended-properties" xmlns:vt="http://schemas.openxmlformats.org/officeDocument/2006/docPropsVTypes">
  <Template/>
  <TotalTime>1698</TotalTime>
  <Words>2660</Words>
  <Application>Microsoft Office PowerPoint</Application>
  <PresentationFormat>Widescreen</PresentationFormat>
  <Paragraphs>248</Paragraphs>
  <Slides>24</Slides>
  <Notes>10</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Teaching Slavery in Scotland 2023</vt:lpstr>
      <vt:lpstr>Resistance</vt:lpstr>
      <vt:lpstr>Starter Activity</vt:lpstr>
      <vt:lpstr>Paired Task - Discuss  How might enslaved people have resisted slavery?</vt:lpstr>
      <vt:lpstr>PowerPoint Presentation</vt:lpstr>
      <vt:lpstr>Direct Action</vt:lpstr>
      <vt:lpstr>Gendered Roles Create a mind map with the roles and jobs that have historically been ascribed   (given to) women in the eighteenth/nineteenth centuries</vt:lpstr>
      <vt:lpstr>Gendered Roles In your jotter, create a mind map with the roles and jobs you stereotypically associate with females. </vt:lpstr>
      <vt:lpstr>Stereotypes </vt:lpstr>
      <vt:lpstr>PowerPoint Presentation</vt:lpstr>
      <vt:lpstr>PowerPoint Presentation</vt:lpstr>
      <vt:lpstr>Resistance: a gendered concept</vt:lpstr>
      <vt:lpstr>PowerPoint Presentation</vt:lpstr>
      <vt:lpstr>Female Resistance</vt:lpstr>
      <vt:lpstr>PowerPoint Presentation</vt:lpstr>
      <vt:lpstr>PowerPoint Presentation</vt:lpstr>
      <vt:lpstr>PowerPoint Presentation</vt:lpstr>
      <vt:lpstr>Case Study: Sarah (Sally) Basset</vt:lpstr>
      <vt:lpstr>Extension/Homework: Describe Question</vt:lpstr>
      <vt:lpstr>Plenary</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Teaching Slavery in Scotland</dc:title>
  <dc:creator>Katherine Burns</dc:creator>
  <cp:lastModifiedBy>Katie Hunter</cp:lastModifiedBy>
  <cp:revision>4</cp:revision>
  <cp:lastPrinted>2024-02-23T08:35:09Z</cp:lastPrinted>
  <dcterms:created xsi:type="dcterms:W3CDTF">2023-02-08T13:19:14Z</dcterms:created>
  <dcterms:modified xsi:type="dcterms:W3CDTF">2025-09-30T11:03:39Z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0x0101003BB567BAEBD0184EA2DCFCF3C857B699</vt:lpwstr>
  </property>
</Properties>
</file>