
<file path=[Content_Types].xml><?xml version="1.0" encoding="utf-8"?>
<Types xmlns="http://schemas.openxmlformats.org/package/2006/content-types">
  <Default Extension="docx" ContentType="application/vnd.openxmlformats-officedocument.wordprocessingml.documen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3" r:id="rId4"/>
  </p:sldMasterIdLst>
  <p:notesMasterIdLst>
    <p:notesMasterId r:id="rId23"/>
  </p:notesMasterIdLst>
  <p:sldIdLst>
    <p:sldId id="423" r:id="rId5"/>
    <p:sldId id="257" r:id="rId6"/>
    <p:sldId id="422" r:id="rId7"/>
    <p:sldId id="272" r:id="rId8"/>
    <p:sldId id="420" r:id="rId9"/>
    <p:sldId id="286" r:id="rId10"/>
    <p:sldId id="271" r:id="rId11"/>
    <p:sldId id="268" r:id="rId12"/>
    <p:sldId id="424" r:id="rId13"/>
    <p:sldId id="283" r:id="rId14"/>
    <p:sldId id="425" r:id="rId15"/>
    <p:sldId id="269" r:id="rId16"/>
    <p:sldId id="421" r:id="rId17"/>
    <p:sldId id="287" r:id="rId18"/>
    <p:sldId id="278" r:id="rId19"/>
    <p:sldId id="262" r:id="rId20"/>
    <p:sldId id="261" r:id="rId21"/>
    <p:sldId id="259" r:id="rId22"/>
  </p:sldIdLst>
  <p:sldSz cx="12192000" cy="6858000"/>
  <p:notesSz cx="6797675" cy="9926638"/>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d="{88BA3FD2-91A0-AE41-B87D-E67B2912C526}">
          <p14:sldIdLst>
            <p14:sldId id="423"/>
            <p14:sldId id="257"/>
            <p14:sldId id="422"/>
            <p14:sldId id="272"/>
            <p14:sldId id="420"/>
            <p14:sldId id="286"/>
            <p14:sldId id="271"/>
            <p14:sldId id="268"/>
            <p14:sldId id="424"/>
            <p14:sldId id="283"/>
            <p14:sldId id="425"/>
            <p14:sldId id="269"/>
            <p14:sldId id="421"/>
          </p14:sldIdLst>
        </p14:section>
        <p14:section name="Lesson Plan" id="{22893EC4-8EAF-524D-8917-61022A235CF1}">
          <p14:sldIdLst>
            <p14:sldId id="287"/>
          </p14:sldIdLst>
        </p14:section>
        <p14:section name="EXTRA WORK" id="{DF759321-A83B-CE4B-841F-CFFD8CCF1688}">
          <p14:sldIdLst>
            <p14:sldId id="278"/>
            <p14:sldId id="262"/>
            <p14:sldId id="261"/>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9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3000F1-6EA1-863B-C680-0D581D077E81}" v="129" dt="2025-07-30T12:45:02.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thon Storer" userId="8632f1f5-8d2a-47e8-98f8-bda9c4c4778c" providerId="ADAL" clId="{ADB715E3-E03D-4CE7-9DC9-186596BAFF64}"/>
    <pc:docChg chg="custSel modSld">
      <pc:chgData name="Jonathon Storer" userId="8632f1f5-8d2a-47e8-98f8-bda9c4c4778c" providerId="ADAL" clId="{ADB715E3-E03D-4CE7-9DC9-186596BAFF64}" dt="2025-05-08T15:49:36.499" v="154"/>
      <pc:docMkLst>
        <pc:docMk/>
      </pc:docMkLst>
      <pc:sldChg chg="modSp mod">
        <pc:chgData name="Jonathon Storer" userId="8632f1f5-8d2a-47e8-98f8-bda9c4c4778c" providerId="ADAL" clId="{ADB715E3-E03D-4CE7-9DC9-186596BAFF64}" dt="2025-05-08T15:44:57.806" v="124" actId="20577"/>
        <pc:sldMkLst>
          <pc:docMk/>
          <pc:sldMk cId="197064600" sldId="256"/>
        </pc:sldMkLst>
      </pc:sldChg>
      <pc:sldChg chg="modSp mod">
        <pc:chgData name="Jonathon Storer" userId="8632f1f5-8d2a-47e8-98f8-bda9c4c4778c" providerId="ADAL" clId="{ADB715E3-E03D-4CE7-9DC9-186596BAFF64}" dt="2025-05-08T14:56:00.227" v="122" actId="2711"/>
        <pc:sldMkLst>
          <pc:docMk/>
          <pc:sldMk cId="182331392" sldId="259"/>
        </pc:sldMkLst>
      </pc:sldChg>
      <pc:sldChg chg="modSp mod">
        <pc:chgData name="Jonathon Storer" userId="8632f1f5-8d2a-47e8-98f8-bda9c4c4778c" providerId="ADAL" clId="{ADB715E3-E03D-4CE7-9DC9-186596BAFF64}" dt="2025-05-08T14:55:45.872" v="119" actId="27636"/>
        <pc:sldMkLst>
          <pc:docMk/>
          <pc:sldMk cId="672403288" sldId="261"/>
        </pc:sldMkLst>
      </pc:sldChg>
      <pc:sldChg chg="modSp mod">
        <pc:chgData name="Jonathon Storer" userId="8632f1f5-8d2a-47e8-98f8-bda9c4c4778c" providerId="ADAL" clId="{ADB715E3-E03D-4CE7-9DC9-186596BAFF64}" dt="2025-05-08T14:54:33.012" v="114" actId="20577"/>
        <pc:sldMkLst>
          <pc:docMk/>
          <pc:sldMk cId="1951262901" sldId="263"/>
        </pc:sldMkLst>
      </pc:sldChg>
      <pc:sldChg chg="modSp mod">
        <pc:chgData name="Jonathon Storer" userId="8632f1f5-8d2a-47e8-98f8-bda9c4c4778c" providerId="ADAL" clId="{ADB715E3-E03D-4CE7-9DC9-186596BAFF64}" dt="2025-05-08T15:48:12.745" v="152"/>
        <pc:sldMkLst>
          <pc:docMk/>
          <pc:sldMk cId="2602851126" sldId="268"/>
        </pc:sldMkLst>
      </pc:sldChg>
      <pc:sldChg chg="modSp">
        <pc:chgData name="Jonathon Storer" userId="8632f1f5-8d2a-47e8-98f8-bda9c4c4778c" providerId="ADAL" clId="{ADB715E3-E03D-4CE7-9DC9-186596BAFF64}" dt="2025-05-08T15:48:57.611" v="153"/>
        <pc:sldMkLst>
          <pc:docMk/>
          <pc:sldMk cId="3364711634" sldId="269"/>
        </pc:sldMkLst>
      </pc:sldChg>
      <pc:sldChg chg="modSp mod">
        <pc:chgData name="Jonathon Storer" userId="8632f1f5-8d2a-47e8-98f8-bda9c4c4778c" providerId="ADAL" clId="{ADB715E3-E03D-4CE7-9DC9-186596BAFF64}" dt="2025-05-08T15:49:36.499" v="154"/>
        <pc:sldMkLst>
          <pc:docMk/>
          <pc:sldMk cId="593394897" sldId="278"/>
        </pc:sldMkLst>
      </pc:sldChg>
      <pc:sldChg chg="modSp">
        <pc:chgData name="Jonathon Storer" userId="8632f1f5-8d2a-47e8-98f8-bda9c4c4778c" providerId="ADAL" clId="{ADB715E3-E03D-4CE7-9DC9-186596BAFF64}" dt="2025-05-08T14:58:19.967" v="123"/>
        <pc:sldMkLst>
          <pc:docMk/>
          <pc:sldMk cId="3602886238" sldId="283"/>
        </pc:sldMkLst>
      </pc:sldChg>
      <pc:sldChg chg="modSp mod">
        <pc:chgData name="Jonathon Storer" userId="8632f1f5-8d2a-47e8-98f8-bda9c4c4778c" providerId="ADAL" clId="{ADB715E3-E03D-4CE7-9DC9-186596BAFF64}" dt="2025-05-08T15:47:20.757" v="150" actId="122"/>
        <pc:sldMkLst>
          <pc:docMk/>
          <pc:sldMk cId="1797046486" sldId="422"/>
        </pc:sldMkLst>
      </pc:sldChg>
    </pc:docChg>
  </pc:docChgLst>
  <pc:docChgLst>
    <pc:chgData name="Diana Paton" userId="S::diana.paton_ed.ac.uk#ext#@stir.onmicrosoft.com::a93323c7-83f1-49a9-8559-c65f5fc70854" providerId="AD" clId="Web-{5A0E77AE-AA57-CCAE-3759-82A010AB8CBB}"/>
    <pc:docChg chg="modSld">
      <pc:chgData name="Diana Paton" userId="S::diana.paton_ed.ac.uk#ext#@stir.onmicrosoft.com::a93323c7-83f1-49a9-8559-c65f5fc70854" providerId="AD" clId="Web-{5A0E77AE-AA57-CCAE-3759-82A010AB8CBB}" dt="2025-07-17T07:37:29.695" v="16" actId="20577"/>
      <pc:docMkLst>
        <pc:docMk/>
      </pc:docMkLst>
      <pc:sldChg chg="modSp">
        <pc:chgData name="Diana Paton" userId="S::diana.paton_ed.ac.uk#ext#@stir.onmicrosoft.com::a93323c7-83f1-49a9-8559-c65f5fc70854" providerId="AD" clId="Web-{5A0E77AE-AA57-CCAE-3759-82A010AB8CBB}" dt="2025-07-17T07:37:29.695" v="16" actId="20577"/>
        <pc:sldMkLst>
          <pc:docMk/>
          <pc:sldMk cId="3602886238" sldId="283"/>
        </pc:sldMkLst>
        <pc:spChg chg="mod">
          <ac:chgData name="Diana Paton" userId="S::diana.paton_ed.ac.uk#ext#@stir.onmicrosoft.com::a93323c7-83f1-49a9-8559-c65f5fc70854" providerId="AD" clId="Web-{5A0E77AE-AA57-CCAE-3759-82A010AB8CBB}" dt="2025-07-17T07:37:29.695" v="16" actId="20577"/>
          <ac:spMkLst>
            <pc:docMk/>
            <pc:sldMk cId="3602886238" sldId="283"/>
            <ac:spMk id="3" creationId="{C2CB06D2-A093-F9FF-479A-31488F05A1E9}"/>
          </ac:spMkLst>
        </pc:spChg>
      </pc:sldChg>
      <pc:sldChg chg="modSp">
        <pc:chgData name="Diana Paton" userId="S::diana.paton_ed.ac.uk#ext#@stir.onmicrosoft.com::a93323c7-83f1-49a9-8559-c65f5fc70854" providerId="AD" clId="Web-{5A0E77AE-AA57-CCAE-3759-82A010AB8CBB}" dt="2025-07-17T07:33:26.733" v="2" actId="20577"/>
        <pc:sldMkLst>
          <pc:docMk/>
          <pc:sldMk cId="975758230" sldId="286"/>
        </pc:sldMkLst>
        <pc:spChg chg="mod">
          <ac:chgData name="Diana Paton" userId="S::diana.paton_ed.ac.uk#ext#@stir.onmicrosoft.com::a93323c7-83f1-49a9-8559-c65f5fc70854" providerId="AD" clId="Web-{5A0E77AE-AA57-CCAE-3759-82A010AB8CBB}" dt="2025-07-17T07:33:26.733" v="2" actId="20577"/>
          <ac:spMkLst>
            <pc:docMk/>
            <pc:sldMk cId="975758230" sldId="286"/>
            <ac:spMk id="3" creationId="{46D30797-F688-B17F-F56C-DAA68A981B41}"/>
          </ac:spMkLst>
        </pc:spChg>
      </pc:sldChg>
    </pc:docChg>
  </pc:docChgLst>
  <pc:docChgLst>
    <pc:chgData name="Joseph Smith" userId="b982fd3a-7b63-48ae-b6d7-397186e312bb" providerId="ADAL" clId="{3F8BE97D-CCB4-4D7A-B3D4-59B631974888}"/>
    <pc:docChg chg="undo redo custSel addSld delSld modSld modSection">
      <pc:chgData name="Joseph Smith" userId="b982fd3a-7b63-48ae-b6d7-397186e312bb" providerId="ADAL" clId="{3F8BE97D-CCB4-4D7A-B3D4-59B631974888}" dt="2025-06-10T11:38:48.844" v="2681" actId="27636"/>
      <pc:docMkLst>
        <pc:docMk/>
      </pc:docMkLst>
      <pc:sldChg chg="modSp del mod">
        <pc:chgData name="Joseph Smith" userId="b982fd3a-7b63-48ae-b6d7-397186e312bb" providerId="ADAL" clId="{3F8BE97D-CCB4-4D7A-B3D4-59B631974888}" dt="2025-06-06T14:49:09.282" v="44" actId="47"/>
        <pc:sldMkLst>
          <pc:docMk/>
          <pc:sldMk cId="197064600" sldId="256"/>
        </pc:sldMkLst>
      </pc:sldChg>
      <pc:sldChg chg="modSp mod">
        <pc:chgData name="Joseph Smith" userId="b982fd3a-7b63-48ae-b6d7-397186e312bb" providerId="ADAL" clId="{3F8BE97D-CCB4-4D7A-B3D4-59B631974888}" dt="2025-06-06T14:49:22.102" v="45" actId="2711"/>
        <pc:sldMkLst>
          <pc:docMk/>
          <pc:sldMk cId="3564841866" sldId="257"/>
        </pc:sldMkLst>
      </pc:sldChg>
      <pc:sldChg chg="modSp del mod">
        <pc:chgData name="Joseph Smith" userId="b982fd3a-7b63-48ae-b6d7-397186e312bb" providerId="ADAL" clId="{3F8BE97D-CCB4-4D7A-B3D4-59B631974888}" dt="2025-06-10T11:05:52.555" v="156" actId="47"/>
        <pc:sldMkLst>
          <pc:docMk/>
          <pc:sldMk cId="1951262901" sldId="263"/>
        </pc:sldMkLst>
      </pc:sldChg>
      <pc:sldChg chg="delSp modSp mod">
        <pc:chgData name="Joseph Smith" userId="b982fd3a-7b63-48ae-b6d7-397186e312bb" providerId="ADAL" clId="{3F8BE97D-CCB4-4D7A-B3D4-59B631974888}" dt="2025-06-10T11:18:11.209" v="792" actId="1076"/>
        <pc:sldMkLst>
          <pc:docMk/>
          <pc:sldMk cId="2602851126" sldId="268"/>
        </pc:sldMkLst>
      </pc:sldChg>
      <pc:sldChg chg="delSp modSp mod">
        <pc:chgData name="Joseph Smith" userId="b982fd3a-7b63-48ae-b6d7-397186e312bb" providerId="ADAL" clId="{3F8BE97D-CCB4-4D7A-B3D4-59B631974888}" dt="2025-06-10T11:38:48.844" v="2681" actId="27636"/>
        <pc:sldMkLst>
          <pc:docMk/>
          <pc:sldMk cId="3364711634" sldId="269"/>
        </pc:sldMkLst>
      </pc:sldChg>
      <pc:sldChg chg="modSp mod">
        <pc:chgData name="Joseph Smith" userId="b982fd3a-7b63-48ae-b6d7-397186e312bb" providerId="ADAL" clId="{3F8BE97D-CCB4-4D7A-B3D4-59B631974888}" dt="2025-06-06T14:54:26.307" v="126" actId="6549"/>
        <pc:sldMkLst>
          <pc:docMk/>
          <pc:sldMk cId="1587823254" sldId="271"/>
        </pc:sldMkLst>
      </pc:sldChg>
      <pc:sldChg chg="modSp">
        <pc:chgData name="Joseph Smith" userId="b982fd3a-7b63-48ae-b6d7-397186e312bb" providerId="ADAL" clId="{3F8BE97D-CCB4-4D7A-B3D4-59B631974888}" dt="2025-06-06T14:51:10.199" v="52" actId="6549"/>
        <pc:sldMkLst>
          <pc:docMk/>
          <pc:sldMk cId="83451516" sldId="272"/>
        </pc:sldMkLst>
      </pc:sldChg>
      <pc:sldChg chg="del">
        <pc:chgData name="Joseph Smith" userId="b982fd3a-7b63-48ae-b6d7-397186e312bb" providerId="ADAL" clId="{3F8BE97D-CCB4-4D7A-B3D4-59B631974888}" dt="2025-06-06T14:51:20.439" v="53" actId="47"/>
        <pc:sldMkLst>
          <pc:docMk/>
          <pc:sldMk cId="3556593500" sldId="273"/>
        </pc:sldMkLst>
      </pc:sldChg>
      <pc:sldChg chg="delSp modSp mod">
        <pc:chgData name="Joseph Smith" userId="b982fd3a-7b63-48ae-b6d7-397186e312bb" providerId="ADAL" clId="{3F8BE97D-CCB4-4D7A-B3D4-59B631974888}" dt="2025-06-10T11:26:39.860" v="1806" actId="20577"/>
        <pc:sldMkLst>
          <pc:docMk/>
          <pc:sldMk cId="3602886238" sldId="283"/>
        </pc:sldMkLst>
      </pc:sldChg>
      <pc:sldChg chg="addSp delSp modSp mod modNotesTx">
        <pc:chgData name="Joseph Smith" userId="b982fd3a-7b63-48ae-b6d7-397186e312bb" providerId="ADAL" clId="{3F8BE97D-CCB4-4D7A-B3D4-59B631974888}" dt="2025-06-10T11:20:18.737" v="1184" actId="20577"/>
        <pc:sldMkLst>
          <pc:docMk/>
          <pc:sldMk cId="975758230" sldId="286"/>
        </pc:sldMkLst>
      </pc:sldChg>
      <pc:sldChg chg="addSp delSp modSp mod">
        <pc:chgData name="Joseph Smith" userId="b982fd3a-7b63-48ae-b6d7-397186e312bb" providerId="ADAL" clId="{3F8BE97D-CCB4-4D7A-B3D4-59B631974888}" dt="2025-06-06T14:51:41.632" v="58" actId="1076"/>
        <pc:sldMkLst>
          <pc:docMk/>
          <pc:sldMk cId="4025120418" sldId="420"/>
        </pc:sldMkLst>
      </pc:sldChg>
      <pc:sldChg chg="modSp mod">
        <pc:chgData name="Joseph Smith" userId="b982fd3a-7b63-48ae-b6d7-397186e312bb" providerId="ADAL" clId="{3F8BE97D-CCB4-4D7A-B3D4-59B631974888}" dt="2025-06-10T11:37:47.064" v="2671" actId="20577"/>
        <pc:sldMkLst>
          <pc:docMk/>
          <pc:sldMk cId="3720083482" sldId="421"/>
        </pc:sldMkLst>
      </pc:sldChg>
      <pc:sldChg chg="modSp mod">
        <pc:chgData name="Joseph Smith" userId="b982fd3a-7b63-48ae-b6d7-397186e312bb" providerId="ADAL" clId="{3F8BE97D-CCB4-4D7A-B3D4-59B631974888}" dt="2025-06-06T14:50:58.460" v="49" actId="2711"/>
        <pc:sldMkLst>
          <pc:docMk/>
          <pc:sldMk cId="1797046486" sldId="422"/>
        </pc:sldMkLst>
      </pc:sldChg>
      <pc:sldChg chg="addSp delSp modSp new mod">
        <pc:chgData name="Joseph Smith" userId="b982fd3a-7b63-48ae-b6d7-397186e312bb" providerId="ADAL" clId="{3F8BE97D-CCB4-4D7A-B3D4-59B631974888}" dt="2025-06-10T11:34:32.184" v="2467" actId="20577"/>
        <pc:sldMkLst>
          <pc:docMk/>
          <pc:sldMk cId="556578064" sldId="423"/>
        </pc:sldMkLst>
      </pc:sldChg>
      <pc:sldChg chg="addSp delSp modSp new mod">
        <pc:chgData name="Joseph Smith" userId="b982fd3a-7b63-48ae-b6d7-397186e312bb" providerId="ADAL" clId="{3F8BE97D-CCB4-4D7A-B3D4-59B631974888}" dt="2025-06-10T11:21:08.114" v="1216" actId="20577"/>
        <pc:sldMkLst>
          <pc:docMk/>
          <pc:sldMk cId="1301995344" sldId="424"/>
        </pc:sldMkLst>
      </pc:sldChg>
      <pc:sldChg chg="addSp delSp modSp new mod">
        <pc:chgData name="Joseph Smith" userId="b982fd3a-7b63-48ae-b6d7-397186e312bb" providerId="ADAL" clId="{3F8BE97D-CCB4-4D7A-B3D4-59B631974888}" dt="2025-06-10T11:33:27.923" v="2424" actId="6549"/>
        <pc:sldMkLst>
          <pc:docMk/>
          <pc:sldMk cId="3986645230" sldId="425"/>
        </pc:sldMkLst>
      </pc:sldChg>
    </pc:docChg>
  </pc:docChgLst>
  <pc:docChgLst>
    <pc:chgData name="Joseph Smith" userId="S::js105@stir.ac.uk::b982fd3a-7b63-48ae-b6d7-397186e312bb" providerId="AD" clId="Web-{4F3000F1-6EA1-863B-C680-0D581D077E81}"/>
    <pc:docChg chg="modSld">
      <pc:chgData name="Joseph Smith" userId="S::js105@stir.ac.uk::b982fd3a-7b63-48ae-b6d7-397186e312bb" providerId="AD" clId="Web-{4F3000F1-6EA1-863B-C680-0D581D077E81}" dt="2025-07-30T12:44:59.943" v="80"/>
      <pc:docMkLst>
        <pc:docMk/>
      </pc:docMkLst>
      <pc:sldChg chg="modSp">
        <pc:chgData name="Joseph Smith" userId="S::js105@stir.ac.uk::b982fd3a-7b63-48ae-b6d7-397186e312bb" providerId="AD" clId="Web-{4F3000F1-6EA1-863B-C680-0D581D077E81}" dt="2025-07-30T12:43:18.346" v="27" actId="20577"/>
        <pc:sldMkLst>
          <pc:docMk/>
          <pc:sldMk cId="975758230" sldId="286"/>
        </pc:sldMkLst>
        <pc:spChg chg="mod">
          <ac:chgData name="Joseph Smith" userId="S::js105@stir.ac.uk::b982fd3a-7b63-48ae-b6d7-397186e312bb" providerId="AD" clId="Web-{4F3000F1-6EA1-863B-C680-0D581D077E81}" dt="2025-07-30T12:43:18.346" v="27" actId="20577"/>
          <ac:spMkLst>
            <pc:docMk/>
            <pc:sldMk cId="975758230" sldId="286"/>
            <ac:spMk id="3" creationId="{46D30797-F688-B17F-F56C-DAA68A981B41}"/>
          </ac:spMkLst>
        </pc:spChg>
      </pc:sldChg>
      <pc:sldChg chg="modSp">
        <pc:chgData name="Joseph Smith" userId="S::js105@stir.ac.uk::b982fd3a-7b63-48ae-b6d7-397186e312bb" providerId="AD" clId="Web-{4F3000F1-6EA1-863B-C680-0D581D077E81}" dt="2025-07-30T12:44:59.943" v="80"/>
        <pc:sldMkLst>
          <pc:docMk/>
          <pc:sldMk cId="670597150" sldId="287"/>
        </pc:sldMkLst>
        <pc:graphicFrameChg chg="mod modGraphic">
          <ac:chgData name="Joseph Smith" userId="S::js105@stir.ac.uk::b982fd3a-7b63-48ae-b6d7-397186e312bb" providerId="AD" clId="Web-{4F3000F1-6EA1-863B-C680-0D581D077E81}" dt="2025-07-30T12:44:59.943" v="80"/>
          <ac:graphicFrameMkLst>
            <pc:docMk/>
            <pc:sldMk cId="670597150" sldId="287"/>
            <ac:graphicFrameMk id="2" creationId="{776098A4-9414-C321-C8D6-5C27AD847F56}"/>
          </ac:graphicFrameMkLst>
        </pc:graphicFrameChg>
      </pc:sldChg>
      <pc:sldChg chg="modSp">
        <pc:chgData name="Joseph Smith" userId="S::js105@stir.ac.uk::b982fd3a-7b63-48ae-b6d7-397186e312bb" providerId="AD" clId="Web-{4F3000F1-6EA1-863B-C680-0D581D077E81}" dt="2025-07-30T12:44:51.849" v="78" actId="20577"/>
        <pc:sldMkLst>
          <pc:docMk/>
          <pc:sldMk cId="1301995344" sldId="424"/>
        </pc:sldMkLst>
        <pc:spChg chg="mod">
          <ac:chgData name="Joseph Smith" userId="S::js105@stir.ac.uk::b982fd3a-7b63-48ae-b6d7-397186e312bb" providerId="AD" clId="Web-{4F3000F1-6EA1-863B-C680-0D581D077E81}" dt="2025-07-30T12:44:51.849" v="78" actId="20577"/>
          <ac:spMkLst>
            <pc:docMk/>
            <pc:sldMk cId="1301995344" sldId="424"/>
            <ac:spMk id="5" creationId="{1AEAF023-8C3A-302B-903C-FC64325669A0}"/>
          </ac:spMkLst>
        </pc:spChg>
        <pc:graphicFrameChg chg="mod modGraphic">
          <ac:chgData name="Joseph Smith" userId="S::js105@stir.ac.uk::b982fd3a-7b63-48ae-b6d7-397186e312bb" providerId="AD" clId="Web-{4F3000F1-6EA1-863B-C680-0D581D077E81}" dt="2025-07-30T12:43:31.940" v="69"/>
          <ac:graphicFrameMkLst>
            <pc:docMk/>
            <pc:sldMk cId="1301995344" sldId="424"/>
            <ac:graphicFrameMk id="7" creationId="{D2EA9805-80EF-A015-1041-B27CDA7509C8}"/>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0A5E929-E815-5748-9DF0-3BB04058F22C}" type="datetimeFigureOut">
              <a:rPr lang="en-GB" smtClean="0"/>
              <a:t>30/07/2025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54154F-305B-A849-B07E-9F399C36C098}" type="slidenum">
              <a:rPr lang="en-GB" smtClean="0"/>
              <a:t>‹#›</a:t>
            </a:fld>
            <a:endParaRPr lang="en-GB"/>
          </a:p>
        </p:txBody>
      </p:sp>
    </p:spTree>
    <p:extLst>
      <p:ext uri="{BB962C8B-B14F-4D97-AF65-F5344CB8AC3E}">
        <p14:creationId xmlns:p14="http://schemas.microsoft.com/office/powerpoint/2010/main" val="188409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soldier is a Black British  Soldier. He is armed. Enslaved people were not armed as they could be a threat to the plantocracy. However, this soldier is enslaved. He was purchased by the British army to defend the West Indies against the French during the Revolutionary/Napoleonic wars 1792-1815</a:t>
            </a:r>
          </a:p>
        </p:txBody>
      </p:sp>
      <p:sp>
        <p:nvSpPr>
          <p:cNvPr id="4" name="Slide Number Placeholder 3"/>
          <p:cNvSpPr>
            <a:spLocks noGrp="1"/>
          </p:cNvSpPr>
          <p:nvPr>
            <p:ph type="sldNum" sz="quarter" idx="5"/>
          </p:nvPr>
        </p:nvSpPr>
        <p:spPr/>
        <p:txBody>
          <a:bodyPr/>
          <a:lstStyle/>
          <a:p>
            <a:fld id="{3854154F-305B-A849-B07E-9F399C36C098}" type="slidenum">
              <a:rPr lang="en-GB" smtClean="0"/>
              <a:t>5</a:t>
            </a:fld>
            <a:endParaRPr lang="en-GB"/>
          </a:p>
        </p:txBody>
      </p:sp>
    </p:spTree>
    <p:extLst>
      <p:ext uri="{BB962C8B-B14F-4D97-AF65-F5344CB8AC3E}">
        <p14:creationId xmlns:p14="http://schemas.microsoft.com/office/powerpoint/2010/main" val="377971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54154F-305B-A849-B07E-9F399C36C098}" type="slidenum">
              <a:rPr lang="en-GB" smtClean="0"/>
              <a:t>6</a:t>
            </a:fld>
            <a:endParaRPr lang="en-GB"/>
          </a:p>
        </p:txBody>
      </p:sp>
    </p:spTree>
    <p:extLst>
      <p:ext uri="{BB962C8B-B14F-4D97-AF65-F5344CB8AC3E}">
        <p14:creationId xmlns:p14="http://schemas.microsoft.com/office/powerpoint/2010/main" val="58468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lphaLcParenR"/>
            </a:pPr>
            <a:r>
              <a:rPr lang="en-US"/>
              <a:t>Linked worksheet on this slide</a:t>
            </a:r>
          </a:p>
        </p:txBody>
      </p:sp>
      <p:sp>
        <p:nvSpPr>
          <p:cNvPr id="4" name="Slide Number Placeholder 3"/>
          <p:cNvSpPr>
            <a:spLocks noGrp="1"/>
          </p:cNvSpPr>
          <p:nvPr>
            <p:ph type="sldNum" sz="quarter" idx="5"/>
          </p:nvPr>
        </p:nvSpPr>
        <p:spPr/>
        <p:txBody>
          <a:bodyPr/>
          <a:lstStyle/>
          <a:p>
            <a:fld id="{3854154F-305B-A849-B07E-9F399C36C098}" type="slidenum">
              <a:rPr lang="en-GB" smtClean="0"/>
              <a:t>8</a:t>
            </a:fld>
            <a:endParaRPr lang="en-GB"/>
          </a:p>
        </p:txBody>
      </p:sp>
    </p:spTree>
    <p:extLst>
      <p:ext uri="{BB962C8B-B14F-4D97-AF65-F5344CB8AC3E}">
        <p14:creationId xmlns:p14="http://schemas.microsoft.com/office/powerpoint/2010/main" val="844536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02CC7-0588-18DE-7A1C-6568C512BE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AE7FB0-E92D-71BB-7F49-9B731BB7E8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BA990D-436A-5DE7-80F6-7A0E73B48921}"/>
              </a:ext>
            </a:extLst>
          </p:cNvPr>
          <p:cNvSpPr>
            <a:spLocks noGrp="1"/>
          </p:cNvSpPr>
          <p:nvPr>
            <p:ph type="body" idx="1"/>
          </p:nvPr>
        </p:nvSpPr>
        <p:spPr/>
        <p:txBody>
          <a:bodyPr/>
          <a:lstStyle/>
          <a:p>
            <a:r>
              <a:rPr lang="en-US"/>
              <a:t>HIGHLIGHT anything in both the text and provenance that suggests the enslaved soldiers did not view themselves as enslaved. Is there any evidence as to what the Historian thinks caused the mutiny?</a:t>
            </a:r>
          </a:p>
          <a:p>
            <a:pPr marL="228600" indent="-228600">
              <a:buAutoNum type="alphaLcParenR"/>
            </a:pPr>
            <a:r>
              <a:rPr lang="en-US"/>
              <a:t>They could give evidence</a:t>
            </a:r>
          </a:p>
          <a:p>
            <a:pPr marL="228600" indent="-228600">
              <a:buAutoNum type="alphaLcParenR"/>
            </a:pPr>
            <a:r>
              <a:rPr lang="en-US"/>
              <a:t>Some of the mutineers were not killed when the fort was taken back and their voices were heard</a:t>
            </a:r>
          </a:p>
          <a:p>
            <a:pPr marL="228600" indent="-228600">
              <a:buAutoNum type="alphaLcParenR"/>
            </a:pPr>
            <a:r>
              <a:rPr lang="en-US"/>
              <a:t>Field work was considered an enslaved person’s job</a:t>
            </a:r>
          </a:p>
          <a:p>
            <a:pPr marL="228600" indent="-228600">
              <a:buAutoNum type="alphaLcParenR"/>
            </a:pPr>
            <a:r>
              <a:rPr lang="en-US"/>
              <a:t>The soldiers were not paid  for the </a:t>
            </a:r>
            <a:r>
              <a:rPr lang="en-US" err="1"/>
              <a:t>labour</a:t>
            </a:r>
            <a:r>
              <a:rPr lang="en-US"/>
              <a:t> despite being promised </a:t>
            </a:r>
          </a:p>
          <a:p>
            <a:pPr marL="228600" indent="-228600">
              <a:buAutoNum type="alphaLcParenR"/>
            </a:pPr>
            <a:r>
              <a:rPr lang="en-US"/>
              <a:t>The pay was “extra” meaning that they were paid anyway</a:t>
            </a:r>
          </a:p>
          <a:p>
            <a:pPr marL="228600" indent="-228600">
              <a:buAutoNum type="alphaLcParenR"/>
            </a:pPr>
            <a:r>
              <a:rPr lang="en-US"/>
              <a:t> the enslaved men were happy to use a musket as it gave them status</a:t>
            </a:r>
          </a:p>
          <a:p>
            <a:pPr marL="228600" indent="-228600">
              <a:buAutoNum type="alphaLcParenR"/>
            </a:pPr>
            <a:endParaRPr lang="en-US"/>
          </a:p>
        </p:txBody>
      </p:sp>
      <p:sp>
        <p:nvSpPr>
          <p:cNvPr id="4" name="Slide Number Placeholder 3">
            <a:extLst>
              <a:ext uri="{FF2B5EF4-FFF2-40B4-BE49-F238E27FC236}">
                <a16:creationId xmlns:a16="http://schemas.microsoft.com/office/drawing/2014/main" id="{4C577807-F141-529B-2CAC-24A706F66482}"/>
              </a:ext>
            </a:extLst>
          </p:cNvPr>
          <p:cNvSpPr>
            <a:spLocks noGrp="1"/>
          </p:cNvSpPr>
          <p:nvPr>
            <p:ph type="sldNum" sz="quarter" idx="5"/>
          </p:nvPr>
        </p:nvSpPr>
        <p:spPr/>
        <p:txBody>
          <a:bodyPr/>
          <a:lstStyle/>
          <a:p>
            <a:fld id="{3854154F-305B-A849-B07E-9F399C36C098}" type="slidenum">
              <a:rPr lang="en-GB" smtClean="0"/>
              <a:t>10</a:t>
            </a:fld>
            <a:endParaRPr lang="en-GB"/>
          </a:p>
        </p:txBody>
      </p:sp>
    </p:spTree>
    <p:extLst>
      <p:ext uri="{BB962C8B-B14F-4D97-AF65-F5344CB8AC3E}">
        <p14:creationId xmlns:p14="http://schemas.microsoft.com/office/powerpoint/2010/main" val="1942823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EF8C8-DB95-EBCC-EDCB-7C286F21C9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ABEDD-A6D1-5858-3991-F18A631579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BEA297-F700-7A54-B866-C05A2115B023}"/>
              </a:ext>
            </a:extLst>
          </p:cNvPr>
          <p:cNvSpPr>
            <a:spLocks noGrp="1"/>
          </p:cNvSpPr>
          <p:nvPr>
            <p:ph type="body" idx="1"/>
          </p:nvPr>
        </p:nvSpPr>
        <p:spPr/>
        <p:txBody>
          <a:bodyPr/>
          <a:lstStyle/>
          <a:p>
            <a:r>
              <a:rPr lang="en-US"/>
              <a:t>https://</a:t>
            </a:r>
            <a:r>
              <a:rPr lang="en-US" err="1"/>
              <a:t>www.jstor.org</a:t>
            </a:r>
            <a:r>
              <a:rPr lang="en-US"/>
              <a:t>/stable/44224924?read-now=1&amp;seq=1#page_scan_tab_contents</a:t>
            </a:r>
          </a:p>
        </p:txBody>
      </p:sp>
      <p:sp>
        <p:nvSpPr>
          <p:cNvPr id="4" name="Slide Number Placeholder 3">
            <a:extLst>
              <a:ext uri="{FF2B5EF4-FFF2-40B4-BE49-F238E27FC236}">
                <a16:creationId xmlns:a16="http://schemas.microsoft.com/office/drawing/2014/main" id="{B4C1DB20-1940-5C28-846F-2401CF48DAE1}"/>
              </a:ext>
            </a:extLst>
          </p:cNvPr>
          <p:cNvSpPr>
            <a:spLocks noGrp="1"/>
          </p:cNvSpPr>
          <p:nvPr>
            <p:ph type="sldNum" sz="quarter" idx="5"/>
          </p:nvPr>
        </p:nvSpPr>
        <p:spPr/>
        <p:txBody>
          <a:bodyPr/>
          <a:lstStyle/>
          <a:p>
            <a:fld id="{3854154F-305B-A849-B07E-9F399C36C098}" type="slidenum">
              <a:rPr lang="en-GB" smtClean="0"/>
              <a:t>15</a:t>
            </a:fld>
            <a:endParaRPr lang="en-GB"/>
          </a:p>
        </p:txBody>
      </p:sp>
    </p:spTree>
    <p:extLst>
      <p:ext uri="{BB962C8B-B14F-4D97-AF65-F5344CB8AC3E}">
        <p14:creationId xmlns:p14="http://schemas.microsoft.com/office/powerpoint/2010/main" val="2633041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a:t>
            </a:r>
            <a:r>
              <a:rPr lang="en-US" err="1"/>
              <a:t>www.jstor.org</a:t>
            </a:r>
            <a:r>
              <a:rPr lang="en-US"/>
              <a:t>/stable/44224924?read-now=1&amp;seq=1#page_scan_tab_contents</a:t>
            </a:r>
          </a:p>
        </p:txBody>
      </p:sp>
      <p:sp>
        <p:nvSpPr>
          <p:cNvPr id="4" name="Slide Number Placeholder 3"/>
          <p:cNvSpPr>
            <a:spLocks noGrp="1"/>
          </p:cNvSpPr>
          <p:nvPr>
            <p:ph type="sldNum" sz="quarter" idx="5"/>
          </p:nvPr>
        </p:nvSpPr>
        <p:spPr/>
        <p:txBody>
          <a:bodyPr/>
          <a:lstStyle/>
          <a:p>
            <a:fld id="{3854154F-305B-A849-B07E-9F399C36C098}" type="slidenum">
              <a:rPr lang="en-GB" smtClean="0"/>
              <a:t>16</a:t>
            </a:fld>
            <a:endParaRPr lang="en-GB"/>
          </a:p>
        </p:txBody>
      </p:sp>
    </p:spTree>
    <p:extLst>
      <p:ext uri="{BB962C8B-B14F-4D97-AF65-F5344CB8AC3E}">
        <p14:creationId xmlns:p14="http://schemas.microsoft.com/office/powerpoint/2010/main" val="348241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Printout of this slide might hep with next picture</a:t>
            </a:r>
          </a:p>
        </p:txBody>
      </p:sp>
      <p:sp>
        <p:nvSpPr>
          <p:cNvPr id="4" name="Slide Number Placeholder 3"/>
          <p:cNvSpPr>
            <a:spLocks noGrp="1"/>
          </p:cNvSpPr>
          <p:nvPr>
            <p:ph type="sldNum" sz="quarter" idx="5"/>
          </p:nvPr>
        </p:nvSpPr>
        <p:spPr/>
        <p:txBody>
          <a:bodyPr/>
          <a:lstStyle/>
          <a:p>
            <a:fld id="{3854154F-305B-A849-B07E-9F399C36C098}" type="slidenum">
              <a:rPr lang="en-GB" smtClean="0"/>
              <a:t>17</a:t>
            </a:fld>
            <a:endParaRPr lang="en-GB"/>
          </a:p>
        </p:txBody>
      </p:sp>
    </p:spTree>
    <p:extLst>
      <p:ext uri="{BB962C8B-B14F-4D97-AF65-F5344CB8AC3E}">
        <p14:creationId xmlns:p14="http://schemas.microsoft.com/office/powerpoint/2010/main" val="812753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National Army Museum: (out of copyright) </a:t>
            </a:r>
            <a:r>
              <a:rPr lang="en-GB" b="0" i="0" u="none" strike="noStrike">
                <a:solidFill>
                  <a:srgbClr val="333333"/>
                </a:solidFill>
                <a:effectLst/>
                <a:latin typeface="aleoregular"/>
              </a:rPr>
              <a:t>https://</a:t>
            </a:r>
            <a:r>
              <a:rPr lang="en-GB" b="0" i="0" u="none" strike="noStrike" err="1">
                <a:solidFill>
                  <a:srgbClr val="333333"/>
                </a:solidFill>
                <a:effectLst/>
                <a:latin typeface="aleoregular"/>
              </a:rPr>
              <a:t>collection.nam.ac.uk</a:t>
            </a:r>
            <a:r>
              <a:rPr lang="en-GB" b="0" i="0" u="none" strike="noStrike">
                <a:solidFill>
                  <a:srgbClr val="333333"/>
                </a:solidFill>
                <a:effectLst/>
                <a:latin typeface="aleoregular"/>
              </a:rPr>
              <a:t>/</a:t>
            </a:r>
            <a:r>
              <a:rPr lang="en-GB" b="0" i="0" u="none" strike="noStrike" err="1">
                <a:solidFill>
                  <a:srgbClr val="333333"/>
                </a:solidFill>
                <a:effectLst/>
                <a:latin typeface="aleoregular"/>
              </a:rPr>
              <a:t>detail.php?acc</a:t>
            </a:r>
            <a:r>
              <a:rPr lang="en-GB" b="0" i="0" u="none" strike="noStrike">
                <a:solidFill>
                  <a:srgbClr val="333333"/>
                </a:solidFill>
                <a:effectLst/>
                <a:latin typeface="aleoregular"/>
              </a:rPr>
              <a:t>=2018-07-13-1</a:t>
            </a:r>
            <a:endParaRPr lang="en-US"/>
          </a:p>
        </p:txBody>
      </p:sp>
      <p:sp>
        <p:nvSpPr>
          <p:cNvPr id="4" name="Slide Number Placeholder 3"/>
          <p:cNvSpPr>
            <a:spLocks noGrp="1"/>
          </p:cNvSpPr>
          <p:nvPr>
            <p:ph type="sldNum" sz="quarter" idx="5"/>
          </p:nvPr>
        </p:nvSpPr>
        <p:spPr/>
        <p:txBody>
          <a:bodyPr/>
          <a:lstStyle/>
          <a:p>
            <a:fld id="{3854154F-305B-A849-B07E-9F399C36C098}" type="slidenum">
              <a:rPr lang="en-GB" smtClean="0"/>
              <a:t>18</a:t>
            </a:fld>
            <a:endParaRPr lang="en-GB"/>
          </a:p>
        </p:txBody>
      </p:sp>
    </p:spTree>
    <p:extLst>
      <p:ext uri="{BB962C8B-B14F-4D97-AF65-F5344CB8AC3E}">
        <p14:creationId xmlns:p14="http://schemas.microsoft.com/office/powerpoint/2010/main" val="2637369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107443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463040"/>
            <a:ext cx="9144000" cy="2340864"/>
          </a:xfrm>
          <a:solidFill>
            <a:schemeClr val="accent3"/>
          </a:solidFill>
        </p:spPr>
        <p:txBody>
          <a:bodyPr rtlCol="0" anchor="ctr">
            <a:normAutofit/>
          </a:bodyPr>
          <a:lstStyle>
            <a:lvl1pPr algn="ctr">
              <a:defRPr sz="6000" b="1" i="0" cap="none" baseline="0">
                <a:solidFill>
                  <a:schemeClr val="accent5"/>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803904"/>
            <a:ext cx="9144000" cy="653022"/>
          </a:xfrm>
          <a:solidFill>
            <a:schemeClr val="accent3"/>
          </a:solidFill>
        </p:spPr>
        <p:txBody>
          <a:bodyPr rtlCol="0" anchor="b">
            <a:normAutofit/>
          </a:bodyPr>
          <a:lstStyle>
            <a:lvl1pPr marL="0" indent="0" algn="ctr">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4" name="Graphic 12">
            <a:extLst>
              <a:ext uri="{FF2B5EF4-FFF2-40B4-BE49-F238E27FC236}">
                <a16:creationId xmlns:a16="http://schemas.microsoft.com/office/drawing/2014/main" id="{8A41917E-4B97-447C-98AB-970D625F1DE6}"/>
              </a:ext>
            </a:extLst>
          </p:cNvPr>
          <p:cNvSpPr/>
          <p:nvPr/>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93204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614776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a:solidFill>
            <a:schemeClr val="accent5"/>
          </a:solidFill>
        </p:spPr>
        <p:txBody>
          <a:bodyPr rtlCol="0"/>
          <a:lstStyle>
            <a:lvl1pPr>
              <a:defRPr sz="5400" b="1" cap="none"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a:solidFill>
            <a:schemeClr val="accent5"/>
          </a:solidFill>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74096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Content Sl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GB" noProof="0"/>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1099925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2587752"/>
          </a:xfrm>
        </p:spPr>
        <p:txBody>
          <a:bodyPr rtlCol="0" anchor="b"/>
          <a:lstStyle>
            <a:lvl1pPr algn="l">
              <a:lnSpc>
                <a:spcPct val="110000"/>
              </a:lnSpc>
              <a:spcBef>
                <a:spcPts val="1000"/>
              </a:spcBef>
              <a:defRPr sz="3600" b="1" i="0" cap="none"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3547555"/>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445856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Tree>
    <p:extLst>
      <p:ext uri="{BB962C8B-B14F-4D97-AF65-F5344CB8AC3E}">
        <p14:creationId xmlns:p14="http://schemas.microsoft.com/office/powerpoint/2010/main" val="32776543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GB" noProof="0"/>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
        <p:nvSpPr>
          <p:cNvPr id="12" name="Graphic 15">
            <a:extLst>
              <a:ext uri="{FF2B5EF4-FFF2-40B4-BE49-F238E27FC236}">
                <a16:creationId xmlns:a16="http://schemas.microsoft.com/office/drawing/2014/main" id="{A9475260-301F-4744-B1DA-7B00F6FB4342}"/>
              </a:ext>
            </a:extLst>
          </p:cNvPr>
          <p:cNvSpPr/>
          <p:nvPr/>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p:txBody>
      </p:sp>
    </p:spTree>
    <p:extLst>
      <p:ext uri="{BB962C8B-B14F-4D97-AF65-F5344CB8AC3E}">
        <p14:creationId xmlns:p14="http://schemas.microsoft.com/office/powerpoint/2010/main" val="2952977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GB" noProof="0"/>
              <a:t>Click icon to add picture</a:t>
            </a:r>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GB" noProof="0"/>
              <a:t>Click icon to add picture</a:t>
            </a:r>
          </a:p>
        </p:txBody>
      </p:sp>
    </p:spTree>
    <p:extLst>
      <p:ext uri="{BB962C8B-B14F-4D97-AF65-F5344CB8AC3E}">
        <p14:creationId xmlns:p14="http://schemas.microsoft.com/office/powerpoint/2010/main" val="111864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9" name="Rectangle 8">
            <a:extLst>
              <a:ext uri="{FF2B5EF4-FFF2-40B4-BE49-F238E27FC236}">
                <a16:creationId xmlns:a16="http://schemas.microsoft.com/office/drawing/2014/main" id="{515930B2-E36D-4D05-A6B3-CA1BF61D50CC}"/>
              </a:ext>
            </a:extLst>
          </p:cNvPr>
          <p:cNvSpPr/>
          <p:nvPr/>
        </p:nvSpPr>
        <p:spPr>
          <a:xfrm>
            <a:off x="0" y="0"/>
            <a:ext cx="5779911"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5" name="Graphic 13">
            <a:extLst>
              <a:ext uri="{FF2B5EF4-FFF2-40B4-BE49-F238E27FC236}">
                <a16:creationId xmlns:a16="http://schemas.microsoft.com/office/drawing/2014/main" id="{09D93411-5DC2-A48B-0842-A697B3C92A4B}"/>
              </a:ext>
            </a:extLst>
          </p:cNvPr>
          <p:cNvSpPr/>
          <p:nvPr/>
        </p:nvSpPr>
        <p:spPr>
          <a:xfrm>
            <a:off x="433313" y="160019"/>
            <a:ext cx="4913284" cy="3200400"/>
          </a:xfrm>
          <a:custGeom>
            <a:avLst/>
            <a:gdLst>
              <a:gd name="connsiteX0" fmla="*/ 2427752 w 4913284"/>
              <a:gd name="connsiteY0" fmla="*/ 1678972 h 1678971"/>
              <a:gd name="connsiteX1" fmla="*/ 2405940 w 4913284"/>
              <a:gd name="connsiteY1" fmla="*/ 1676210 h 1678971"/>
              <a:gd name="connsiteX2" fmla="*/ 2327263 w 4913284"/>
              <a:gd name="connsiteY2" fmla="*/ 1574578 h 1678971"/>
              <a:gd name="connsiteX3" fmla="*/ 2315928 w 4913284"/>
              <a:gd name="connsiteY3" fmla="*/ 1543336 h 1678971"/>
              <a:gd name="connsiteX4" fmla="*/ 2232680 w 4913284"/>
              <a:gd name="connsiteY4" fmla="*/ 1439418 h 1678971"/>
              <a:gd name="connsiteX5" fmla="*/ 1996079 w 4913284"/>
              <a:gd name="connsiteY5" fmla="*/ 1309402 h 1678971"/>
              <a:gd name="connsiteX6" fmla="*/ 1460012 w 4913284"/>
              <a:gd name="connsiteY6" fmla="*/ 1294924 h 1678971"/>
              <a:gd name="connsiteX7" fmla="*/ 1419150 w 4913284"/>
              <a:gd name="connsiteY7" fmla="*/ 1298543 h 1678971"/>
              <a:gd name="connsiteX8" fmla="*/ 376924 w 4913284"/>
              <a:gd name="connsiteY8" fmla="*/ 1334929 h 1678971"/>
              <a:gd name="connsiteX9" fmla="*/ 45454 w 4913284"/>
              <a:gd name="connsiteY9" fmla="*/ 1206246 h 1678971"/>
              <a:gd name="connsiteX10" fmla="*/ 4782 w 4913284"/>
              <a:gd name="connsiteY10" fmla="*/ 1008602 h 1678971"/>
              <a:gd name="connsiteX11" fmla="*/ 305 w 4913284"/>
              <a:gd name="connsiteY11" fmla="*/ 761143 h 1678971"/>
              <a:gd name="connsiteX12" fmla="*/ 200331 w 4913284"/>
              <a:gd name="connsiteY12" fmla="*/ 179165 h 1678971"/>
              <a:gd name="connsiteX13" fmla="*/ 528181 w 4913284"/>
              <a:gd name="connsiteY13" fmla="*/ 106585 h 1678971"/>
              <a:gd name="connsiteX14" fmla="*/ 1545832 w 4913284"/>
              <a:gd name="connsiteY14" fmla="*/ 71819 h 1678971"/>
              <a:gd name="connsiteX15" fmla="*/ 2563388 w 4913284"/>
              <a:gd name="connsiteY15" fmla="*/ 37052 h 1678971"/>
              <a:gd name="connsiteX16" fmla="*/ 2634063 w 4913284"/>
              <a:gd name="connsiteY16" fmla="*/ 34671 h 1678971"/>
              <a:gd name="connsiteX17" fmla="*/ 4125488 w 4913284"/>
              <a:gd name="connsiteY17" fmla="*/ 0 h 1678971"/>
              <a:gd name="connsiteX18" fmla="*/ 4505535 w 4913284"/>
              <a:gd name="connsiteY18" fmla="*/ 35433 h 1678971"/>
              <a:gd name="connsiteX19" fmla="*/ 4823004 w 4913284"/>
              <a:gd name="connsiteY19" fmla="*/ 265652 h 1678971"/>
              <a:gd name="connsiteX20" fmla="*/ 4892631 w 4913284"/>
              <a:gd name="connsiteY20" fmla="*/ 538925 h 1678971"/>
              <a:gd name="connsiteX21" fmla="*/ 4912443 w 4913284"/>
              <a:gd name="connsiteY21" fmla="*/ 827627 h 1678971"/>
              <a:gd name="connsiteX22" fmla="*/ 4912443 w 4913284"/>
              <a:gd name="connsiteY22" fmla="*/ 827913 h 1678971"/>
              <a:gd name="connsiteX23" fmla="*/ 4874153 w 4913284"/>
              <a:gd name="connsiteY23" fmla="*/ 1057085 h 1678971"/>
              <a:gd name="connsiteX24" fmla="*/ 4514680 w 4913284"/>
              <a:gd name="connsiteY24" fmla="*/ 1221486 h 1678971"/>
              <a:gd name="connsiteX25" fmla="*/ 2741220 w 4913284"/>
              <a:gd name="connsiteY25" fmla="*/ 1297972 h 1678971"/>
              <a:gd name="connsiteX26" fmla="*/ 2575104 w 4913284"/>
              <a:gd name="connsiteY26" fmla="*/ 1337786 h 1678971"/>
              <a:gd name="connsiteX27" fmla="*/ 2535861 w 4913284"/>
              <a:gd name="connsiteY27" fmla="*/ 1482852 h 1678971"/>
              <a:gd name="connsiteX28" fmla="*/ 2534146 w 4913284"/>
              <a:gd name="connsiteY28" fmla="*/ 1507522 h 1678971"/>
              <a:gd name="connsiteX29" fmla="*/ 2473186 w 4913284"/>
              <a:gd name="connsiteY29" fmla="*/ 1664208 h 1678971"/>
              <a:gd name="connsiteX30" fmla="*/ 2427752 w 4913284"/>
              <a:gd name="connsiteY30" fmla="*/ 1678781 h 1678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913284" h="1678971">
                <a:moveTo>
                  <a:pt x="2427752" y="1678972"/>
                </a:moveTo>
                <a:cubicBezTo>
                  <a:pt x="2420608" y="1678972"/>
                  <a:pt x="2413369" y="1678019"/>
                  <a:pt x="2405940" y="1676210"/>
                </a:cubicBezTo>
                <a:cubicBezTo>
                  <a:pt x="2354600" y="1663160"/>
                  <a:pt x="2338788" y="1611916"/>
                  <a:pt x="2327263" y="1574578"/>
                </a:cubicBezTo>
                <a:cubicBezTo>
                  <a:pt x="2323548" y="1562481"/>
                  <a:pt x="2319738" y="1550003"/>
                  <a:pt x="2315928" y="1543336"/>
                </a:cubicBezTo>
                <a:cubicBezTo>
                  <a:pt x="2295069" y="1506379"/>
                  <a:pt x="2267065" y="1471422"/>
                  <a:pt x="2232680" y="1439418"/>
                </a:cubicBezTo>
                <a:cubicBezTo>
                  <a:pt x="2168100" y="1379315"/>
                  <a:pt x="2086376" y="1334357"/>
                  <a:pt x="1996079" y="1309402"/>
                </a:cubicBezTo>
                <a:cubicBezTo>
                  <a:pt x="1824915" y="1262063"/>
                  <a:pt x="1639368" y="1278731"/>
                  <a:pt x="1460012" y="1294924"/>
                </a:cubicBezTo>
                <a:lnTo>
                  <a:pt x="1419150" y="1298543"/>
                </a:lnTo>
                <a:cubicBezTo>
                  <a:pt x="1074345" y="1329500"/>
                  <a:pt x="723539" y="1341596"/>
                  <a:pt x="376924" y="1334929"/>
                </a:cubicBezTo>
                <a:cubicBezTo>
                  <a:pt x="259100" y="1333310"/>
                  <a:pt x="114701" y="1317212"/>
                  <a:pt x="45454" y="1206246"/>
                </a:cubicBezTo>
                <a:cubicBezTo>
                  <a:pt x="6497" y="1143667"/>
                  <a:pt x="5544" y="1068800"/>
                  <a:pt x="4782" y="1008602"/>
                </a:cubicBezTo>
                <a:lnTo>
                  <a:pt x="305" y="761143"/>
                </a:lnTo>
                <a:cubicBezTo>
                  <a:pt x="-3028" y="538734"/>
                  <a:pt x="18212" y="295751"/>
                  <a:pt x="200331" y="179165"/>
                </a:cubicBezTo>
                <a:cubicBezTo>
                  <a:pt x="301391" y="114586"/>
                  <a:pt x="427121" y="110109"/>
                  <a:pt x="528181" y="106585"/>
                </a:cubicBezTo>
                <a:cubicBezTo>
                  <a:pt x="867366" y="94869"/>
                  <a:pt x="1206647" y="83344"/>
                  <a:pt x="1545832" y="71819"/>
                </a:cubicBezTo>
                <a:cubicBezTo>
                  <a:pt x="1885017" y="60293"/>
                  <a:pt x="2224203" y="48768"/>
                  <a:pt x="2563388" y="37052"/>
                </a:cubicBezTo>
                <a:lnTo>
                  <a:pt x="2634063" y="34671"/>
                </a:lnTo>
                <a:cubicBezTo>
                  <a:pt x="3122696" y="18288"/>
                  <a:pt x="3627902" y="1429"/>
                  <a:pt x="4125488" y="0"/>
                </a:cubicBezTo>
                <a:cubicBezTo>
                  <a:pt x="4244074" y="0"/>
                  <a:pt x="4378282" y="0"/>
                  <a:pt x="4505535" y="35433"/>
                </a:cubicBezTo>
                <a:cubicBezTo>
                  <a:pt x="4648506" y="75248"/>
                  <a:pt x="4764234" y="159163"/>
                  <a:pt x="4823004" y="265652"/>
                </a:cubicBezTo>
                <a:cubicBezTo>
                  <a:pt x="4870248" y="350330"/>
                  <a:pt x="4883297" y="447104"/>
                  <a:pt x="4892631" y="538925"/>
                </a:cubicBezTo>
                <a:cubicBezTo>
                  <a:pt x="4902156" y="639032"/>
                  <a:pt x="4908824" y="736092"/>
                  <a:pt x="4912443" y="827627"/>
                </a:cubicBezTo>
                <a:lnTo>
                  <a:pt x="4912443" y="827913"/>
                </a:lnTo>
                <a:cubicBezTo>
                  <a:pt x="4915015" y="908876"/>
                  <a:pt x="4914062" y="987362"/>
                  <a:pt x="4874153" y="1057085"/>
                </a:cubicBezTo>
                <a:cubicBezTo>
                  <a:pt x="4803858" y="1178147"/>
                  <a:pt x="4652982" y="1208151"/>
                  <a:pt x="4514680" y="1221486"/>
                </a:cubicBezTo>
                <a:cubicBezTo>
                  <a:pt x="3925939" y="1278255"/>
                  <a:pt x="3329103" y="1304068"/>
                  <a:pt x="2741220" y="1297972"/>
                </a:cubicBezTo>
                <a:cubicBezTo>
                  <a:pt x="2676069" y="1297114"/>
                  <a:pt x="2610822" y="1299782"/>
                  <a:pt x="2575104" y="1337786"/>
                </a:cubicBezTo>
                <a:cubicBezTo>
                  <a:pt x="2543385" y="1371124"/>
                  <a:pt x="2539766" y="1425416"/>
                  <a:pt x="2535861" y="1482852"/>
                </a:cubicBezTo>
                <a:lnTo>
                  <a:pt x="2534146" y="1507522"/>
                </a:lnTo>
                <a:cubicBezTo>
                  <a:pt x="2526907" y="1589151"/>
                  <a:pt x="2507000" y="1640300"/>
                  <a:pt x="2473186" y="1664208"/>
                </a:cubicBezTo>
                <a:cubicBezTo>
                  <a:pt x="2459470" y="1673924"/>
                  <a:pt x="2444040" y="1678781"/>
                  <a:pt x="2427752" y="1678781"/>
                </a:cubicBezTo>
              </a:path>
            </a:pathLst>
          </a:custGeom>
          <a:solidFill>
            <a:schemeClr val="accent5"/>
          </a:solidFill>
          <a:ln w="9525" cap="flat">
            <a:noFill/>
            <a:prstDash val="solid"/>
            <a:miter/>
          </a:ln>
        </p:spPr>
        <p:txBody>
          <a:bodyPr rtlCol="0" anchor="ctr"/>
          <a:lstStyle/>
          <a:p>
            <a:endParaRPr lang="en-GB"/>
          </a:p>
        </p:txBody>
      </p:sp>
      <p:sp>
        <p:nvSpPr>
          <p:cNvPr id="16" name="Title 1">
            <a:extLst>
              <a:ext uri="{FF2B5EF4-FFF2-40B4-BE49-F238E27FC236}">
                <a16:creationId xmlns:a16="http://schemas.microsoft.com/office/drawing/2014/main" id="{B4A59681-420C-FFE0-869B-9E9EB306DBC4}"/>
              </a:ext>
            </a:extLst>
          </p:cNvPr>
          <p:cNvSpPr txBox="1">
            <a:spLocks/>
          </p:cNvSpPr>
          <p:nvPr/>
        </p:nvSpPr>
        <p:spPr>
          <a:xfrm>
            <a:off x="605838" y="457199"/>
            <a:ext cx="4480512" cy="1645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a:solidFill>
                  <a:schemeClr val="bg2"/>
                </a:solidFill>
              </a:rPr>
              <a:t>“Click to edit quote text”</a:t>
            </a:r>
          </a:p>
        </p:txBody>
      </p:sp>
      <p:sp>
        <p:nvSpPr>
          <p:cNvPr id="18" name="Subtitle 2">
            <a:extLst>
              <a:ext uri="{FF2B5EF4-FFF2-40B4-BE49-F238E27FC236}">
                <a16:creationId xmlns:a16="http://schemas.microsoft.com/office/drawing/2014/main" id="{DC169334-852B-246F-EEE4-7E79CE06A27E}"/>
              </a:ext>
            </a:extLst>
          </p:cNvPr>
          <p:cNvSpPr txBox="1">
            <a:spLocks/>
          </p:cNvSpPr>
          <p:nvPr/>
        </p:nvSpPr>
        <p:spPr>
          <a:xfrm>
            <a:off x="665675" y="210311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a:solidFill>
                  <a:schemeClr val="bg2"/>
                </a:solidFill>
              </a:rPr>
              <a:t>(Attribute quote here)</a:t>
            </a:r>
          </a:p>
        </p:txBody>
      </p:sp>
      <p:sp>
        <p:nvSpPr>
          <p:cNvPr id="21" name="Graphic 19">
            <a:extLst>
              <a:ext uri="{FF2B5EF4-FFF2-40B4-BE49-F238E27FC236}">
                <a16:creationId xmlns:a16="http://schemas.microsoft.com/office/drawing/2014/main" id="{B52CC89C-EEFE-7386-2469-C4A9105A8655}"/>
              </a:ext>
            </a:extLst>
          </p:cNvPr>
          <p:cNvSpPr/>
          <p:nvPr/>
        </p:nvSpPr>
        <p:spPr>
          <a:xfrm>
            <a:off x="423989" y="3384327"/>
            <a:ext cx="5081662" cy="3289745"/>
          </a:xfrm>
          <a:custGeom>
            <a:avLst/>
            <a:gdLst>
              <a:gd name="connsiteX0" fmla="*/ 2970587 w 2973657"/>
              <a:gd name="connsiteY0" fmla="*/ 1544579 h 2866771"/>
              <a:gd name="connsiteX1" fmla="*/ 2902388 w 2973657"/>
              <a:gd name="connsiteY1" fmla="*/ 686275 h 2866771"/>
              <a:gd name="connsiteX2" fmla="*/ 2852001 w 2973657"/>
              <a:gd name="connsiteY2" fmla="*/ 430143 h 2866771"/>
              <a:gd name="connsiteX3" fmla="*/ 2641784 w 2973657"/>
              <a:gd name="connsiteY3" fmla="*/ 254320 h 2866771"/>
              <a:gd name="connsiteX4" fmla="*/ 464655 w 2973657"/>
              <a:gd name="connsiteY4" fmla="*/ 5220 h 2866771"/>
              <a:gd name="connsiteX5" fmla="*/ 281965 w 2973657"/>
              <a:gd name="connsiteY5" fmla="*/ 9972 h 2866771"/>
              <a:gd name="connsiteX6" fmla="*/ 4788 w 2973657"/>
              <a:gd name="connsiteY6" fmla="*/ 370458 h 2866771"/>
              <a:gd name="connsiteX7" fmla="*/ 36125 w 2973657"/>
              <a:gd name="connsiteY7" fmla="*/ 742444 h 2866771"/>
              <a:gd name="connsiteX8" fmla="*/ 49841 w 2973657"/>
              <a:gd name="connsiteY8" fmla="*/ 817050 h 2866771"/>
              <a:gd name="connsiteX9" fmla="*/ 106896 w 2973657"/>
              <a:gd name="connsiteY9" fmla="*/ 1407912 h 2866771"/>
              <a:gd name="connsiteX10" fmla="*/ 155568 w 2973657"/>
              <a:gd name="connsiteY10" fmla="*/ 1949543 h 2866771"/>
              <a:gd name="connsiteX11" fmla="*/ 260534 w 2973657"/>
              <a:gd name="connsiteY11" fmla="*/ 2279997 h 2866771"/>
              <a:gd name="connsiteX12" fmla="*/ 559809 w 2973657"/>
              <a:gd name="connsiteY12" fmla="*/ 2472547 h 2866771"/>
              <a:gd name="connsiteX13" fmla="*/ 1990750 w 2973657"/>
              <a:gd name="connsiteY13" fmla="*/ 2289596 h 2866771"/>
              <a:gd name="connsiteX14" fmla="*/ 2081047 w 2973657"/>
              <a:gd name="connsiteY14" fmla="*/ 2261084 h 2866771"/>
              <a:gd name="connsiteX15" fmla="*/ 2098859 w 2973657"/>
              <a:gd name="connsiteY15" fmla="*/ 2254051 h 2866771"/>
              <a:gd name="connsiteX16" fmla="*/ 2022945 w 2973657"/>
              <a:gd name="connsiteY16" fmla="*/ 2503910 h 2866771"/>
              <a:gd name="connsiteX17" fmla="*/ 2014277 w 2973657"/>
              <a:gd name="connsiteY17" fmla="*/ 2531757 h 2866771"/>
              <a:gd name="connsiteX18" fmla="*/ 1962556 w 2973657"/>
              <a:gd name="connsiteY18" fmla="*/ 2705394 h 2866771"/>
              <a:gd name="connsiteX19" fmla="*/ 1954650 w 2973657"/>
              <a:gd name="connsiteY19" fmla="*/ 2726874 h 2866771"/>
              <a:gd name="connsiteX20" fmla="*/ 1938553 w 2973657"/>
              <a:gd name="connsiteY20" fmla="*/ 2792736 h 2866771"/>
              <a:gd name="connsiteX21" fmla="*/ 1986273 w 2973657"/>
              <a:gd name="connsiteY21" fmla="*/ 2864491 h 2866771"/>
              <a:gd name="connsiteX22" fmla="*/ 2001513 w 2973657"/>
              <a:gd name="connsiteY22" fmla="*/ 2866772 h 2866771"/>
              <a:gd name="connsiteX23" fmla="*/ 2049805 w 2973657"/>
              <a:gd name="connsiteY23" fmla="*/ 2838545 h 2866771"/>
              <a:gd name="connsiteX24" fmla="*/ 2304408 w 2973657"/>
              <a:gd name="connsiteY24" fmla="*/ 2486138 h 2866771"/>
              <a:gd name="connsiteX25" fmla="*/ 2570728 w 2973657"/>
              <a:gd name="connsiteY25" fmla="*/ 2117479 h 2866771"/>
              <a:gd name="connsiteX26" fmla="*/ 2769609 w 2973657"/>
              <a:gd name="connsiteY26" fmla="*/ 1889383 h 2866771"/>
              <a:gd name="connsiteX27" fmla="*/ 2813520 w 2973657"/>
              <a:gd name="connsiteY27" fmla="*/ 1857260 h 2866771"/>
              <a:gd name="connsiteX28" fmla="*/ 2958490 w 2973657"/>
              <a:gd name="connsiteY28" fmla="*/ 1702725 h 2866771"/>
              <a:gd name="connsiteX29" fmla="*/ 2970396 w 2973657"/>
              <a:gd name="connsiteY29" fmla="*/ 1544674 h 286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73657" h="2866771">
                <a:moveTo>
                  <a:pt x="2970587" y="1544579"/>
                </a:moveTo>
                <a:lnTo>
                  <a:pt x="2902388" y="686275"/>
                </a:lnTo>
                <a:cubicBezTo>
                  <a:pt x="2896101" y="605396"/>
                  <a:pt x="2888958" y="513778"/>
                  <a:pt x="2852001" y="430143"/>
                </a:cubicBezTo>
                <a:cubicBezTo>
                  <a:pt x="2809138" y="333868"/>
                  <a:pt x="2728461" y="266485"/>
                  <a:pt x="2641784" y="254320"/>
                </a:cubicBezTo>
                <a:cubicBezTo>
                  <a:pt x="1923027" y="151201"/>
                  <a:pt x="1190555" y="67376"/>
                  <a:pt x="464655" y="5220"/>
                </a:cubicBezTo>
                <a:cubicBezTo>
                  <a:pt x="399504" y="-672"/>
                  <a:pt x="340639" y="-4379"/>
                  <a:pt x="281965" y="9972"/>
                </a:cubicBezTo>
                <a:cubicBezTo>
                  <a:pt x="116516" y="50554"/>
                  <a:pt x="23552" y="220200"/>
                  <a:pt x="4788" y="370458"/>
                </a:cubicBezTo>
                <a:cubicBezTo>
                  <a:pt x="-10357" y="496481"/>
                  <a:pt x="13265" y="621553"/>
                  <a:pt x="36125" y="742444"/>
                </a:cubicBezTo>
                <a:cubicBezTo>
                  <a:pt x="40792" y="767344"/>
                  <a:pt x="45555" y="792244"/>
                  <a:pt x="49841" y="817050"/>
                </a:cubicBezTo>
                <a:cubicBezTo>
                  <a:pt x="83655" y="1011501"/>
                  <a:pt x="95466" y="1213080"/>
                  <a:pt x="106896" y="1407912"/>
                </a:cubicBezTo>
                <a:cubicBezTo>
                  <a:pt x="117373" y="1585826"/>
                  <a:pt x="128232" y="1769633"/>
                  <a:pt x="155568" y="1949543"/>
                </a:cubicBezTo>
                <a:cubicBezTo>
                  <a:pt x="172713" y="2061310"/>
                  <a:pt x="197288" y="2178684"/>
                  <a:pt x="260534" y="2279997"/>
                </a:cubicBezTo>
                <a:cubicBezTo>
                  <a:pt x="332448" y="2395850"/>
                  <a:pt x="444366" y="2467890"/>
                  <a:pt x="559809" y="2472547"/>
                </a:cubicBezTo>
                <a:cubicBezTo>
                  <a:pt x="1044537" y="2492315"/>
                  <a:pt x="1526311" y="2430730"/>
                  <a:pt x="1990750" y="2289596"/>
                </a:cubicBezTo>
                <a:cubicBezTo>
                  <a:pt x="2020944" y="2280377"/>
                  <a:pt x="2051043" y="2270873"/>
                  <a:pt x="2081047" y="2261084"/>
                </a:cubicBezTo>
                <a:cubicBezTo>
                  <a:pt x="2086286" y="2259373"/>
                  <a:pt x="2092287" y="2256902"/>
                  <a:pt x="2098859" y="2254051"/>
                </a:cubicBezTo>
                <a:cubicBezTo>
                  <a:pt x="2086667" y="2297199"/>
                  <a:pt x="2063807" y="2373135"/>
                  <a:pt x="2022945" y="2503910"/>
                </a:cubicBezTo>
                <a:lnTo>
                  <a:pt x="2014277" y="2531757"/>
                </a:lnTo>
                <a:cubicBezTo>
                  <a:pt x="1996656" y="2589541"/>
                  <a:pt x="1979415" y="2647420"/>
                  <a:pt x="1962556" y="2705394"/>
                </a:cubicBezTo>
                <a:cubicBezTo>
                  <a:pt x="1960461" y="2712427"/>
                  <a:pt x="1957603" y="2719650"/>
                  <a:pt x="1954650" y="2726874"/>
                </a:cubicBezTo>
                <a:cubicBezTo>
                  <a:pt x="1946935" y="2746261"/>
                  <a:pt x="1938267" y="2768311"/>
                  <a:pt x="1938553" y="2792736"/>
                </a:cubicBezTo>
                <a:cubicBezTo>
                  <a:pt x="1938839" y="2820583"/>
                  <a:pt x="1955698" y="2855177"/>
                  <a:pt x="1986273" y="2864491"/>
                </a:cubicBezTo>
                <a:cubicBezTo>
                  <a:pt x="1991322" y="2866107"/>
                  <a:pt x="1996465" y="2866772"/>
                  <a:pt x="2001513" y="2866772"/>
                </a:cubicBezTo>
                <a:cubicBezTo>
                  <a:pt x="2019706" y="2866772"/>
                  <a:pt x="2037042" y="2856888"/>
                  <a:pt x="2049805" y="2838545"/>
                </a:cubicBezTo>
                <a:cubicBezTo>
                  <a:pt x="2134768" y="2721076"/>
                  <a:pt x="2219541" y="2603607"/>
                  <a:pt x="2304408" y="2486138"/>
                </a:cubicBezTo>
                <a:cubicBezTo>
                  <a:pt x="2392705" y="2363917"/>
                  <a:pt x="2480907" y="2241601"/>
                  <a:pt x="2570728" y="2117479"/>
                </a:cubicBezTo>
                <a:cubicBezTo>
                  <a:pt x="2629878" y="2035459"/>
                  <a:pt x="2691123" y="1950589"/>
                  <a:pt x="2769609" y="1889383"/>
                </a:cubicBezTo>
                <a:cubicBezTo>
                  <a:pt x="2783706" y="1878359"/>
                  <a:pt x="2798565" y="1867809"/>
                  <a:pt x="2813520" y="1857260"/>
                </a:cubicBezTo>
                <a:cubicBezTo>
                  <a:pt x="2871432" y="1816108"/>
                  <a:pt x="2931249" y="1773625"/>
                  <a:pt x="2958490" y="1702725"/>
                </a:cubicBezTo>
                <a:cubicBezTo>
                  <a:pt x="2977350" y="1652829"/>
                  <a:pt x="2975064" y="1601603"/>
                  <a:pt x="2970396" y="1544674"/>
                </a:cubicBezTo>
              </a:path>
            </a:pathLst>
          </a:custGeom>
          <a:solidFill>
            <a:schemeClr val="accent5"/>
          </a:solidFill>
          <a:ln w="9525" cap="flat">
            <a:noFill/>
            <a:prstDash val="solid"/>
            <a:miter/>
          </a:ln>
        </p:spPr>
        <p:txBody>
          <a:bodyPr rtlCol="0" anchor="ctr"/>
          <a:lstStyle/>
          <a:p>
            <a:endParaRPr lang="en-GB"/>
          </a:p>
        </p:txBody>
      </p:sp>
      <p:sp>
        <p:nvSpPr>
          <p:cNvPr id="22" name="Title 1">
            <a:extLst>
              <a:ext uri="{FF2B5EF4-FFF2-40B4-BE49-F238E27FC236}">
                <a16:creationId xmlns:a16="http://schemas.microsoft.com/office/drawing/2014/main" id="{E65F8E8F-A6C4-D2FC-0217-DE7155C7E7EF}"/>
              </a:ext>
            </a:extLst>
          </p:cNvPr>
          <p:cNvSpPr txBox="1">
            <a:spLocks/>
          </p:cNvSpPr>
          <p:nvPr/>
        </p:nvSpPr>
        <p:spPr>
          <a:xfrm>
            <a:off x="605837" y="3657599"/>
            <a:ext cx="4480512" cy="18479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pPr algn="ctr"/>
            <a:r>
              <a:rPr lang="en-GB" sz="2400">
                <a:solidFill>
                  <a:schemeClr val="bg2"/>
                </a:solidFill>
              </a:rPr>
              <a:t>“Click to edit quote text”</a:t>
            </a:r>
          </a:p>
        </p:txBody>
      </p:sp>
      <p:sp>
        <p:nvSpPr>
          <p:cNvPr id="23" name="Subtitle 2">
            <a:extLst>
              <a:ext uri="{FF2B5EF4-FFF2-40B4-BE49-F238E27FC236}">
                <a16:creationId xmlns:a16="http://schemas.microsoft.com/office/drawing/2014/main" id="{5BF2640D-E9EA-428B-0754-B023CFF192A6}"/>
              </a:ext>
            </a:extLst>
          </p:cNvPr>
          <p:cNvSpPr txBox="1">
            <a:spLocks/>
          </p:cNvSpPr>
          <p:nvPr/>
        </p:nvSpPr>
        <p:spPr>
          <a:xfrm>
            <a:off x="665674" y="5505499"/>
            <a:ext cx="4420675" cy="414337"/>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600">
                <a:solidFill>
                  <a:schemeClr val="bg2"/>
                </a:solidFill>
              </a:rPr>
              <a:t>(Attribute quote here)</a:t>
            </a:r>
          </a:p>
        </p:txBody>
      </p:sp>
    </p:spTree>
    <p:extLst>
      <p:ext uri="{BB962C8B-B14F-4D97-AF65-F5344CB8AC3E}">
        <p14:creationId xmlns:p14="http://schemas.microsoft.com/office/powerpoint/2010/main" val="3605903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BEDBDDA-DDA3-0E35-568D-ABD93C5C3F06}"/>
              </a:ext>
            </a:extLst>
          </p:cNvPr>
          <p:cNvPicPr>
            <a:picLocks noChangeAspect="1"/>
          </p:cNvPicPr>
          <p:nvPr/>
        </p:nvPicPr>
        <p:blipFill>
          <a:blip r:embed="rId2"/>
          <a:stretch>
            <a:fillRect/>
          </a:stretch>
        </p:blipFill>
        <p:spPr>
          <a:xfrm>
            <a:off x="6096000" y="0"/>
            <a:ext cx="6096000" cy="6858000"/>
          </a:xfrm>
          <a:prstGeom prst="rect">
            <a:avLst/>
          </a:prstGeom>
        </p:spPr>
      </p:pic>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3236976"/>
          </a:xfrm>
        </p:spPr>
        <p:txBody>
          <a:bodyPr rtlCol="0" anchor="b"/>
          <a:lstStyle>
            <a:lvl1pPr algn="l">
              <a:lnSpc>
                <a:spcPct val="110000"/>
              </a:lnSpc>
              <a:spcBef>
                <a:spcPts val="1000"/>
              </a:spcBef>
              <a:defRPr sz="3600" b="0" i="0" cap="none" baseline="0"/>
            </a:lvl1pPr>
          </a:lstStyle>
          <a:p>
            <a:pPr rtl="0"/>
            <a:r>
              <a:rPr lang="en-GB" noProof="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
        <p:nvSpPr>
          <p:cNvPr id="3" name="Text Placeholder 2">
            <a:extLst>
              <a:ext uri="{FF2B5EF4-FFF2-40B4-BE49-F238E27FC236}">
                <a16:creationId xmlns:a16="http://schemas.microsoft.com/office/drawing/2014/main" id="{07AAEA0C-C491-D57D-018F-844CC2FCD338}"/>
              </a:ext>
            </a:extLst>
          </p:cNvPr>
          <p:cNvSpPr>
            <a:spLocks noGrp="1"/>
          </p:cNvSpPr>
          <p:nvPr>
            <p:ph type="body" sz="quarter" idx="13" hasCustomPrompt="1"/>
          </p:nvPr>
        </p:nvSpPr>
        <p:spPr>
          <a:xfrm>
            <a:off x="7486331" y="841248"/>
            <a:ext cx="3760788" cy="4113389"/>
          </a:xfrm>
        </p:spPr>
        <p:txBody>
          <a:bodyPr anchor="ctr"/>
          <a:lstStyle>
            <a:lvl1pPr marL="0" indent="0" algn="ctr">
              <a:buNone/>
              <a:defRPr>
                <a:ln>
                  <a:noFill/>
                </a:ln>
                <a:solidFill>
                  <a:schemeClr val="bg1"/>
                </a:solidFill>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“Insert Quote here”</a:t>
            </a:r>
          </a:p>
        </p:txBody>
      </p:sp>
      <p:sp>
        <p:nvSpPr>
          <p:cNvPr id="14" name="Text Placeholder 13">
            <a:extLst>
              <a:ext uri="{FF2B5EF4-FFF2-40B4-BE49-F238E27FC236}">
                <a16:creationId xmlns:a16="http://schemas.microsoft.com/office/drawing/2014/main" id="{DE739B1B-B116-0CC0-0395-C32CCAEB4E0B}"/>
              </a:ext>
            </a:extLst>
          </p:cNvPr>
          <p:cNvSpPr>
            <a:spLocks noGrp="1"/>
          </p:cNvSpPr>
          <p:nvPr>
            <p:ph type="body" sz="quarter" idx="14" hasCustomPrompt="1"/>
          </p:nvPr>
        </p:nvSpPr>
        <p:spPr>
          <a:xfrm>
            <a:off x="7486331" y="5089652"/>
            <a:ext cx="3760788" cy="411124"/>
          </a:xfrm>
        </p:spPr>
        <p:txBody>
          <a:bodyPr>
            <a:normAutofit/>
          </a:bodyPr>
          <a:lstStyle>
            <a:lvl1pPr marL="0" indent="0" algn="r">
              <a:buNone/>
              <a:defRPr sz="1600">
                <a:solidFill>
                  <a:schemeClr val="bg1"/>
                </a:solidFill>
              </a:defRPr>
            </a:lvl1pPr>
          </a:lstStyle>
          <a:p>
            <a:pPr lvl="0"/>
            <a:r>
              <a:rPr lang="en-GB"/>
              <a:t>(Attribute Quote here)</a:t>
            </a:r>
          </a:p>
        </p:txBody>
      </p:sp>
    </p:spTree>
    <p:extLst>
      <p:ext uri="{BB962C8B-B14F-4D97-AF65-F5344CB8AC3E}">
        <p14:creationId xmlns:p14="http://schemas.microsoft.com/office/powerpoint/2010/main" val="1378074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259010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bg2"/>
                </a:solidFill>
              </a:defRPr>
            </a:lvl1pPr>
          </a:lstStyle>
          <a:p>
            <a:fld id="{0B621650-D8AE-3041-A908-309DE76D96F4}" type="slidenum">
              <a:rPr lang="en-GB" smtClean="0"/>
              <a:t>‹#›</a:t>
            </a:fld>
            <a:endParaRPr lang="en-GB"/>
          </a:p>
        </p:txBody>
      </p:sp>
      <p:sp>
        <p:nvSpPr>
          <p:cNvPr id="10" name="Title 1">
            <a:extLst>
              <a:ext uri="{FF2B5EF4-FFF2-40B4-BE49-F238E27FC236}">
                <a16:creationId xmlns:a16="http://schemas.microsoft.com/office/drawing/2014/main" id="{F5E2BA7A-DD47-9F4E-6813-E6C61B239166}"/>
              </a:ext>
            </a:extLst>
          </p:cNvPr>
          <p:cNvSpPr>
            <a:spLocks noGrp="1"/>
          </p:cNvSpPr>
          <p:nvPr>
            <p:ph type="ctrTitle"/>
          </p:nvPr>
        </p:nvSpPr>
        <p:spPr>
          <a:xfrm>
            <a:off x="944881" y="841248"/>
            <a:ext cx="4434840" cy="2587752"/>
          </a:xfrm>
        </p:spPr>
        <p:txBody>
          <a:bodyPr rtlCol="0" anchor="b"/>
          <a:lstStyle>
            <a:lvl1pPr algn="l">
              <a:lnSpc>
                <a:spcPct val="110000"/>
              </a:lnSpc>
              <a:spcBef>
                <a:spcPts val="1000"/>
              </a:spcBef>
              <a:defRPr sz="3600" b="1" i="0" cap="none" baseline="0"/>
            </a:lvl1pPr>
          </a:lstStyle>
          <a:p>
            <a:pPr rtl="0"/>
            <a:r>
              <a:rPr lang="en-GB" noProof="0"/>
              <a:t>Click to edit Master title style</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3581400"/>
            <a:ext cx="4434835" cy="25877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3" name="Picture 2" descr="A picture containing text, sign, vector graphics&#10;&#10;Description automatically generated">
            <a:extLst>
              <a:ext uri="{FF2B5EF4-FFF2-40B4-BE49-F238E27FC236}">
                <a16:creationId xmlns:a16="http://schemas.microsoft.com/office/drawing/2014/main" id="{B0BA7946-8F88-917E-677C-A9E19FFB231D}"/>
              </a:ext>
            </a:extLst>
          </p:cNvPr>
          <p:cNvPicPr>
            <a:picLocks noChangeAspect="1"/>
          </p:cNvPicPr>
          <p:nvPr/>
        </p:nvPicPr>
        <p:blipFill>
          <a:blip r:embed="rId2"/>
          <a:stretch>
            <a:fillRect/>
          </a:stretch>
        </p:blipFill>
        <p:spPr>
          <a:xfrm>
            <a:off x="6096000" y="0"/>
            <a:ext cx="6096000" cy="6858000"/>
          </a:xfrm>
          <a:prstGeom prst="rect">
            <a:avLst/>
          </a:prstGeom>
        </p:spPr>
      </p:pic>
    </p:spTree>
    <p:extLst>
      <p:ext uri="{BB962C8B-B14F-4D97-AF65-F5344CB8AC3E}">
        <p14:creationId xmlns:p14="http://schemas.microsoft.com/office/powerpoint/2010/main" val="3419000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760720" y="585216"/>
            <a:ext cx="5276088" cy="2276856"/>
          </a:xfrm>
          <a:solidFill>
            <a:schemeClr val="accent2"/>
          </a:solidFill>
        </p:spPr>
        <p:txBody>
          <a:bodyPr rtlCol="0" anchor="ctr"/>
          <a:lstStyle>
            <a:lvl1pPr algn="r">
              <a:defRPr sz="4800" b="1" cap="none" spc="400" baseline="0">
                <a:solidFill>
                  <a:schemeClr val="bg1"/>
                </a:solidFill>
              </a:defRPr>
            </a:lvl1pPr>
          </a:lstStyle>
          <a:p>
            <a:pPr rtl="0"/>
            <a:r>
              <a:rPr lang="en-GB" noProof="0"/>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fld id="{E8326E9F-85FC-EB4E-B839-9D6C687738E6}" type="datetimeFigureOut">
              <a:rPr lang="en-GB" smtClean="0"/>
              <a:t>30/07/2025</a:t>
            </a:fld>
            <a:endParaRPr lang="en-GB"/>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fld id="{0B621650-D8AE-3041-A908-309DE76D96F4}" type="slidenum">
              <a:rPr lang="en-GB" smtClean="0"/>
              <a:t>‹#›</a:t>
            </a:fld>
            <a:endParaRPr lang="en-GB"/>
          </a:p>
        </p:txBody>
      </p:sp>
      <p:sp>
        <p:nvSpPr>
          <p:cNvPr id="8" name="Graphic 32">
            <a:extLst>
              <a:ext uri="{FF2B5EF4-FFF2-40B4-BE49-F238E27FC236}">
                <a16:creationId xmlns:a16="http://schemas.microsoft.com/office/drawing/2014/main" id="{846CD0EA-B0AA-4845-81A5-4ADD7C58B12F}"/>
              </a:ext>
            </a:extLst>
          </p:cNvPr>
          <p:cNvSpPr/>
          <p:nvPr/>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a:solidFill>
            <a:schemeClr val="accent2"/>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60884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GB" noProof="0"/>
              <a:t>Click to edit Master title style</a:t>
            </a:r>
          </a:p>
        </p:txBody>
      </p:sp>
      <p:sp>
        <p:nvSpPr>
          <p:cNvPr id="7" name="Date Placeholder 4">
            <a:extLst>
              <a:ext uri="{FF2B5EF4-FFF2-40B4-BE49-F238E27FC236}">
                <a16:creationId xmlns:a16="http://schemas.microsoft.com/office/drawing/2014/main" id="{20CD5FF8-7F59-A061-A134-5D44CC58724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30/07/2025</a:t>
            </a:fld>
            <a:endParaRPr lang="en-GB"/>
          </a:p>
        </p:txBody>
      </p:sp>
      <p:sp>
        <p:nvSpPr>
          <p:cNvPr id="8" name="Footer Placeholder 5">
            <a:extLst>
              <a:ext uri="{FF2B5EF4-FFF2-40B4-BE49-F238E27FC236}">
                <a16:creationId xmlns:a16="http://schemas.microsoft.com/office/drawing/2014/main" id="{B56C20DF-F4CF-E87F-87B6-08B6FE6CC53B}"/>
              </a:ext>
            </a:extLst>
          </p:cNvPr>
          <p:cNvSpPr>
            <a:spLocks noGrp="1"/>
          </p:cNvSpPr>
          <p:nvPr>
            <p:ph type="ftr" sz="quarter" idx="11"/>
          </p:nvPr>
        </p:nvSpPr>
        <p:spPr>
          <a:xfrm>
            <a:off x="4038600" y="6218237"/>
            <a:ext cx="4114800" cy="365125"/>
          </a:xfrm>
        </p:spPr>
        <p:txBody>
          <a:bodyPr rtlCol="0"/>
          <a:lstStyle/>
          <a:p>
            <a:endParaRPr lang="en-GB"/>
          </a:p>
        </p:txBody>
      </p:sp>
      <p:sp>
        <p:nvSpPr>
          <p:cNvPr id="9" name="Slide Number Placeholder 6">
            <a:extLst>
              <a:ext uri="{FF2B5EF4-FFF2-40B4-BE49-F238E27FC236}">
                <a16:creationId xmlns:a16="http://schemas.microsoft.com/office/drawing/2014/main" id="{FAD81C25-7BD3-E849-A6C2-059326AD9A85}"/>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878196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Date Placeholder 4">
            <a:extLst>
              <a:ext uri="{FF2B5EF4-FFF2-40B4-BE49-F238E27FC236}">
                <a16:creationId xmlns:a16="http://schemas.microsoft.com/office/drawing/2014/main" id="{8B5DEE6C-E6CC-3855-69CA-508A41EF0D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30/07/2025</a:t>
            </a:fld>
            <a:endParaRPr lang="en-GB"/>
          </a:p>
        </p:txBody>
      </p:sp>
      <p:sp>
        <p:nvSpPr>
          <p:cNvPr id="7" name="Footer Placeholder 5">
            <a:extLst>
              <a:ext uri="{FF2B5EF4-FFF2-40B4-BE49-F238E27FC236}">
                <a16:creationId xmlns:a16="http://schemas.microsoft.com/office/drawing/2014/main" id="{F573E612-E88D-0ED9-0873-71199123D582}"/>
              </a:ext>
            </a:extLst>
          </p:cNvPr>
          <p:cNvSpPr>
            <a:spLocks noGrp="1"/>
          </p:cNvSpPr>
          <p:nvPr>
            <p:ph type="ftr" sz="quarter" idx="11"/>
          </p:nvPr>
        </p:nvSpPr>
        <p:spPr>
          <a:xfrm>
            <a:off x="4038600" y="6218237"/>
            <a:ext cx="4114800" cy="365125"/>
          </a:xfrm>
        </p:spPr>
        <p:txBody>
          <a:bodyPr rtlCol="0"/>
          <a:lstStyle/>
          <a:p>
            <a:endParaRPr lang="en-GB"/>
          </a:p>
        </p:txBody>
      </p:sp>
      <p:sp>
        <p:nvSpPr>
          <p:cNvPr id="8" name="Slide Number Placeholder 6">
            <a:extLst>
              <a:ext uri="{FF2B5EF4-FFF2-40B4-BE49-F238E27FC236}">
                <a16:creationId xmlns:a16="http://schemas.microsoft.com/office/drawing/2014/main" id="{C049576C-E6C6-6048-EFA6-29EB3A82FD42}"/>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69006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a:xfrm>
            <a:off x="838200" y="6218237"/>
            <a:ext cx="2743200" cy="365125"/>
          </a:xfrm>
        </p:spPr>
        <p:txBody>
          <a:bodyPr rtlCol="0"/>
          <a:lstStyle/>
          <a:p>
            <a:fld id="{E8326E9F-85FC-EB4E-B839-9D6C687738E6}" type="datetimeFigureOut">
              <a:rPr lang="en-GB" smtClean="0"/>
              <a:t>30/07/2025</a:t>
            </a:fld>
            <a:endParaRPr lang="en-GB"/>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a:xfrm>
            <a:off x="4038600" y="6218237"/>
            <a:ext cx="4114800" cy="365125"/>
          </a:xfrm>
        </p:spPr>
        <p:txBody>
          <a:bodyPr rtlCol="0"/>
          <a:lstStyle/>
          <a:p>
            <a:endParaRPr lang="en-GB"/>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a:xfrm>
            <a:off x="8610600" y="6218237"/>
            <a:ext cx="2743200" cy="365125"/>
          </a:xfrm>
        </p:spPr>
        <p:txBody>
          <a:bodyPr rtlCol="0"/>
          <a:lstStyle/>
          <a:p>
            <a:fld id="{0B621650-D8AE-3041-A908-309DE76D96F4}" type="slidenum">
              <a:rPr lang="en-GB" smtClean="0"/>
              <a:t>‹#›</a:t>
            </a:fld>
            <a:endParaRPr lang="en-GB"/>
          </a:p>
        </p:txBody>
      </p:sp>
    </p:spTree>
    <p:extLst>
      <p:ext uri="{BB962C8B-B14F-4D97-AF65-F5344CB8AC3E}">
        <p14:creationId xmlns:p14="http://schemas.microsoft.com/office/powerpoint/2010/main" val="3990971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GB" noProof="0"/>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GB" noProof="0"/>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noProof="0"/>
              <a:t>Click to edit Master text styles</a:t>
            </a:r>
          </a:p>
        </p:txBody>
      </p:sp>
    </p:spTree>
    <p:extLst>
      <p:ext uri="{BB962C8B-B14F-4D97-AF65-F5344CB8AC3E}">
        <p14:creationId xmlns:p14="http://schemas.microsoft.com/office/powerpoint/2010/main" val="302793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P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3"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9" y="2967445"/>
            <a:ext cx="6272782"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521653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Pag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98448" y="594360"/>
            <a:ext cx="6272784" cy="2373086"/>
          </a:xfrm>
          <a:solidFill>
            <a:schemeClr val="accent5"/>
          </a:solidFill>
        </p:spPr>
        <p:txBody>
          <a:bodyPr rtlCol="0" anchor="ctr"/>
          <a:lstStyle>
            <a:lvl1pPr algn="l">
              <a:defRPr sz="5400" b="1" i="0" cap="none" baseline="0">
                <a:solidFill>
                  <a:schemeClr val="bg1"/>
                </a:solidFill>
              </a:defRPr>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98448" y="2967445"/>
            <a:ext cx="6272783" cy="762725"/>
          </a:xfrm>
          <a:solidFill>
            <a:schemeClr val="accent5"/>
          </a:solidFill>
        </p:spPr>
        <p:txBody>
          <a:bodyPr rtlCol="0" anchor="b">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198155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ntro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GB" noProof="0"/>
              <a:t>Click icon to add picture</a:t>
            </a:r>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a:solidFill>
            <a:schemeClr val="accent5"/>
          </a:solidFill>
        </p:spPr>
        <p:txBody>
          <a:bodyPr rtlCol="0" anchor="ctr"/>
          <a:lstStyle>
            <a:lvl1pPr algn="r">
              <a:defRPr sz="6000" b="1" cap="none" spc="400" baseline="0">
                <a:solidFill>
                  <a:schemeClr val="bg1"/>
                </a:solidFill>
                <a:effectLst/>
              </a:defRPr>
            </a:lvl1pPr>
          </a:lstStyle>
          <a:p>
            <a:pPr rtl="0"/>
            <a:r>
              <a:rPr lang="en-GB" noProof="0"/>
              <a:t>Title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a:solidFill>
            <a:schemeClr val="tx1"/>
          </a:solidFill>
        </p:spPr>
        <p:txBody>
          <a:bodyPr rtlCol="0"/>
          <a:lstStyle>
            <a:lvl1pPr marL="0" indent="0" algn="r">
              <a:buNone/>
              <a:defRPr sz="1800">
                <a:solidFill>
                  <a:schemeClr val="bg1"/>
                </a:solidFill>
              </a:defRPr>
            </a:lvl1pPr>
          </a:lstStyle>
          <a:p>
            <a:pPr lvl="0" rtl="0"/>
            <a:r>
              <a:rPr lang="en-GB" noProof="0"/>
              <a:t>Click to edit Master text styles</a:t>
            </a:r>
          </a:p>
        </p:txBody>
      </p:sp>
    </p:spTree>
    <p:extLst>
      <p:ext uri="{BB962C8B-B14F-4D97-AF65-F5344CB8AC3E}">
        <p14:creationId xmlns:p14="http://schemas.microsoft.com/office/powerpoint/2010/main" val="19954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Intentions 1">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5E2BA7A-DD47-9F4E-6813-E6C61B239166}"/>
              </a:ext>
            </a:extLst>
          </p:cNvPr>
          <p:cNvSpPr>
            <a:spLocks noGrp="1"/>
          </p:cNvSpPr>
          <p:nvPr>
            <p:ph type="ctrTitle" hasCustomPrompt="1"/>
          </p:nvPr>
        </p:nvSpPr>
        <p:spPr>
          <a:xfrm>
            <a:off x="944881" y="1752600"/>
            <a:ext cx="4434840" cy="533400"/>
          </a:xfrm>
        </p:spPr>
        <p:txBody>
          <a:bodyPr rtlCol="0" anchor="b">
            <a:normAutofit/>
          </a:bodyPr>
          <a:lstStyle>
            <a:lvl1pPr algn="l">
              <a:lnSpc>
                <a:spcPct val="110000"/>
              </a:lnSpc>
              <a:spcBef>
                <a:spcPts val="1000"/>
              </a:spcBef>
              <a:defRPr sz="2400" b="1" i="0" cap="none" baseline="0"/>
            </a:lvl1pPr>
          </a:lstStyle>
          <a:p>
            <a:pPr rtl="0"/>
            <a:r>
              <a:rPr lang="en-GB" noProof="0"/>
              <a:t>Learning about:</a:t>
            </a:r>
          </a:p>
        </p:txBody>
      </p:sp>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637281" y="304800"/>
            <a:ext cx="4914900" cy="863600"/>
          </a:xfrm>
          <a:prstGeom prst="rect">
            <a:avLst/>
          </a:prstGeom>
        </p:spPr>
      </p:pic>
      <p:sp>
        <p:nvSpPr>
          <p:cNvPr id="12" name="Text Placeholder 11">
            <a:extLst>
              <a:ext uri="{FF2B5EF4-FFF2-40B4-BE49-F238E27FC236}">
                <a16:creationId xmlns:a16="http://schemas.microsoft.com/office/drawing/2014/main" id="{0489400E-327A-6965-6542-B732B254DE8D}"/>
              </a:ext>
            </a:extLst>
          </p:cNvPr>
          <p:cNvSpPr>
            <a:spLocks noGrp="1"/>
          </p:cNvSpPr>
          <p:nvPr>
            <p:ph type="body" sz="quarter" idx="10" hasCustomPrompt="1"/>
          </p:nvPr>
        </p:nvSpPr>
        <p:spPr>
          <a:xfrm>
            <a:off x="6812281" y="1752600"/>
            <a:ext cx="4434834" cy="533400"/>
          </a:xfrm>
        </p:spPr>
        <p:txBody>
          <a:bodyPr anchor="b"/>
          <a:lstStyle>
            <a:lvl1pPr marL="0" indent="0">
              <a:buNone/>
              <a:defRPr b="1"/>
            </a:lvl1pPr>
            <a:lvl2pPr marL="457200" indent="0">
              <a:buNone/>
              <a:defRPr/>
            </a:lvl2pPr>
          </a:lstStyle>
          <a:p>
            <a:r>
              <a:rPr lang="en-GB" sz="2400" noProof="0"/>
              <a:t>Learning to:</a:t>
            </a:r>
            <a:endParaRPr lang="en-GB" sz="2400"/>
          </a:p>
        </p:txBody>
      </p:sp>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a:t>Click to edit Master subtitle style</a:t>
            </a:r>
          </a:p>
        </p:txBody>
      </p:sp>
    </p:spTree>
    <p:extLst>
      <p:ext uri="{BB962C8B-B14F-4D97-AF65-F5344CB8AC3E}">
        <p14:creationId xmlns:p14="http://schemas.microsoft.com/office/powerpoint/2010/main" val="2107887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Intentions 2">
    <p:spTree>
      <p:nvGrpSpPr>
        <p:cNvPr id="1" name=""/>
        <p:cNvGrpSpPr/>
        <p:nvPr/>
      </p:nvGrpSpPr>
      <p:grpSpPr>
        <a:xfrm>
          <a:off x="0" y="0"/>
          <a:ext cx="0" cy="0"/>
          <a:chOff x="0" y="0"/>
          <a:chExt cx="0" cy="0"/>
        </a:xfrm>
      </p:grpSpPr>
      <p:sp>
        <p:nvSpPr>
          <p:cNvPr id="11" name="Subtitle 2">
            <a:extLst>
              <a:ext uri="{FF2B5EF4-FFF2-40B4-BE49-F238E27FC236}">
                <a16:creationId xmlns:a16="http://schemas.microsoft.com/office/drawing/2014/main" id="{797855C4-EE23-D8C0-CF0E-429B8DB291FD}"/>
              </a:ext>
            </a:extLst>
          </p:cNvPr>
          <p:cNvSpPr>
            <a:spLocks noGrp="1"/>
          </p:cNvSpPr>
          <p:nvPr>
            <p:ph type="subTitle" idx="1"/>
          </p:nvPr>
        </p:nvSpPr>
        <p:spPr>
          <a:xfrm>
            <a:off x="944880" y="2590800"/>
            <a:ext cx="4434835" cy="3578352"/>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pic>
        <p:nvPicPr>
          <p:cNvPr id="8" name="Graphic 7">
            <a:extLst>
              <a:ext uri="{FF2B5EF4-FFF2-40B4-BE49-F238E27FC236}">
                <a16:creationId xmlns:a16="http://schemas.microsoft.com/office/drawing/2014/main" id="{B9974ABF-C266-CBDA-E862-AA8A98FE37C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4847" y="1107948"/>
            <a:ext cx="4914900" cy="863600"/>
          </a:xfrm>
          <a:prstGeom prst="rect">
            <a:avLst/>
          </a:prstGeom>
        </p:spPr>
      </p:pic>
      <p:sp>
        <p:nvSpPr>
          <p:cNvPr id="14" name="Text Placeholder 13">
            <a:extLst>
              <a:ext uri="{FF2B5EF4-FFF2-40B4-BE49-F238E27FC236}">
                <a16:creationId xmlns:a16="http://schemas.microsoft.com/office/drawing/2014/main" id="{B2853586-CF48-9451-8F30-4C6F782EB3FA}"/>
              </a:ext>
            </a:extLst>
          </p:cNvPr>
          <p:cNvSpPr>
            <a:spLocks noGrp="1"/>
          </p:cNvSpPr>
          <p:nvPr>
            <p:ph type="body" sz="quarter" idx="11" hasCustomPrompt="1"/>
          </p:nvPr>
        </p:nvSpPr>
        <p:spPr>
          <a:xfrm>
            <a:off x="6811963" y="2590800"/>
            <a:ext cx="4435475" cy="3578225"/>
          </a:xfrm>
        </p:spPr>
        <p:txBody>
          <a:bodyPr>
            <a:normAutofit/>
          </a:bodyPr>
          <a:lstStyle>
            <a:lvl1pPr marL="0" indent="0">
              <a:buNone/>
              <a:defRPr sz="1800"/>
            </a:lvl1pPr>
            <a:lvl4pPr marL="1371600" indent="0">
              <a:buNone/>
              <a:defRPr/>
            </a:lvl4pPr>
          </a:lstStyle>
          <a:p>
            <a:r>
              <a:rPr lang="en-GB"/>
              <a:t>Click to edit Master subtitle style</a:t>
            </a:r>
          </a:p>
        </p:txBody>
      </p:sp>
      <p:pic>
        <p:nvPicPr>
          <p:cNvPr id="3" name="Graphic 2">
            <a:extLst>
              <a:ext uri="{FF2B5EF4-FFF2-40B4-BE49-F238E27FC236}">
                <a16:creationId xmlns:a16="http://schemas.microsoft.com/office/drawing/2014/main" id="{9A4F4341-D6CD-810F-CF95-C1781C99683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572255" y="1095248"/>
            <a:ext cx="4584700" cy="863600"/>
          </a:xfrm>
          <a:prstGeom prst="rect">
            <a:avLst/>
          </a:prstGeom>
        </p:spPr>
      </p:pic>
    </p:spTree>
    <p:extLst>
      <p:ext uri="{BB962C8B-B14F-4D97-AF65-F5344CB8AC3E}">
        <p14:creationId xmlns:p14="http://schemas.microsoft.com/office/powerpoint/2010/main" val="771059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Intro Sl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524000" y="1122363"/>
            <a:ext cx="9144000" cy="2387600"/>
          </a:xfrm>
        </p:spPr>
        <p:txBody>
          <a:bodyPr rtlCol="0" anchor="b"/>
          <a:lstStyle>
            <a:lvl1pPr algn="l">
              <a:defRPr sz="6000" b="1" i="0" cap="none" baseline="0"/>
            </a:lvl1pPr>
          </a:lstStyle>
          <a:p>
            <a:pPr rtl="0"/>
            <a:r>
              <a:rPr lang="en-GB" noProof="0"/>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p>
        </p:txBody>
      </p:sp>
    </p:spTree>
    <p:extLst>
      <p:ext uri="{BB962C8B-B14F-4D97-AF65-F5344CB8AC3E}">
        <p14:creationId xmlns:p14="http://schemas.microsoft.com/office/powerpoint/2010/main" val="330025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tro Slide 3">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GB" noProof="0"/>
              <a:t>Click icon to add picture</a:t>
            </a:r>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GB" noProof="0"/>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p:txBody>
      </p:sp>
    </p:spTree>
    <p:extLst>
      <p:ext uri="{BB962C8B-B14F-4D97-AF65-F5344CB8AC3E}">
        <p14:creationId xmlns:p14="http://schemas.microsoft.com/office/powerpoint/2010/main" val="365166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E8326E9F-85FC-EB4E-B839-9D6C687738E6}" type="datetimeFigureOut">
              <a:rPr lang="en-GB" smtClean="0"/>
              <a:t>30/07/2025</a:t>
            </a:fld>
            <a:endParaRPr lang="en-GB"/>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0B621650-D8AE-3041-A908-309DE76D96F4}" type="slidenum">
              <a:rPr lang="en-GB" smtClean="0"/>
              <a:t>‹#›</a:t>
            </a:fld>
            <a:endParaRPr lang="en-GB"/>
          </a:p>
        </p:txBody>
      </p:sp>
    </p:spTree>
    <p:extLst>
      <p:ext uri="{BB962C8B-B14F-4D97-AF65-F5344CB8AC3E}">
        <p14:creationId xmlns:p14="http://schemas.microsoft.com/office/powerpoint/2010/main" val="2103213979"/>
      </p:ext>
    </p:extLst>
  </p:cSld>
  <p:clrMap bg1="lt1" tx1="dk1" bg2="lt2" tx2="dk2" accent1="accent1" accent2="accent2" accent3="accent3" accent4="accent4" accent5="accent5" accent6="accent6" hlink="hlink" folHlink="folHlink"/>
  <p:sldLayoutIdLst>
    <p:sldLayoutId id="2147483885" r:id="rId1"/>
    <p:sldLayoutId id="2147483905" r:id="rId2"/>
    <p:sldLayoutId id="2147483906" r:id="rId3"/>
    <p:sldLayoutId id="2147483907" r:id="rId4"/>
    <p:sldLayoutId id="2147483886" r:id="rId5"/>
    <p:sldLayoutId id="2147483904" r:id="rId6"/>
    <p:sldLayoutId id="2147483908" r:id="rId7"/>
    <p:sldLayoutId id="2147483884" r:id="rId8"/>
    <p:sldLayoutId id="2147483887" r:id="rId9"/>
    <p:sldLayoutId id="2147483888" r:id="rId10"/>
    <p:sldLayoutId id="2147483889" r:id="rId11"/>
    <p:sldLayoutId id="2147483891" r:id="rId12"/>
    <p:sldLayoutId id="2147483892" r:id="rId13"/>
    <p:sldLayoutId id="2147483890" r:id="rId14"/>
    <p:sldLayoutId id="2147483893" r:id="rId15"/>
    <p:sldLayoutId id="2147483894" r:id="rId16"/>
    <p:sldLayoutId id="2147483895" r:id="rId17"/>
    <p:sldLayoutId id="2147483896" r:id="rId18"/>
    <p:sldLayoutId id="2147483897" r:id="rId19"/>
    <p:sldLayoutId id="2147483898" r:id="rId20"/>
    <p:sldLayoutId id="2147483899" r:id="rId21"/>
    <p:sldLayoutId id="2147483900" r:id="rId22"/>
    <p:sldLayoutId id="2147483901" r:id="rId23"/>
    <p:sldLayoutId id="2147483902" r:id="rId24"/>
    <p:sldLayoutId id="2147483903" r:id="rId25"/>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collection.nam.ac.uk/detail.php?acc=1950-11-33-4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_AF63B209.docx"/><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10.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_C7F9B0B1.docx"/><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1.jpe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1E25-94DD-8142-7101-A66A4CC57314}"/>
              </a:ext>
            </a:extLst>
          </p:cNvPr>
          <p:cNvSpPr>
            <a:spLocks noGrp="1"/>
          </p:cNvSpPr>
          <p:nvPr>
            <p:ph type="ctrTitle"/>
          </p:nvPr>
        </p:nvSpPr>
        <p:spPr>
          <a:xfrm>
            <a:off x="1727072" y="746759"/>
            <a:ext cx="8540877" cy="4672965"/>
          </a:xfrm>
        </p:spPr>
        <p:txBody>
          <a:bodyPr>
            <a:normAutofit/>
          </a:bodyPr>
          <a:lstStyle/>
          <a:p>
            <a:r>
              <a:rPr lang="en-US"/>
              <a:t>What can the accounts of the 8th West India Regiment’s rebellion tell us about how enslaved soldiers viewed their status?</a:t>
            </a:r>
            <a:endParaRPr lang="en-GB"/>
          </a:p>
        </p:txBody>
      </p:sp>
    </p:spTree>
    <p:extLst>
      <p:ext uri="{BB962C8B-B14F-4D97-AF65-F5344CB8AC3E}">
        <p14:creationId xmlns:p14="http://schemas.microsoft.com/office/powerpoint/2010/main" val="556578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7433D-D798-39E6-053F-04D3636F7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7BFE77-A817-84E2-1877-8D54AFA3DE65}"/>
              </a:ext>
            </a:extLst>
          </p:cNvPr>
          <p:cNvSpPr>
            <a:spLocks noGrp="1"/>
          </p:cNvSpPr>
          <p:nvPr>
            <p:ph type="title"/>
          </p:nvPr>
        </p:nvSpPr>
        <p:spPr>
          <a:xfrm>
            <a:off x="576072" y="369999"/>
            <a:ext cx="7411790" cy="1325563"/>
          </a:xfrm>
          <a:solidFill>
            <a:schemeClr val="bg1"/>
          </a:solidFill>
        </p:spPr>
        <p:txBody>
          <a:bodyPr>
            <a:normAutofit fontScale="90000"/>
          </a:bodyPr>
          <a:lstStyle/>
          <a:p>
            <a:r>
              <a:rPr lang="en-US" b="0">
                <a:solidFill>
                  <a:schemeClr val="tx1"/>
                </a:solidFill>
                <a:latin typeface="+mn-lt"/>
              </a:rPr>
              <a:t>Task 2 – Court of Enquiry</a:t>
            </a:r>
          </a:p>
        </p:txBody>
      </p:sp>
      <p:sp>
        <p:nvSpPr>
          <p:cNvPr id="3" name="Content Placeholder 2">
            <a:extLst>
              <a:ext uri="{FF2B5EF4-FFF2-40B4-BE49-F238E27FC236}">
                <a16:creationId xmlns:a16="http://schemas.microsoft.com/office/drawing/2014/main" id="{C2CB06D2-A093-F9FF-479A-31488F05A1E9}"/>
              </a:ext>
            </a:extLst>
          </p:cNvPr>
          <p:cNvSpPr>
            <a:spLocks noGrp="1"/>
          </p:cNvSpPr>
          <p:nvPr>
            <p:ph idx="1"/>
          </p:nvPr>
        </p:nvSpPr>
        <p:spPr>
          <a:xfrm>
            <a:off x="576072" y="1819551"/>
            <a:ext cx="6920103" cy="4261320"/>
          </a:xfrm>
          <a:solidFill>
            <a:schemeClr val="bg2"/>
          </a:solidFill>
        </p:spPr>
        <p:txBody>
          <a:bodyPr vert="horz" lIns="91440" tIns="45720" rIns="91440" bIns="45720" rtlCol="0" anchor="t">
            <a:normAutofit/>
          </a:bodyPr>
          <a:lstStyle/>
          <a:p>
            <a:pPr marL="0" indent="0">
              <a:buNone/>
            </a:pPr>
            <a:r>
              <a:rPr lang="en-US" sz="2000">
                <a:solidFill>
                  <a:schemeClr val="tx1"/>
                </a:solidFill>
              </a:rPr>
              <a:t>The enslaved soldiers had been ordered to cut down brushwood in the swamp, but they felt this work was too similar to the work that enslaved people did on plantations – they felt this was humiliating.</a:t>
            </a:r>
          </a:p>
          <a:p>
            <a:pPr marL="0" indent="0">
              <a:buNone/>
            </a:pPr>
            <a:endParaRPr lang="en-US" sz="1400">
              <a:solidFill>
                <a:schemeClr val="tx1"/>
              </a:solidFill>
            </a:endParaRPr>
          </a:p>
          <a:p>
            <a:pPr marL="0" indent="0">
              <a:buNone/>
            </a:pPr>
            <a:r>
              <a:rPr lang="en-US" sz="2000">
                <a:solidFill>
                  <a:schemeClr val="tx1"/>
                </a:solidFill>
              </a:rPr>
              <a:t>After the mutiny, a Court of Enquiry was formed to find out what had happened. On the next slide, you will read some statements that were made to the court.</a:t>
            </a:r>
          </a:p>
          <a:p>
            <a:pPr marL="0" indent="0">
              <a:buNone/>
            </a:pPr>
            <a:endParaRPr lang="en-US" sz="1200">
              <a:solidFill>
                <a:schemeClr val="tx1"/>
              </a:solidFill>
            </a:endParaRPr>
          </a:p>
          <a:p>
            <a:pPr marL="0" indent="0">
              <a:buNone/>
            </a:pPr>
            <a:r>
              <a:rPr lang="en-US" sz="2000">
                <a:solidFill>
                  <a:schemeClr val="tx1"/>
                </a:solidFill>
              </a:rPr>
              <a:t>Use it to help form a judgement on the enquiry question. Did the soldiers of the 8</a:t>
            </a:r>
            <a:r>
              <a:rPr lang="en-US" sz="2000" baseline="30000">
                <a:solidFill>
                  <a:schemeClr val="tx1"/>
                </a:solidFill>
              </a:rPr>
              <a:t>th</a:t>
            </a:r>
            <a:r>
              <a:rPr lang="en-US" sz="2000">
                <a:solidFill>
                  <a:schemeClr val="tx1"/>
                </a:solidFill>
              </a:rPr>
              <a:t> West Indian regiment consider themselves the same as other enslaved people or the same as other soldiers? </a:t>
            </a:r>
          </a:p>
          <a:p>
            <a:endParaRPr lang="en-US" sz="1050" i="1">
              <a:solidFill>
                <a:schemeClr val="tx1"/>
              </a:solidFill>
            </a:endParaRPr>
          </a:p>
          <a:p>
            <a:pPr marL="0" indent="0">
              <a:buNone/>
            </a:pPr>
            <a:endParaRPr lang="en-US" sz="1050" i="1">
              <a:solidFill>
                <a:schemeClr val="tx1"/>
              </a:solidFill>
            </a:endParaRPr>
          </a:p>
          <a:p>
            <a:endParaRPr lang="en-US" sz="1050">
              <a:solidFill>
                <a:schemeClr val="tx1"/>
              </a:solidFill>
            </a:endParaRPr>
          </a:p>
          <a:p>
            <a:endParaRPr lang="en-US" sz="1050">
              <a:solidFill>
                <a:schemeClr val="tx1"/>
              </a:solidFill>
            </a:endParaRPr>
          </a:p>
          <a:p>
            <a:endParaRPr lang="en-US" sz="1050">
              <a:solidFill>
                <a:schemeClr val="tx1"/>
              </a:solidFill>
            </a:endParaRPr>
          </a:p>
          <a:p>
            <a:endParaRPr lang="en-US" sz="1050">
              <a:solidFill>
                <a:schemeClr val="tx1"/>
              </a:solidFill>
            </a:endParaRPr>
          </a:p>
          <a:p>
            <a:pPr marL="0" indent="0">
              <a:buNone/>
            </a:pPr>
            <a:endParaRPr lang="en-US" sz="1000">
              <a:solidFill>
                <a:schemeClr val="tx1"/>
              </a:solidFill>
            </a:endParaRPr>
          </a:p>
          <a:p>
            <a:pPr marL="0" indent="0">
              <a:buNone/>
            </a:pPr>
            <a:endParaRPr lang="en-US" sz="1000">
              <a:solidFill>
                <a:schemeClr val="tx1"/>
              </a:solidFill>
            </a:endParaRPr>
          </a:p>
          <a:p>
            <a:endParaRPr lang="en-US" sz="1600">
              <a:solidFill>
                <a:schemeClr val="tx1"/>
              </a:solidFill>
            </a:endParaRPr>
          </a:p>
          <a:p>
            <a:endParaRPr lang="en-US" sz="1600">
              <a:solidFill>
                <a:schemeClr val="tx1"/>
              </a:solidFill>
            </a:endParaRPr>
          </a:p>
          <a:p>
            <a:endParaRPr lang="en-US" sz="1600">
              <a:solidFill>
                <a:schemeClr val="tx1"/>
              </a:solidFill>
            </a:endParaRPr>
          </a:p>
          <a:p>
            <a:endParaRPr lang="en-US" sz="1600">
              <a:solidFill>
                <a:schemeClr val="tx1"/>
              </a:solidFill>
            </a:endParaRPr>
          </a:p>
        </p:txBody>
      </p:sp>
      <p:pic>
        <p:nvPicPr>
          <p:cNvPr id="5" name="Picture 4" descr="A person in uniform holding a rifle&#10;&#10;Description automatically generated">
            <a:extLst>
              <a:ext uri="{FF2B5EF4-FFF2-40B4-BE49-F238E27FC236}">
                <a16:creationId xmlns:a16="http://schemas.microsoft.com/office/drawing/2014/main" id="{702F4533-6B5C-228A-E4A6-BCE9E38909CC}"/>
              </a:ext>
            </a:extLst>
          </p:cNvPr>
          <p:cNvPicPr>
            <a:picLocks noChangeAspect="1"/>
          </p:cNvPicPr>
          <p:nvPr/>
        </p:nvPicPr>
        <p:blipFill>
          <a:blip r:embed="rId3"/>
          <a:stretch>
            <a:fillRect/>
          </a:stretch>
        </p:blipFill>
        <p:spPr>
          <a:xfrm>
            <a:off x="8166396" y="601199"/>
            <a:ext cx="3197916" cy="5479672"/>
          </a:xfrm>
          <a:prstGeom prst="rect">
            <a:avLst/>
          </a:prstGeom>
        </p:spPr>
      </p:pic>
      <p:sp>
        <p:nvSpPr>
          <p:cNvPr id="7" name="TextBox 6">
            <a:extLst>
              <a:ext uri="{FF2B5EF4-FFF2-40B4-BE49-F238E27FC236}">
                <a16:creationId xmlns:a16="http://schemas.microsoft.com/office/drawing/2014/main" id="{ABC205EA-E041-BF45-5BEC-4F370C28727D}"/>
              </a:ext>
            </a:extLst>
          </p:cNvPr>
          <p:cNvSpPr txBox="1"/>
          <p:nvPr/>
        </p:nvSpPr>
        <p:spPr>
          <a:xfrm>
            <a:off x="8166396" y="6080871"/>
            <a:ext cx="3331780" cy="923330"/>
          </a:xfrm>
          <a:prstGeom prst="rect">
            <a:avLst/>
          </a:prstGeom>
          <a:noFill/>
        </p:spPr>
        <p:txBody>
          <a:bodyPr wrap="square" rtlCol="0">
            <a:spAutoFit/>
          </a:bodyPr>
          <a:lstStyle/>
          <a:p>
            <a:r>
              <a:rPr lang="en-GB" sz="1200" b="0" i="0" u="none" strike="noStrike">
                <a:solidFill>
                  <a:srgbClr val="333333"/>
                </a:solidFill>
                <a:effectLst/>
                <a:latin typeface="aleoregular"/>
              </a:rPr>
              <a:t>National Army Museum, (out of copyright) </a:t>
            </a:r>
            <a:r>
              <a:rPr lang="en-GB" sz="1200" b="0" i="0" u="none" strike="noStrike">
                <a:solidFill>
                  <a:srgbClr val="333333"/>
                </a:solidFill>
                <a:effectLst/>
                <a:latin typeface="aleoregular"/>
                <a:hlinkClick r:id="rId4"/>
              </a:rPr>
              <a:t>https://collection.nam.ac.uk/detail.php?acc=1950-11-33-42</a:t>
            </a:r>
            <a:endParaRPr lang="en-GB" sz="1200" b="0" i="0" u="none" strike="noStrike">
              <a:solidFill>
                <a:srgbClr val="333333"/>
              </a:solidFill>
              <a:effectLst/>
              <a:latin typeface="aleoregular"/>
            </a:endParaRPr>
          </a:p>
          <a:p>
            <a:endParaRPr lang="en-US"/>
          </a:p>
        </p:txBody>
      </p:sp>
    </p:spTree>
    <p:extLst>
      <p:ext uri="{BB962C8B-B14F-4D97-AF65-F5344CB8AC3E}">
        <p14:creationId xmlns:p14="http://schemas.microsoft.com/office/powerpoint/2010/main" val="360288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E9FA2D-1A87-2D00-2409-C7FBA8139ADC}"/>
              </a:ext>
            </a:extLst>
          </p:cNvPr>
          <p:cNvSpPr/>
          <p:nvPr/>
        </p:nvSpPr>
        <p:spPr>
          <a:xfrm>
            <a:off x="1971391" y="312175"/>
            <a:ext cx="7801558" cy="769441"/>
          </a:xfrm>
          <a:prstGeom prst="rect">
            <a:avLst/>
          </a:prstGeom>
          <a:noFill/>
        </p:spPr>
        <p:txBody>
          <a:bodyPr wrap="non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Task 2 – The Court of Enquiry</a:t>
            </a:r>
          </a:p>
        </p:txBody>
      </p:sp>
      <p:graphicFrame>
        <p:nvGraphicFramePr>
          <p:cNvPr id="5" name="Table 4">
            <a:extLst>
              <a:ext uri="{FF2B5EF4-FFF2-40B4-BE49-F238E27FC236}">
                <a16:creationId xmlns:a16="http://schemas.microsoft.com/office/drawing/2014/main" id="{4F011464-4DD3-4139-6842-E770034CE2C4}"/>
              </a:ext>
            </a:extLst>
          </p:cNvPr>
          <p:cNvGraphicFramePr>
            <a:graphicFrameLocks noGrp="1"/>
          </p:cNvGraphicFramePr>
          <p:nvPr>
            <p:extLst>
              <p:ext uri="{D42A27DB-BD31-4B8C-83A1-F6EECF244321}">
                <p14:modId xmlns:p14="http://schemas.microsoft.com/office/powerpoint/2010/main" val="670812486"/>
              </p:ext>
            </p:extLst>
          </p:nvPr>
        </p:nvGraphicFramePr>
        <p:xfrm>
          <a:off x="449262" y="1345565"/>
          <a:ext cx="11293475" cy="2392680"/>
        </p:xfrm>
        <a:graphic>
          <a:graphicData uri="http://schemas.openxmlformats.org/drawingml/2006/table">
            <a:tbl>
              <a:tblPr firstRow="1" bandRow="1">
                <a:tableStyleId>{2D5ABB26-0587-4C30-8999-92F81FD0307C}</a:tableStyleId>
              </a:tblPr>
              <a:tblGrid>
                <a:gridCol w="2880718">
                  <a:extLst>
                    <a:ext uri="{9D8B030D-6E8A-4147-A177-3AD203B41FA5}">
                      <a16:colId xmlns:a16="http://schemas.microsoft.com/office/drawing/2014/main" val="308847518"/>
                    </a:ext>
                  </a:extLst>
                </a:gridCol>
                <a:gridCol w="8412757">
                  <a:extLst>
                    <a:ext uri="{9D8B030D-6E8A-4147-A177-3AD203B41FA5}">
                      <a16:colId xmlns:a16="http://schemas.microsoft.com/office/drawing/2014/main" val="3025933614"/>
                    </a:ext>
                  </a:extLst>
                </a:gridCol>
              </a:tblGrid>
              <a:tr h="370840">
                <a:tc>
                  <a:txBody>
                    <a:bodyPr/>
                    <a:lstStyle/>
                    <a:p>
                      <a:r>
                        <a:rPr lang="en-GB" b="1"/>
                        <a:t>Name of witness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b="1"/>
                        <a:t>Statement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62569466"/>
                  </a:ext>
                </a:extLst>
              </a:tr>
              <a:tr h="370840">
                <a:tc>
                  <a:txBody>
                    <a:bodyPr/>
                    <a:lstStyle/>
                    <a:p>
                      <a:r>
                        <a:rPr lang="en-GB"/>
                        <a:t>Sergeant Gold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Now bill hooks* were put in our hands, hoes* would soon after</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562285"/>
                  </a:ext>
                </a:extLst>
              </a:tr>
              <a:tr h="370840">
                <a:tc>
                  <a:txBody>
                    <a:bodyPr/>
                    <a:lstStyle/>
                    <a:p>
                      <a:r>
                        <a:rPr lang="en-GB"/>
                        <a:t>Captain Cassin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They carried flintlocks* for some time and would not use hoes</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4519516"/>
                  </a:ext>
                </a:extLst>
              </a:tr>
              <a:tr h="370840">
                <a:tc>
                  <a:txBody>
                    <a:bodyPr/>
                    <a:lstStyle/>
                    <a:p>
                      <a:r>
                        <a:rPr lang="en-GB"/>
                        <a:t>Corporal Strong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not receiving any compensation for their work at the swamp, as promised them, caused them to be dissatisfied</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75193573"/>
                  </a:ext>
                </a:extLst>
              </a:tr>
              <a:tr h="370840">
                <a:tc>
                  <a:txBody>
                    <a:bodyPr/>
                    <a:lstStyle/>
                    <a:p>
                      <a:r>
                        <a:rPr lang="en-GB"/>
                        <a:t>Corporal Davy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t>working at the swamp without receiving any recompense*  for our </a:t>
                      </a:r>
                      <a:r>
                        <a:rPr lang="en-US" err="1"/>
                        <a:t>labour</a:t>
                      </a:r>
                      <a:r>
                        <a:rPr lang="en-US"/>
                        <a:t> reinforced the idea that we were to become field n*****s</a:t>
                      </a:r>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080530"/>
                  </a:ext>
                </a:extLst>
              </a:tr>
            </a:tbl>
          </a:graphicData>
        </a:graphic>
      </p:graphicFrame>
      <p:graphicFrame>
        <p:nvGraphicFramePr>
          <p:cNvPr id="6" name="Table 5">
            <a:extLst>
              <a:ext uri="{FF2B5EF4-FFF2-40B4-BE49-F238E27FC236}">
                <a16:creationId xmlns:a16="http://schemas.microsoft.com/office/drawing/2014/main" id="{BEDA4E84-AFBB-843F-9323-ABEC5021C973}"/>
              </a:ext>
            </a:extLst>
          </p:cNvPr>
          <p:cNvGraphicFramePr>
            <a:graphicFrameLocks noGrp="1"/>
          </p:cNvGraphicFramePr>
          <p:nvPr>
            <p:extLst>
              <p:ext uri="{D42A27DB-BD31-4B8C-83A1-F6EECF244321}">
                <p14:modId xmlns:p14="http://schemas.microsoft.com/office/powerpoint/2010/main" val="4271948273"/>
              </p:ext>
            </p:extLst>
          </p:nvPr>
        </p:nvGraphicFramePr>
        <p:xfrm>
          <a:off x="449262" y="3862494"/>
          <a:ext cx="6035675" cy="1257300"/>
        </p:xfrm>
        <a:graphic>
          <a:graphicData uri="http://schemas.openxmlformats.org/drawingml/2006/table">
            <a:tbl>
              <a:tblPr firstRow="1" bandRow="1">
                <a:tableStyleId>{5C22544A-7EE6-4342-B048-85BDC9FD1C3A}</a:tableStyleId>
              </a:tblPr>
              <a:tblGrid>
                <a:gridCol w="1207135">
                  <a:extLst>
                    <a:ext uri="{9D8B030D-6E8A-4147-A177-3AD203B41FA5}">
                      <a16:colId xmlns:a16="http://schemas.microsoft.com/office/drawing/2014/main" val="2577267781"/>
                    </a:ext>
                  </a:extLst>
                </a:gridCol>
                <a:gridCol w="4828540">
                  <a:extLst>
                    <a:ext uri="{9D8B030D-6E8A-4147-A177-3AD203B41FA5}">
                      <a16:colId xmlns:a16="http://schemas.microsoft.com/office/drawing/2014/main" val="1138484893"/>
                    </a:ext>
                  </a:extLst>
                </a:gridCol>
              </a:tblGrid>
              <a:tr h="193791">
                <a:tc>
                  <a:txBody>
                    <a:bodyPr/>
                    <a:lstStyle/>
                    <a:p>
                      <a:r>
                        <a:rPr lang="en-GB" sz="1050"/>
                        <a:t>Glossary</a:t>
                      </a:r>
                    </a:p>
                  </a:txBody>
                  <a:tcPr/>
                </a:tc>
                <a:tc>
                  <a:txBody>
                    <a:bodyPr/>
                    <a:lstStyle/>
                    <a:p>
                      <a:endParaRPr lang="en-GB" sz="1050"/>
                    </a:p>
                  </a:txBody>
                  <a:tcPr/>
                </a:tc>
                <a:extLst>
                  <a:ext uri="{0D108BD9-81ED-4DB2-BD59-A6C34878D82A}">
                    <a16:rowId xmlns:a16="http://schemas.microsoft.com/office/drawing/2014/main" val="696771683"/>
                  </a:ext>
                </a:extLst>
              </a:tr>
              <a:tr h="131406">
                <a:tc>
                  <a:txBody>
                    <a:bodyPr/>
                    <a:lstStyle/>
                    <a:p>
                      <a:r>
                        <a:rPr lang="en-GB" sz="1050" i="0" u="none">
                          <a:effectLst/>
                        </a:rPr>
                        <a:t>Bill hook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t>a short knife used by enslaved people on plantations to cut sugar cane.</a:t>
                      </a:r>
                    </a:p>
                  </a:txBody>
                  <a:tcPr/>
                </a:tc>
                <a:extLst>
                  <a:ext uri="{0D108BD9-81ED-4DB2-BD59-A6C34878D82A}">
                    <a16:rowId xmlns:a16="http://schemas.microsoft.com/office/drawing/2014/main" val="2609828139"/>
                  </a:ext>
                </a:extLst>
              </a:tr>
              <a:tr h="193791">
                <a:tc>
                  <a:txBody>
                    <a:bodyPr/>
                    <a:lstStyle/>
                    <a:p>
                      <a:r>
                        <a:rPr lang="en-GB" sz="1050" b="0" i="0" u="none">
                          <a:effectLst/>
                        </a:rPr>
                        <a:t>Hoe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t>a tool used on plantations to remove weeds from the ground.</a:t>
                      </a:r>
                    </a:p>
                  </a:txBody>
                  <a:tcPr/>
                </a:tc>
                <a:extLst>
                  <a:ext uri="{0D108BD9-81ED-4DB2-BD59-A6C34878D82A}">
                    <a16:rowId xmlns:a16="http://schemas.microsoft.com/office/drawing/2014/main" val="1348600986"/>
                  </a:ext>
                </a:extLst>
              </a:tr>
              <a:tr h="193791">
                <a:tc>
                  <a:txBody>
                    <a:bodyPr/>
                    <a:lstStyle/>
                    <a:p>
                      <a:r>
                        <a:rPr lang="en-GB" sz="1050"/>
                        <a:t>Flintlock</a:t>
                      </a:r>
                    </a:p>
                  </a:txBody>
                  <a:tcPr/>
                </a:tc>
                <a:tc>
                  <a:txBody>
                    <a:bodyPr/>
                    <a:lstStyle/>
                    <a:p>
                      <a:r>
                        <a:rPr lang="en-GB" sz="1050"/>
                        <a:t>a type of gun</a:t>
                      </a:r>
                    </a:p>
                  </a:txBody>
                  <a:tcPr/>
                </a:tc>
                <a:extLst>
                  <a:ext uri="{0D108BD9-81ED-4DB2-BD59-A6C34878D82A}">
                    <a16:rowId xmlns:a16="http://schemas.microsoft.com/office/drawing/2014/main" val="3557447990"/>
                  </a:ext>
                </a:extLst>
              </a:tr>
              <a:tr h="193791">
                <a:tc>
                  <a:txBody>
                    <a:bodyPr/>
                    <a:lstStyle/>
                    <a:p>
                      <a:r>
                        <a:rPr lang="en-GB" sz="1050"/>
                        <a:t>Recompense</a:t>
                      </a:r>
                    </a:p>
                  </a:txBody>
                  <a:tcPr/>
                </a:tc>
                <a:tc>
                  <a:txBody>
                    <a:bodyPr/>
                    <a:lstStyle/>
                    <a:p>
                      <a:r>
                        <a:rPr lang="en-GB" sz="1050"/>
                        <a:t>Payment</a:t>
                      </a:r>
                    </a:p>
                  </a:txBody>
                  <a:tcPr/>
                </a:tc>
                <a:extLst>
                  <a:ext uri="{0D108BD9-81ED-4DB2-BD59-A6C34878D82A}">
                    <a16:rowId xmlns:a16="http://schemas.microsoft.com/office/drawing/2014/main" val="4011223121"/>
                  </a:ext>
                </a:extLst>
              </a:tr>
            </a:tbl>
          </a:graphicData>
        </a:graphic>
      </p:graphicFrame>
      <p:sp>
        <p:nvSpPr>
          <p:cNvPr id="7" name="TextBox 6">
            <a:extLst>
              <a:ext uri="{FF2B5EF4-FFF2-40B4-BE49-F238E27FC236}">
                <a16:creationId xmlns:a16="http://schemas.microsoft.com/office/drawing/2014/main" id="{9707C46C-9A6A-248A-E918-2CF64626B90C}"/>
              </a:ext>
            </a:extLst>
          </p:cNvPr>
          <p:cNvSpPr txBox="1"/>
          <p:nvPr/>
        </p:nvSpPr>
        <p:spPr>
          <a:xfrm>
            <a:off x="6814687" y="4104131"/>
            <a:ext cx="4831798" cy="2031325"/>
          </a:xfrm>
          <a:prstGeom prst="rect">
            <a:avLst/>
          </a:prstGeom>
          <a:noFill/>
        </p:spPr>
        <p:txBody>
          <a:bodyPr wrap="square" rtlCol="0">
            <a:spAutoFit/>
          </a:bodyPr>
          <a:lstStyle/>
          <a:p>
            <a:pPr marL="342900" indent="-342900">
              <a:buFont typeface="+mj-lt"/>
              <a:buAutoNum type="arabicPeriod"/>
            </a:pPr>
            <a:r>
              <a:rPr lang="en-GB"/>
              <a:t>Which of the witnesses do you think were enslaved? Explain why you think this</a:t>
            </a:r>
          </a:p>
          <a:p>
            <a:pPr marL="342900" indent="-342900">
              <a:buFont typeface="+mj-lt"/>
              <a:buAutoNum type="arabicPeriod"/>
            </a:pPr>
            <a:r>
              <a:rPr lang="en-GB"/>
              <a:t>Write out two quotes.</a:t>
            </a:r>
          </a:p>
          <a:p>
            <a:pPr marL="742950" lvl="1" indent="-285750">
              <a:buFont typeface="Arial" panose="020B0604020202020204" pitchFamily="34" charset="0"/>
              <a:buChar char="•"/>
            </a:pPr>
            <a:r>
              <a:rPr lang="en-GB"/>
              <a:t>One which suggests the witness did not see himself as enslaved</a:t>
            </a:r>
          </a:p>
          <a:p>
            <a:pPr marL="742950" lvl="1" indent="-285750">
              <a:buFont typeface="Arial" panose="020B0604020202020204" pitchFamily="34" charset="0"/>
              <a:buChar char="•"/>
            </a:pPr>
            <a:r>
              <a:rPr lang="en-GB"/>
              <a:t>One by an officer which suggests he sympathised with the enslaved.</a:t>
            </a:r>
          </a:p>
        </p:txBody>
      </p:sp>
    </p:spTree>
    <p:extLst>
      <p:ext uri="{BB962C8B-B14F-4D97-AF65-F5344CB8AC3E}">
        <p14:creationId xmlns:p14="http://schemas.microsoft.com/office/powerpoint/2010/main" val="3986645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1B13F-B6CD-90F0-491D-DE50139D6D22}"/>
              </a:ext>
            </a:extLst>
          </p:cNvPr>
          <p:cNvSpPr>
            <a:spLocks noGrp="1"/>
          </p:cNvSpPr>
          <p:nvPr>
            <p:ph type="title"/>
          </p:nvPr>
        </p:nvSpPr>
        <p:spPr>
          <a:solidFill>
            <a:schemeClr val="bg2"/>
          </a:solidFill>
        </p:spPr>
        <p:txBody>
          <a:bodyPr>
            <a:normAutofit/>
          </a:bodyPr>
          <a:lstStyle/>
          <a:p>
            <a:pPr algn="ctr"/>
            <a:r>
              <a:rPr lang="en-US" b="0">
                <a:solidFill>
                  <a:schemeClr val="tx1"/>
                </a:solidFill>
                <a:latin typeface="+mn-lt"/>
              </a:rPr>
              <a:t>Task 3 – Answering the Enquiry</a:t>
            </a:r>
          </a:p>
        </p:txBody>
      </p:sp>
      <p:sp>
        <p:nvSpPr>
          <p:cNvPr id="3" name="Content Placeholder 2">
            <a:extLst>
              <a:ext uri="{FF2B5EF4-FFF2-40B4-BE49-F238E27FC236}">
                <a16:creationId xmlns:a16="http://schemas.microsoft.com/office/drawing/2014/main" id="{9A5D39CC-9ADE-B86A-91A6-3E46C90019FB}"/>
              </a:ext>
            </a:extLst>
          </p:cNvPr>
          <p:cNvSpPr>
            <a:spLocks noGrp="1"/>
          </p:cNvSpPr>
          <p:nvPr>
            <p:ph idx="1"/>
          </p:nvPr>
        </p:nvSpPr>
        <p:spPr>
          <a:xfrm>
            <a:off x="710184" y="1993352"/>
            <a:ext cx="10771632" cy="4102648"/>
          </a:xfrm>
          <a:solidFill>
            <a:schemeClr val="bg2"/>
          </a:solidFill>
        </p:spPr>
        <p:txBody>
          <a:bodyPr>
            <a:normAutofit fontScale="70000" lnSpcReduction="20000"/>
          </a:bodyPr>
          <a:lstStyle/>
          <a:p>
            <a:pPr marL="0" indent="0">
              <a:buNone/>
            </a:pPr>
            <a:r>
              <a:rPr lang="en-US">
                <a:solidFill>
                  <a:schemeClr val="tx1"/>
                </a:solidFill>
                <a:latin typeface="+mj-lt"/>
              </a:rPr>
              <a:t>“</a:t>
            </a:r>
            <a:r>
              <a:rPr lang="en-GB" u="none" strike="noStrike">
                <a:solidFill>
                  <a:schemeClr val="tx1"/>
                </a:solidFill>
                <a:effectLst/>
                <a:latin typeface="+mj-lt"/>
              </a:rPr>
              <a:t>What can the accounts of the 8th Regiment’s rebellion tell us about how enslaved soldiers viewed their status?”</a:t>
            </a:r>
          </a:p>
          <a:p>
            <a:pPr marL="0" indent="0">
              <a:buNone/>
            </a:pPr>
            <a:endParaRPr lang="en-GB" u="none" strike="noStrike">
              <a:solidFill>
                <a:schemeClr val="tx1"/>
              </a:solidFill>
              <a:effectLst/>
              <a:latin typeface="+mj-lt"/>
            </a:endParaRPr>
          </a:p>
          <a:p>
            <a:pPr marL="0" indent="0">
              <a:buNone/>
            </a:pPr>
            <a:r>
              <a:rPr lang="en-GB" u="none" strike="noStrike">
                <a:solidFill>
                  <a:schemeClr val="tx1"/>
                </a:solidFill>
                <a:effectLst/>
                <a:latin typeface="+mj-lt"/>
              </a:rPr>
              <a:t>Use these sentence starters to write an answer in full sentences.</a:t>
            </a:r>
          </a:p>
          <a:p>
            <a:pPr marL="0" indent="0">
              <a:buNone/>
            </a:pPr>
            <a:endParaRPr lang="en-GB" u="none" strike="noStrike">
              <a:solidFill>
                <a:schemeClr val="tx1"/>
              </a:solidFill>
              <a:effectLst/>
              <a:latin typeface="+mj-lt"/>
            </a:endParaRPr>
          </a:p>
          <a:p>
            <a:pPr marL="0" indent="0">
              <a:buNone/>
            </a:pPr>
            <a:endParaRPr lang="en-GB" u="none" strike="noStrike">
              <a:solidFill>
                <a:schemeClr val="tx1"/>
              </a:solidFill>
              <a:effectLst/>
            </a:endParaRPr>
          </a:p>
          <a:p>
            <a:pPr marL="0" indent="0">
              <a:buNone/>
            </a:pPr>
            <a:r>
              <a:rPr lang="en-US" sz="3800" b="1" u="none" strike="noStrike">
                <a:solidFill>
                  <a:schemeClr val="tx1"/>
                </a:solidFill>
                <a:effectLst/>
              </a:rPr>
              <a:t>The soldiers of the West Indian Regiment saw themselves as….. (</a:t>
            </a:r>
            <a:r>
              <a:rPr lang="en-US" sz="3800" u="none" strike="noStrike">
                <a:solidFill>
                  <a:schemeClr val="tx1"/>
                </a:solidFill>
                <a:effectLst/>
              </a:rPr>
              <a:t>Enslaved soldiers who could be treated differently to other soldiers/ Soldiers who could not be treated differently to other soldiers)</a:t>
            </a:r>
          </a:p>
          <a:p>
            <a:pPr marL="0" indent="0">
              <a:buNone/>
            </a:pPr>
            <a:r>
              <a:rPr lang="en-US" sz="3800" b="1" u="none" strike="noStrike">
                <a:solidFill>
                  <a:schemeClr val="tx1"/>
                </a:solidFill>
                <a:effectLst/>
              </a:rPr>
              <a:t>One piece of evidence that backs this up is……</a:t>
            </a:r>
          </a:p>
          <a:p>
            <a:pPr marL="0" indent="0">
              <a:buNone/>
            </a:pPr>
            <a:r>
              <a:rPr lang="en-US" sz="3800" b="1">
                <a:solidFill>
                  <a:schemeClr val="tx1"/>
                </a:solidFill>
              </a:rPr>
              <a:t>This links to another piece of evidence…..</a:t>
            </a:r>
            <a:endParaRPr lang="en-US" sz="3800" b="1" u="none" strike="noStrike">
              <a:solidFill>
                <a:schemeClr val="tx1"/>
              </a:solidFill>
              <a:effectLst/>
            </a:endParaRPr>
          </a:p>
          <a:p>
            <a:pPr marL="0" indent="0">
              <a:buNone/>
            </a:pPr>
            <a:endParaRPr lang="en-US">
              <a:solidFill>
                <a:schemeClr val="tx1"/>
              </a:solidFill>
              <a:latin typeface="+mj-lt"/>
            </a:endParaRPr>
          </a:p>
          <a:p>
            <a:pPr marL="0" indent="0">
              <a:buNone/>
            </a:pPr>
            <a:endParaRPr lang="en-US" u="none" strike="noStrike">
              <a:solidFill>
                <a:schemeClr val="tx1"/>
              </a:solidFill>
              <a:effectLst/>
              <a:latin typeface="+mj-lt"/>
            </a:endParaRPr>
          </a:p>
          <a:p>
            <a:pPr marL="0" indent="0">
              <a:buNone/>
            </a:pPr>
            <a:endParaRPr lang="en-GB" u="none" strike="noStrike">
              <a:solidFill>
                <a:schemeClr val="tx1"/>
              </a:solidFill>
              <a:effectLst/>
              <a:latin typeface="+mj-lt"/>
            </a:endParaRPr>
          </a:p>
          <a:p>
            <a:endParaRPr lang="en-GB">
              <a:solidFill>
                <a:schemeClr val="tx1"/>
              </a:solidFill>
              <a:latin typeface="+mj-lt"/>
            </a:endParaRPr>
          </a:p>
          <a:p>
            <a:pPr marL="0" indent="0">
              <a:buNone/>
            </a:pPr>
            <a:endParaRPr lang="en-GB" u="none" strike="noStrike">
              <a:solidFill>
                <a:schemeClr val="tx1"/>
              </a:solidFill>
              <a:effectLst/>
              <a:latin typeface="+mj-lt"/>
            </a:endParaRPr>
          </a:p>
        </p:txBody>
      </p:sp>
    </p:spTree>
    <p:extLst>
      <p:ext uri="{BB962C8B-B14F-4D97-AF65-F5344CB8AC3E}">
        <p14:creationId xmlns:p14="http://schemas.microsoft.com/office/powerpoint/2010/main" val="336471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15DE1-A928-C225-6C6F-D4EAC2C26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FC4DF5-CE2B-17A1-B21A-22AE34E5C16D}"/>
              </a:ext>
            </a:extLst>
          </p:cNvPr>
          <p:cNvSpPr>
            <a:spLocks noGrp="1"/>
          </p:cNvSpPr>
          <p:nvPr>
            <p:ph type="title"/>
          </p:nvPr>
        </p:nvSpPr>
        <p:spPr>
          <a:xfrm>
            <a:off x="838200" y="868362"/>
            <a:ext cx="10515600" cy="1119188"/>
          </a:xfrm>
        </p:spPr>
        <p:txBody>
          <a:bodyPr>
            <a:normAutofit fontScale="90000"/>
          </a:bodyPr>
          <a:lstStyle/>
          <a:p>
            <a:r>
              <a:rPr lang="en-GB" b="0">
                <a:latin typeface="+mn-lt"/>
              </a:rPr>
              <a:t>Plenary </a:t>
            </a:r>
            <a:r>
              <a:rPr lang="en-GB" sz="3600" b="0">
                <a:latin typeface="+mn-lt"/>
              </a:rPr>
              <a:t>- </a:t>
            </a:r>
            <a:r>
              <a:rPr lang="en-GB" sz="3600" b="0">
                <a:effectLst/>
                <a:latin typeface="+mn-lt"/>
                <a:ea typeface="Calibri" panose="020F0502020204030204" pitchFamily="34" charset="0"/>
                <a:cs typeface="Aptos" panose="020B0004020202020204" pitchFamily="34" charset="0"/>
              </a:rPr>
              <a:t>Has your understanding of enslavement in the early 19</a:t>
            </a:r>
            <a:r>
              <a:rPr lang="en-GB" sz="3600" b="0" baseline="30000">
                <a:effectLst/>
                <a:latin typeface="+mn-lt"/>
                <a:ea typeface="Calibri" panose="020F0502020204030204" pitchFamily="34" charset="0"/>
                <a:cs typeface="Aptos" panose="020B0004020202020204" pitchFamily="34" charset="0"/>
              </a:rPr>
              <a:t>th</a:t>
            </a:r>
            <a:r>
              <a:rPr lang="en-GB" sz="3600" b="0">
                <a:effectLst/>
                <a:latin typeface="+mn-lt"/>
                <a:ea typeface="Calibri" panose="020F0502020204030204" pitchFamily="34" charset="0"/>
                <a:cs typeface="Aptos" panose="020B0004020202020204" pitchFamily="34" charset="0"/>
              </a:rPr>
              <a:t> century changed? If so, explain how?</a:t>
            </a:r>
            <a:endParaRPr lang="en-GB" sz="3600" b="0">
              <a:latin typeface="+mn-lt"/>
            </a:endParaRPr>
          </a:p>
        </p:txBody>
      </p:sp>
      <p:sp>
        <p:nvSpPr>
          <p:cNvPr id="3" name="Content Placeholder 2">
            <a:extLst>
              <a:ext uri="{FF2B5EF4-FFF2-40B4-BE49-F238E27FC236}">
                <a16:creationId xmlns:a16="http://schemas.microsoft.com/office/drawing/2014/main" id="{CFA70A49-EDDE-7748-AB0E-3BCA3D107E7A}"/>
              </a:ext>
            </a:extLst>
          </p:cNvPr>
          <p:cNvSpPr>
            <a:spLocks noGrp="1"/>
          </p:cNvSpPr>
          <p:nvPr>
            <p:ph idx="1"/>
          </p:nvPr>
        </p:nvSpPr>
        <p:spPr>
          <a:xfrm>
            <a:off x="546538" y="2339945"/>
            <a:ext cx="10515600" cy="3122612"/>
          </a:xfrm>
        </p:spPr>
        <p:txBody>
          <a:bodyPr/>
          <a:lstStyle/>
          <a:p>
            <a:r>
              <a:rPr lang="en-GB"/>
              <a:t>Was to be enslaved a single experience, or did enslaved peoples experience different forms of slavery?</a:t>
            </a:r>
          </a:p>
          <a:p>
            <a:endParaRPr lang="en-GB"/>
          </a:p>
          <a:p>
            <a:r>
              <a:rPr lang="en-GB"/>
              <a:t>Jot your ideas down on post it note for the door. </a:t>
            </a:r>
          </a:p>
        </p:txBody>
      </p:sp>
      <p:pic>
        <p:nvPicPr>
          <p:cNvPr id="1026" name="Picture 2" descr="Image result for wikicommons post it note">
            <a:extLst>
              <a:ext uri="{FF2B5EF4-FFF2-40B4-BE49-F238E27FC236}">
                <a16:creationId xmlns:a16="http://schemas.microsoft.com/office/drawing/2014/main" id="{820DA418-F3F5-BC89-3A1A-2A1B131FA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85434" y="3901251"/>
            <a:ext cx="2060028" cy="222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8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6098A4-9414-C321-C8D6-5C27AD847F56}"/>
              </a:ext>
            </a:extLst>
          </p:cNvPr>
          <p:cNvGraphicFramePr>
            <a:graphicFrameLocks noGrp="1"/>
          </p:cNvGraphicFramePr>
          <p:nvPr>
            <p:extLst>
              <p:ext uri="{D42A27DB-BD31-4B8C-83A1-F6EECF244321}">
                <p14:modId xmlns:p14="http://schemas.microsoft.com/office/powerpoint/2010/main" val="912624312"/>
              </p:ext>
            </p:extLst>
          </p:nvPr>
        </p:nvGraphicFramePr>
        <p:xfrm>
          <a:off x="1" y="0"/>
          <a:ext cx="12433737" cy="6930529"/>
        </p:xfrm>
        <a:graphic>
          <a:graphicData uri="http://schemas.openxmlformats.org/drawingml/2006/table">
            <a:tbl>
              <a:tblPr firstRow="1" firstCol="1" bandRow="1">
                <a:tableStyleId>{5C22544A-7EE6-4342-B048-85BDC9FD1C3A}</a:tableStyleId>
              </a:tblPr>
              <a:tblGrid>
                <a:gridCol w="879918">
                  <a:extLst>
                    <a:ext uri="{9D8B030D-6E8A-4147-A177-3AD203B41FA5}">
                      <a16:colId xmlns:a16="http://schemas.microsoft.com/office/drawing/2014/main" val="3222755322"/>
                    </a:ext>
                  </a:extLst>
                </a:gridCol>
                <a:gridCol w="5461190">
                  <a:extLst>
                    <a:ext uri="{9D8B030D-6E8A-4147-A177-3AD203B41FA5}">
                      <a16:colId xmlns:a16="http://schemas.microsoft.com/office/drawing/2014/main" val="2750574462"/>
                    </a:ext>
                  </a:extLst>
                </a:gridCol>
                <a:gridCol w="4188515">
                  <a:extLst>
                    <a:ext uri="{9D8B030D-6E8A-4147-A177-3AD203B41FA5}">
                      <a16:colId xmlns:a16="http://schemas.microsoft.com/office/drawing/2014/main" val="2572827147"/>
                    </a:ext>
                  </a:extLst>
                </a:gridCol>
                <a:gridCol w="1904114">
                  <a:extLst>
                    <a:ext uri="{9D8B030D-6E8A-4147-A177-3AD203B41FA5}">
                      <a16:colId xmlns:a16="http://schemas.microsoft.com/office/drawing/2014/main" val="1681203900"/>
                    </a:ext>
                  </a:extLst>
                </a:gridCol>
              </a:tblGrid>
              <a:tr h="433553">
                <a:tc gridSpan="4">
                  <a:txBody>
                    <a:bodyPr/>
                    <a:lstStyle/>
                    <a:p>
                      <a:pPr algn="ctr">
                        <a:lnSpc>
                          <a:spcPct val="107000"/>
                        </a:lnSpc>
                        <a:spcAft>
                          <a:spcPts val="800"/>
                        </a:spcAft>
                      </a:pPr>
                      <a:r>
                        <a:rPr lang="en-GB" sz="1200" kern="100">
                          <a:effectLst/>
                        </a:rPr>
                        <a:t>S4 National 5 Enquiry Question</a:t>
                      </a:r>
                    </a:p>
                    <a:p>
                      <a:pPr algn="ctr">
                        <a:lnSpc>
                          <a:spcPct val="107000"/>
                        </a:lnSpc>
                        <a:spcAft>
                          <a:spcPts val="800"/>
                        </a:spcAft>
                      </a:pPr>
                      <a:r>
                        <a:rPr lang="en-GB" sz="1200" kern="100">
                          <a:effectLst/>
                        </a:rPr>
                        <a:t>What can the accounts of the 8</a:t>
                      </a:r>
                      <a:r>
                        <a:rPr lang="en-GB" sz="1200" kern="100" baseline="30000">
                          <a:effectLst/>
                        </a:rPr>
                        <a:t>th</a:t>
                      </a:r>
                      <a:r>
                        <a:rPr lang="en-GB" sz="1200" kern="100">
                          <a:effectLst/>
                        </a:rPr>
                        <a:t> West India Regiment’s rebellion tell us about how enslaved soldiers viewed their status?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0834534"/>
                  </a:ext>
                </a:extLst>
              </a:tr>
              <a:tr h="877249">
                <a:tc>
                  <a:txBody>
                    <a:bodyPr/>
                    <a:lstStyle/>
                    <a:p>
                      <a:pPr>
                        <a:lnSpc>
                          <a:spcPct val="107000"/>
                        </a:lnSpc>
                        <a:spcAft>
                          <a:spcPts val="800"/>
                        </a:spcAft>
                      </a:pPr>
                      <a:r>
                        <a:rPr lang="en-GB" sz="1200" kern="100">
                          <a:effectLst/>
                        </a:rPr>
                        <a:t>Purpose: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gridSpan="3">
                  <a:txBody>
                    <a:bodyPr/>
                    <a:lstStyle/>
                    <a:p>
                      <a:pPr>
                        <a:lnSpc>
                          <a:spcPct val="107000"/>
                        </a:lnSpc>
                        <a:spcAft>
                          <a:spcPts val="0"/>
                        </a:spcAft>
                      </a:pPr>
                      <a:r>
                        <a:rPr lang="en-GB" sz="1200" kern="100">
                          <a:effectLst/>
                        </a:rPr>
                        <a:t>To develop enquiry skills which is a meta life skill. Using History, students will enquire …………</a:t>
                      </a:r>
                    </a:p>
                    <a:p>
                      <a:pPr>
                        <a:lnSpc>
                          <a:spcPct val="107000"/>
                        </a:lnSpc>
                        <a:spcAft>
                          <a:spcPts val="0"/>
                        </a:spcAft>
                      </a:pPr>
                      <a:r>
                        <a:rPr lang="en-US" sz="1200" kern="100">
                          <a:effectLst/>
                        </a:rPr>
                        <a:t>The role of the enslaved soldiers in the West India Regiments</a:t>
                      </a:r>
                      <a:endParaRPr lang="en-GB" sz="1200" kern="100">
                        <a:effectLst/>
                      </a:endParaRPr>
                    </a:p>
                    <a:p>
                      <a:pPr>
                        <a:lnSpc>
                          <a:spcPct val="107000"/>
                        </a:lnSpc>
                        <a:spcAft>
                          <a:spcPts val="0"/>
                        </a:spcAft>
                      </a:pPr>
                      <a:r>
                        <a:rPr lang="en-US" sz="1200" kern="100">
                          <a:effectLst/>
                        </a:rPr>
                        <a:t>The role of the British army in buyingenslaved peoples</a:t>
                      </a:r>
                      <a:endParaRPr lang="en-GB" sz="1200" kern="100">
                        <a:effectLst/>
                      </a:endParaRPr>
                    </a:p>
                    <a:p>
                      <a:pPr>
                        <a:lnSpc>
                          <a:spcPct val="107000"/>
                        </a:lnSpc>
                        <a:spcAft>
                          <a:spcPts val="0"/>
                        </a:spcAft>
                      </a:pP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04444"/>
                  </a:ext>
                </a:extLst>
              </a:tr>
              <a:tr h="1382927">
                <a:tc>
                  <a:txBody>
                    <a:bodyPr/>
                    <a:lstStyle/>
                    <a:p>
                      <a:pPr>
                        <a:lnSpc>
                          <a:spcPct val="107000"/>
                        </a:lnSpc>
                        <a:spcAft>
                          <a:spcPts val="800"/>
                        </a:spcAft>
                      </a:pPr>
                      <a:r>
                        <a:rPr lang="en-GB" sz="1200" kern="100">
                          <a:effectLst/>
                        </a:rPr>
                        <a:t>Objective: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gridSpan="3">
                  <a:txBody>
                    <a:bodyPr/>
                    <a:lstStyle/>
                    <a:p>
                      <a:pPr>
                        <a:lnSpc>
                          <a:spcPct val="107000"/>
                        </a:lnSpc>
                        <a:spcAft>
                          <a:spcPts val="0"/>
                        </a:spcAft>
                      </a:pPr>
                      <a:r>
                        <a:rPr lang="en-GB" sz="1200" kern="100">
                          <a:effectLst/>
                        </a:rPr>
                        <a:t>The learning in this lesson links to the syllabus by – SQA National 5 History – Historical British Study – Part 3 – The Trade In Enslaved Africans 1770-1087 – Section The Captives’ Experience   “other forms of slave labour on the Caribbean islands” </a:t>
                      </a:r>
                    </a:p>
                    <a:p>
                      <a:pPr>
                        <a:lnSpc>
                          <a:spcPct val="107000"/>
                        </a:lnSpc>
                        <a:spcAft>
                          <a:spcPts val="0"/>
                        </a:spcAft>
                      </a:pPr>
                      <a:r>
                        <a:rPr lang="en-GB" sz="1200" kern="100">
                          <a:effectLst/>
                        </a:rPr>
                        <a:t> </a:t>
                      </a:r>
                    </a:p>
                    <a:p>
                      <a:pPr>
                        <a:lnSpc>
                          <a:spcPct val="107000"/>
                        </a:lnSpc>
                        <a:spcAft>
                          <a:spcPts val="0"/>
                        </a:spcAft>
                      </a:pPr>
                      <a:r>
                        <a:rPr lang="en-GB" sz="1200" kern="100">
                          <a:effectLst/>
                        </a:rPr>
                        <a:t>What is the takeaway?</a:t>
                      </a:r>
                    </a:p>
                    <a:p>
                      <a:pPr>
                        <a:lnSpc>
                          <a:spcPct val="107000"/>
                        </a:lnSpc>
                        <a:spcAft>
                          <a:spcPts val="0"/>
                        </a:spcAft>
                      </a:pPr>
                      <a:r>
                        <a:rPr lang="en-GB" sz="1200" kern="100">
                          <a:effectLst/>
                        </a:rPr>
                        <a:t>The British army was the biggest purchaser of Enslaved Africans</a:t>
                      </a:r>
                    </a:p>
                    <a:p>
                      <a:pPr>
                        <a:lnSpc>
                          <a:spcPct val="107000"/>
                        </a:lnSpc>
                        <a:spcAft>
                          <a:spcPts val="0"/>
                        </a:spcAft>
                      </a:pPr>
                      <a:r>
                        <a:rPr lang="en-US" sz="1200" kern="100">
                          <a:effectLst/>
                        </a:rPr>
                        <a:t>Soldiers of the WIR did not view themselves as enslaved to work as </a:t>
                      </a:r>
                      <a:r>
                        <a:rPr lang="en-US" sz="1200" kern="100" err="1">
                          <a:effectLst/>
                        </a:rPr>
                        <a:t>labourers</a:t>
                      </a:r>
                      <a:endParaRPr lang="en-GB" sz="1200" kern="100">
                        <a:effectLst/>
                      </a:endParaRPr>
                    </a:p>
                    <a:p>
                      <a:pPr>
                        <a:lnSpc>
                          <a:spcPct val="107000"/>
                        </a:lnSpc>
                        <a:spcAft>
                          <a:spcPts val="0"/>
                        </a:spcAft>
                      </a:pPr>
                      <a:r>
                        <a:rPr lang="en-GB" sz="1200" kern="100">
                          <a:effectLst/>
                        </a:rPr>
                        <a:t>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9409180"/>
                  </a:ext>
                </a:extLst>
              </a:tr>
              <a:tr h="1125339">
                <a:tc>
                  <a:txBody>
                    <a:bodyPr/>
                    <a:lstStyle/>
                    <a:p>
                      <a:pPr>
                        <a:lnSpc>
                          <a:spcPct val="107000"/>
                        </a:lnSpc>
                        <a:spcAft>
                          <a:spcPts val="800"/>
                        </a:spcAft>
                      </a:pPr>
                      <a:r>
                        <a:rPr lang="en-GB" sz="1200" kern="100">
                          <a:effectLst/>
                        </a:rPr>
                        <a:t>Outcome: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gridSpan="3">
                  <a:txBody>
                    <a:bodyPr/>
                    <a:lstStyle/>
                    <a:p>
                      <a:pPr>
                        <a:lnSpc>
                          <a:spcPct val="107000"/>
                        </a:lnSpc>
                        <a:spcAft>
                          <a:spcPts val="0"/>
                        </a:spcAft>
                      </a:pPr>
                      <a:r>
                        <a:rPr lang="en-GB" sz="1200" kern="100">
                          <a:effectLst/>
                        </a:rPr>
                        <a:t>Pupils will demonstrate their ability to answer the Enquiry Question by…</a:t>
                      </a:r>
                    </a:p>
                    <a:p>
                      <a:pPr>
                        <a:lnSpc>
                          <a:spcPct val="107000"/>
                        </a:lnSpc>
                        <a:spcAft>
                          <a:spcPts val="0"/>
                        </a:spcAft>
                      </a:pPr>
                      <a:r>
                        <a:rPr lang="en-GB" sz="1200" kern="100">
                          <a:effectLst/>
                        </a:rPr>
                        <a:t> </a:t>
                      </a:r>
                    </a:p>
                    <a:p>
                      <a:pPr marL="342900" lvl="0" indent="-342900">
                        <a:lnSpc>
                          <a:spcPct val="107000"/>
                        </a:lnSpc>
                        <a:spcAft>
                          <a:spcPts val="0"/>
                        </a:spcAft>
                        <a:buFont typeface="Symbol" pitchFamily="2" charset="2"/>
                        <a:buChar char=""/>
                      </a:pPr>
                      <a:r>
                        <a:rPr lang="en-US" sz="1200" kern="100">
                          <a:effectLst/>
                        </a:rPr>
                        <a:t>being able to describe why Britain needed armed enslaved soldiers</a:t>
                      </a:r>
                      <a:endParaRPr lang="en-GB" sz="1200" kern="100">
                        <a:effectLst/>
                      </a:endParaRPr>
                    </a:p>
                    <a:p>
                      <a:pPr marL="342900" lvl="0" indent="-342900">
                        <a:lnSpc>
                          <a:spcPct val="107000"/>
                        </a:lnSpc>
                        <a:spcAft>
                          <a:spcPts val="0"/>
                        </a:spcAft>
                        <a:buFont typeface="Symbol" pitchFamily="2" charset="2"/>
                        <a:buChar char=""/>
                      </a:pPr>
                      <a:r>
                        <a:rPr lang="en-US" sz="1200" kern="100">
                          <a:effectLst/>
                        </a:rPr>
                        <a:t>being able to explain how the soldiers of the 8</a:t>
                      </a:r>
                      <a:r>
                        <a:rPr lang="en-US" sz="1200" kern="100" baseline="30000">
                          <a:effectLst/>
                        </a:rPr>
                        <a:t>th</a:t>
                      </a:r>
                      <a:r>
                        <a:rPr lang="en-US" sz="1200" kern="100">
                          <a:effectLst/>
                        </a:rPr>
                        <a:t> West India Regiment viewed their status</a:t>
                      </a:r>
                      <a:endParaRPr lang="en-GB" sz="1200" kern="100">
                        <a:effectLst/>
                      </a:endParaRPr>
                    </a:p>
                    <a:p>
                      <a:pPr marL="342900" lvl="0" indent="-342900">
                        <a:lnSpc>
                          <a:spcPct val="107000"/>
                        </a:lnSpc>
                        <a:spcAft>
                          <a:spcPts val="0"/>
                        </a:spcAft>
                        <a:buFont typeface="Symbol" pitchFamily="2" charset="2"/>
                        <a:buChar char=""/>
                      </a:pPr>
                      <a:r>
                        <a:rPr lang="en-US" sz="1200" kern="100">
                          <a:effectLst/>
                        </a:rPr>
                        <a:t>Being able to explain contradictions or limitations of the enslaved soldier’s status</a:t>
                      </a:r>
                      <a:endParaRPr lang="en-GB" sz="1200" kern="100">
                        <a:effectLst/>
                      </a:endParaRPr>
                    </a:p>
                    <a:p>
                      <a:pPr>
                        <a:lnSpc>
                          <a:spcPct val="107000"/>
                        </a:lnSpc>
                        <a:spcAft>
                          <a:spcPts val="0"/>
                        </a:spcAft>
                      </a:pPr>
                      <a:r>
                        <a:rPr lang="en-GB" sz="1200" kern="100">
                          <a:effectLst/>
                        </a:rPr>
                        <a:t>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97792900"/>
                  </a:ext>
                </a:extLst>
              </a:tr>
              <a:tr h="118733">
                <a:tc gridSpan="4">
                  <a:txBody>
                    <a:bodyPr/>
                    <a:lstStyle/>
                    <a:p>
                      <a:pPr>
                        <a:lnSpc>
                          <a:spcPct val="107000"/>
                        </a:lnSpc>
                        <a:spcAft>
                          <a:spcPts val="0"/>
                        </a:spcAft>
                      </a:pPr>
                      <a:r>
                        <a:rPr lang="en-GB" sz="1000" kern="100">
                          <a:effectLst/>
                        </a:rPr>
                        <a:t> </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32447347"/>
                  </a:ext>
                </a:extLst>
              </a:tr>
              <a:tr h="255760">
                <a:tc>
                  <a:txBody>
                    <a:bodyPr/>
                    <a:lstStyle/>
                    <a:p>
                      <a:pPr>
                        <a:lnSpc>
                          <a:spcPct val="107000"/>
                        </a:lnSpc>
                        <a:spcAft>
                          <a:spcPts val="800"/>
                        </a:spcAft>
                      </a:pPr>
                      <a:r>
                        <a:rPr lang="en-GB" sz="1000" kern="100">
                          <a:effectLst/>
                        </a:rPr>
                        <a:t>Time</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Teacher is…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Pupils are…</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Checking learning</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extLst>
                  <a:ext uri="{0D108BD9-81ED-4DB2-BD59-A6C34878D82A}">
                    <a16:rowId xmlns:a16="http://schemas.microsoft.com/office/drawing/2014/main" val="805443329"/>
                  </a:ext>
                </a:extLst>
              </a:tr>
              <a:tr h="241391">
                <a:tc>
                  <a:txBody>
                    <a:bodyPr/>
                    <a:lstStyle/>
                    <a:p>
                      <a:pPr>
                        <a:lnSpc>
                          <a:spcPct val="107000"/>
                        </a:lnSpc>
                        <a:spcAft>
                          <a:spcPts val="800"/>
                        </a:spcAft>
                      </a:pPr>
                      <a:r>
                        <a:rPr lang="en-GB" sz="1000" kern="100">
                          <a:effectLst/>
                        </a:rPr>
                        <a:t>0-10</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Circling room – checking in on starter progress.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Completing starter task and sharing ideas.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Class discussion</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extLst>
                  <a:ext uri="{0D108BD9-81ED-4DB2-BD59-A6C34878D82A}">
                    <a16:rowId xmlns:a16="http://schemas.microsoft.com/office/drawing/2014/main" val="3180510677"/>
                  </a:ext>
                </a:extLst>
              </a:tr>
              <a:tr h="241391">
                <a:tc>
                  <a:txBody>
                    <a:bodyPr/>
                    <a:lstStyle/>
                    <a:p>
                      <a:pPr>
                        <a:lnSpc>
                          <a:spcPct val="107000"/>
                        </a:lnSpc>
                        <a:spcAft>
                          <a:spcPts val="800"/>
                        </a:spcAft>
                      </a:pPr>
                      <a:r>
                        <a:rPr lang="en-GB" sz="1000" kern="100">
                          <a:effectLst/>
                        </a:rPr>
                        <a:t>10-15</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Teacher introduces role of the British army in the enslavement of the peoples from Africa</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Students read and glue in info sheet on the British army and the slave trade (Task 1)</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Teacher Discussion with Groups.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extLst>
                  <a:ext uri="{0D108BD9-81ED-4DB2-BD59-A6C34878D82A}">
                    <a16:rowId xmlns:a16="http://schemas.microsoft.com/office/drawing/2014/main" val="2816970091"/>
                  </a:ext>
                </a:extLst>
              </a:tr>
              <a:tr h="255760">
                <a:tc>
                  <a:txBody>
                    <a:bodyPr/>
                    <a:lstStyle/>
                    <a:p>
                      <a:pPr>
                        <a:lnSpc>
                          <a:spcPct val="107000"/>
                        </a:lnSpc>
                        <a:spcAft>
                          <a:spcPts val="800"/>
                        </a:spcAft>
                      </a:pPr>
                      <a:r>
                        <a:rPr lang="en-GB" sz="1000" kern="100">
                          <a:effectLst/>
                        </a:rPr>
                        <a:t>15-25</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Circling the room – facilitating/scaffolding/questioning in relation to Secondary source analysis task. (Historian’s view)</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Completing secondary source analysis in groups. (Task 2)</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Teacher Discussion with Groups.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extLst>
                  <a:ext uri="{0D108BD9-81ED-4DB2-BD59-A6C34878D82A}">
                    <a16:rowId xmlns:a16="http://schemas.microsoft.com/office/drawing/2014/main" val="1375331339"/>
                  </a:ext>
                </a:extLst>
              </a:tr>
              <a:tr h="255760">
                <a:tc>
                  <a:txBody>
                    <a:bodyPr/>
                    <a:lstStyle/>
                    <a:p>
                      <a:pPr>
                        <a:lnSpc>
                          <a:spcPct val="107000"/>
                        </a:lnSpc>
                        <a:spcAft>
                          <a:spcPts val="800"/>
                        </a:spcAft>
                      </a:pPr>
                      <a:r>
                        <a:rPr lang="en-GB" sz="1000" kern="100">
                          <a:effectLst/>
                        </a:rPr>
                        <a:t>25-35</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Circling the room – facilitating/scaffolding/questioning in relation to primary source analysis task. (soldiers’ views)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Completing primary source analysis in groups. (Task 3)</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Teacher Discussion with Groups.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extLst>
                  <a:ext uri="{0D108BD9-81ED-4DB2-BD59-A6C34878D82A}">
                    <a16:rowId xmlns:a16="http://schemas.microsoft.com/office/drawing/2014/main" val="1350252569"/>
                  </a:ext>
                </a:extLst>
              </a:tr>
              <a:tr h="371571">
                <a:tc>
                  <a:txBody>
                    <a:bodyPr/>
                    <a:lstStyle/>
                    <a:p>
                      <a:pPr>
                        <a:lnSpc>
                          <a:spcPct val="107000"/>
                        </a:lnSpc>
                        <a:spcAft>
                          <a:spcPts val="800"/>
                        </a:spcAft>
                      </a:pPr>
                      <a:r>
                        <a:rPr lang="en-GB" sz="1000" kern="100">
                          <a:effectLst/>
                        </a:rPr>
                        <a:t>35-45</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Modelling first paragraph of worksheet 4</a:t>
                      </a:r>
                    </a:p>
                    <a:p>
                      <a:pPr>
                        <a:lnSpc>
                          <a:spcPct val="107000"/>
                        </a:lnSpc>
                        <a:spcAft>
                          <a:spcPts val="0"/>
                        </a:spcAft>
                      </a:pPr>
                      <a:r>
                        <a:rPr lang="en-GB" sz="1200" kern="100">
                          <a:effectLst/>
                        </a:rPr>
                        <a:t>Then, circling room to support.</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Completing Task 4 using the template – </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Teacher checking write up of hypothesis</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extLst>
                  <a:ext uri="{0D108BD9-81ED-4DB2-BD59-A6C34878D82A}">
                    <a16:rowId xmlns:a16="http://schemas.microsoft.com/office/drawing/2014/main" val="1325919365"/>
                  </a:ext>
                </a:extLst>
              </a:tr>
              <a:tr h="459918">
                <a:tc>
                  <a:txBody>
                    <a:bodyPr/>
                    <a:lstStyle/>
                    <a:p>
                      <a:pPr>
                        <a:lnSpc>
                          <a:spcPct val="107000"/>
                        </a:lnSpc>
                        <a:spcAft>
                          <a:spcPts val="800"/>
                        </a:spcAft>
                      </a:pPr>
                      <a:r>
                        <a:rPr lang="en-GB" sz="1000" kern="100">
                          <a:effectLst/>
                        </a:rPr>
                        <a:t>45-50</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Plenary Circling room – offering support/scaffolding to answer plenary question.</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Plenary – answering the plenary Question.</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a:txBody>
                    <a:bodyPr/>
                    <a:lstStyle/>
                    <a:p>
                      <a:pPr>
                        <a:lnSpc>
                          <a:spcPct val="107000"/>
                        </a:lnSpc>
                        <a:spcAft>
                          <a:spcPts val="0"/>
                        </a:spcAft>
                      </a:pPr>
                      <a:r>
                        <a:rPr lang="en-GB" sz="1200" kern="100">
                          <a:effectLst/>
                        </a:rPr>
                        <a:t>Judgement made and explanation om </a:t>
                      </a:r>
                      <a:r>
                        <a:rPr lang="en-GB" sz="1200" kern="100" err="1">
                          <a:effectLst/>
                        </a:rPr>
                        <a:t>postit</a:t>
                      </a:r>
                      <a:r>
                        <a:rPr lang="en-GB" sz="1200" kern="100">
                          <a:effectLst/>
                        </a:rPr>
                        <a:t> EQ is answered.</a:t>
                      </a:r>
                      <a:endParaRPr lang="en-GB" sz="12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extLst>
                  <a:ext uri="{0D108BD9-81ED-4DB2-BD59-A6C34878D82A}">
                    <a16:rowId xmlns:a16="http://schemas.microsoft.com/office/drawing/2014/main" val="3894871793"/>
                  </a:ext>
                </a:extLst>
              </a:tr>
              <a:tr h="255760">
                <a:tc gridSpan="4">
                  <a:txBody>
                    <a:bodyPr/>
                    <a:lstStyle/>
                    <a:p>
                      <a:pPr>
                        <a:lnSpc>
                          <a:spcPct val="107000"/>
                        </a:lnSpc>
                        <a:spcAft>
                          <a:spcPts val="800"/>
                        </a:spcAft>
                      </a:pPr>
                      <a:r>
                        <a:rPr lang="en-GB" sz="1000" kern="100">
                          <a:effectLst/>
                        </a:rPr>
                        <a:t>Home learning: (if necessary/ appropriate)</a:t>
                      </a:r>
                      <a:endParaRPr lang="en-GB" sz="1000" kern="100">
                        <a:effectLst/>
                        <a:latin typeface="Aptos" panose="020B0004020202020204" pitchFamily="34" charset="0"/>
                        <a:ea typeface="Aptos" panose="020B0004020202020204" pitchFamily="34" charset="0"/>
                        <a:cs typeface="Arial" panose="020B0604020202020204" pitchFamily="34" charset="0"/>
                      </a:endParaRPr>
                    </a:p>
                  </a:txBody>
                  <a:tcPr marL="34976" marR="34976"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577671"/>
                  </a:ext>
                </a:extLst>
              </a:tr>
            </a:tbl>
          </a:graphicData>
        </a:graphic>
      </p:graphicFrame>
    </p:spTree>
    <p:extLst>
      <p:ext uri="{BB962C8B-B14F-4D97-AF65-F5344CB8AC3E}">
        <p14:creationId xmlns:p14="http://schemas.microsoft.com/office/powerpoint/2010/main" val="670597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2B5C9-D232-D376-7E32-79CD519EC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9B478-8177-9A13-16C1-69CC3DE19F4E}"/>
              </a:ext>
            </a:extLst>
          </p:cNvPr>
          <p:cNvSpPr>
            <a:spLocks noGrp="1"/>
          </p:cNvSpPr>
          <p:nvPr>
            <p:ph type="title"/>
          </p:nvPr>
        </p:nvSpPr>
        <p:spPr>
          <a:xfrm>
            <a:off x="576755" y="695085"/>
            <a:ext cx="11038490" cy="1325563"/>
          </a:xfrm>
        </p:spPr>
        <p:txBody>
          <a:bodyPr>
            <a:normAutofit/>
          </a:bodyPr>
          <a:lstStyle/>
          <a:p>
            <a:r>
              <a:rPr lang="en-GB" sz="4000" kern="100">
                <a:effectLst/>
                <a:latin typeface="Comic Sans MS" panose="030F0902030302020204" pitchFamily="66" charset="0"/>
                <a:ea typeface="Aptos" panose="020B0004020202020204" pitchFamily="34" charset="0"/>
                <a:cs typeface="Times New Roman" panose="02020603050405020304" pitchFamily="18" charset="0"/>
              </a:rPr>
              <a:t>Extension</a:t>
            </a:r>
            <a:endParaRPr lang="en-US">
              <a:latin typeface="Comic Sans MS" panose="030F0902030302020204" pitchFamily="66" charset="0"/>
            </a:endParaRPr>
          </a:p>
        </p:txBody>
      </p:sp>
      <p:sp>
        <p:nvSpPr>
          <p:cNvPr id="3" name="Content Placeholder 2">
            <a:extLst>
              <a:ext uri="{FF2B5EF4-FFF2-40B4-BE49-F238E27FC236}">
                <a16:creationId xmlns:a16="http://schemas.microsoft.com/office/drawing/2014/main" id="{799B9DD6-F415-422B-D428-BF94AF4F13FE}"/>
              </a:ext>
            </a:extLst>
          </p:cNvPr>
          <p:cNvSpPr>
            <a:spLocks noGrp="1"/>
          </p:cNvSpPr>
          <p:nvPr>
            <p:ph idx="1"/>
          </p:nvPr>
        </p:nvSpPr>
        <p:spPr>
          <a:xfrm>
            <a:off x="457200" y="1524000"/>
            <a:ext cx="7436067" cy="4775200"/>
          </a:xfrm>
        </p:spPr>
        <p:txBody>
          <a:bodyPr>
            <a:normAutofit/>
          </a:bodyPr>
          <a:lstStyle/>
          <a:p>
            <a:pPr marL="0" indent="0">
              <a:lnSpc>
                <a:spcPct val="115000"/>
              </a:lnSpc>
              <a:spcAft>
                <a:spcPts val="800"/>
              </a:spcAft>
              <a:buNone/>
            </a:pPr>
            <a:br>
              <a:rPr lang="en-GB" sz="1800">
                <a:effectLst/>
                <a:latin typeface="Garamond" panose="02020404030301010803" pitchFamily="18" charset="0"/>
              </a:rPr>
            </a:br>
            <a:endParaRPr lang="en-GB"/>
          </a:p>
          <a:p>
            <a:endParaRPr lang="en-US"/>
          </a:p>
        </p:txBody>
      </p:sp>
      <p:sp>
        <p:nvSpPr>
          <p:cNvPr id="5" name="TextBox 4">
            <a:extLst>
              <a:ext uri="{FF2B5EF4-FFF2-40B4-BE49-F238E27FC236}">
                <a16:creationId xmlns:a16="http://schemas.microsoft.com/office/drawing/2014/main" id="{6AE13131-C9A2-C331-283F-20B10AE6589E}"/>
              </a:ext>
            </a:extLst>
          </p:cNvPr>
          <p:cNvSpPr txBox="1"/>
          <p:nvPr/>
        </p:nvSpPr>
        <p:spPr>
          <a:xfrm>
            <a:off x="576756" y="1926401"/>
            <a:ext cx="11289422" cy="1134862"/>
          </a:xfrm>
          <a:prstGeom prst="rect">
            <a:avLst/>
          </a:prstGeom>
          <a:noFill/>
        </p:spPr>
        <p:txBody>
          <a:bodyPr wrap="square">
            <a:spAutoFit/>
          </a:bodyPr>
          <a:lstStyle/>
          <a:p>
            <a:pPr>
              <a:lnSpc>
                <a:spcPct val="115000"/>
              </a:lnSpc>
              <a:spcAft>
                <a:spcPts val="800"/>
              </a:spcAft>
            </a:pPr>
            <a:r>
              <a:rPr lang="en-GB" sz="1800" kern="100">
                <a:effectLst/>
                <a:latin typeface="Comic Sans MS" panose="030F0902030302020204" pitchFamily="66" charset="0"/>
                <a:ea typeface="Aptos" panose="020B0004020202020204" pitchFamily="34" charset="0"/>
                <a:cs typeface="Times New Roman" panose="02020603050405020304" pitchFamily="18" charset="0"/>
              </a:rPr>
              <a:t>The next slide contains part of a report by General Hislop in 1801. </a:t>
            </a:r>
            <a:r>
              <a:rPr lang="en-GB" kern="100">
                <a:latin typeface="Comic Sans MS" panose="030F0902030302020204" pitchFamily="66" charset="0"/>
                <a:ea typeface="Aptos" panose="020B0004020202020204" pitchFamily="34" charset="0"/>
                <a:cs typeface="Times New Roman" panose="02020603050405020304" pitchFamily="18" charset="0"/>
              </a:rPr>
              <a:t>Hislop had been a  colonel of the 11</a:t>
            </a:r>
            <a:r>
              <a:rPr lang="en-GB" kern="100" baseline="30000">
                <a:latin typeface="Comic Sans MS" panose="030F0902030302020204" pitchFamily="66" charset="0"/>
                <a:ea typeface="Aptos" panose="020B0004020202020204" pitchFamily="34" charset="0"/>
                <a:cs typeface="Times New Roman" panose="02020603050405020304" pitchFamily="18" charset="0"/>
              </a:rPr>
              <a:t>th</a:t>
            </a:r>
            <a:r>
              <a:rPr lang="en-GB" kern="100">
                <a:latin typeface="Comic Sans MS" panose="030F0902030302020204" pitchFamily="66" charset="0"/>
                <a:ea typeface="Aptos" panose="020B0004020202020204" pitchFamily="34" charset="0"/>
                <a:cs typeface="Times New Roman" panose="02020603050405020304" pitchFamily="18" charset="0"/>
              </a:rPr>
              <a:t> WIR. Read it, then answer these questions (also linked in the worksheet above).</a:t>
            </a:r>
          </a:p>
          <a:p>
            <a:pPr>
              <a:lnSpc>
                <a:spcPct val="115000"/>
              </a:lnSpc>
              <a:spcAft>
                <a:spcPts val="800"/>
              </a:spcAft>
            </a:pPr>
            <a:endParaRPr lang="en-GB" sz="1800" b="1" kern="10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DE1AA0A0-C5CC-EA0D-E026-59D9A09D2E6D}"/>
              </a:ext>
            </a:extLst>
          </p:cNvPr>
          <p:cNvSpPr/>
          <p:nvPr/>
        </p:nvSpPr>
        <p:spPr>
          <a:xfrm>
            <a:off x="725213" y="2849563"/>
            <a:ext cx="10704787" cy="35077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pPr>
            <a:endParaRPr lang="en-GB" kern="100">
              <a:latin typeface="Comic Sans MS" panose="030F0902030302020204" pitchFamily="66" charset="0"/>
              <a:ea typeface="Aptos" panose="020B0004020202020204" pitchFamily="34" charset="0"/>
              <a:cs typeface="Times New Roman" panose="02020603050405020304" pitchFamily="18" charset="0"/>
            </a:endParaRPr>
          </a:p>
          <a:p>
            <a:pPr>
              <a:lnSpc>
                <a:spcPct val="115000"/>
              </a:lnSpc>
              <a:spcAft>
                <a:spcPts val="800"/>
              </a:spcAft>
            </a:pPr>
            <a:r>
              <a:rPr lang="en-GB">
                <a:latin typeface="Comic Sans MS" panose="030F0902030302020204" pitchFamily="66" charset="0"/>
              </a:rPr>
              <a:t>How did General Hislop view the men of the WIR?</a:t>
            </a:r>
            <a:endParaRPr lang="en-GB" kern="100">
              <a:latin typeface="Comic Sans MS" panose="030F0902030302020204" pitchFamily="66" charset="0"/>
              <a:ea typeface="Aptos" panose="020B0004020202020204" pitchFamily="34" charset="0"/>
              <a:cs typeface="Times New Roman" panose="02020603050405020304" pitchFamily="18" charset="0"/>
            </a:endParaRPr>
          </a:p>
          <a:p>
            <a:pPr marL="342900" indent="-342900">
              <a:buAutoNum type="arabicParenR"/>
            </a:pPr>
            <a:r>
              <a:rPr lang="en-GB">
                <a:latin typeface="Comic Sans MS" panose="030F0902030302020204" pitchFamily="66" charset="0"/>
              </a:rPr>
              <a:t>Highlight with one colour any text or words that suggest Hislop thinks the soldiers ARE enslaved?</a:t>
            </a:r>
          </a:p>
          <a:p>
            <a:pPr marL="342900" indent="-342900">
              <a:buAutoNum type="arabicParenR"/>
            </a:pPr>
            <a:r>
              <a:rPr lang="en-GB">
                <a:latin typeface="Comic Sans MS" panose="030F0902030302020204" pitchFamily="66" charset="0"/>
              </a:rPr>
              <a:t>Highlight in another colour any text or words that suggest Hislop thinks the soldiers are NOT enslaved</a:t>
            </a:r>
          </a:p>
          <a:p>
            <a:pPr marL="342900" indent="-342900">
              <a:buAutoNum type="arabicParenR"/>
            </a:pPr>
            <a:r>
              <a:rPr lang="en-GB">
                <a:latin typeface="Comic Sans MS" panose="030F0902030302020204" pitchFamily="66" charset="0"/>
              </a:rPr>
              <a:t>Why might Hislop want to portray the WIR in the way he did?</a:t>
            </a:r>
          </a:p>
          <a:p>
            <a:pPr marL="342900" indent="-342900">
              <a:buAutoNum type="arabicParenR"/>
            </a:pPr>
            <a:r>
              <a:rPr lang="en-GB" sz="1800">
                <a:latin typeface="Comic Sans MS" panose="030F0902030302020204" pitchFamily="66" charset="0"/>
              </a:rPr>
              <a:t>Whose laws was General Hislop testing his idea against that the soldiers of the WIR were free?</a:t>
            </a:r>
          </a:p>
          <a:p>
            <a:pPr marL="342900" indent="-342900">
              <a:buAutoNum type="arabicParenR"/>
            </a:pPr>
            <a:r>
              <a:rPr lang="en-GB" sz="1800">
                <a:latin typeface="Comic Sans MS" panose="030F0902030302020204" pitchFamily="66" charset="0"/>
              </a:rPr>
              <a:t>Which group on the Caribbean Islands would have both welcomed and detested the presence of the WIR?</a:t>
            </a:r>
          </a:p>
          <a:p>
            <a:pPr marL="342900" indent="-342900">
              <a:buAutoNum type="arabicParenR"/>
            </a:pPr>
            <a:r>
              <a:rPr lang="en-GB" sz="1800">
                <a:latin typeface="Comic Sans MS" panose="030F0902030302020204" pitchFamily="66" charset="0"/>
              </a:rPr>
              <a:t>Why would this group both welcome and detest the presence of the WIR in the Caribbean?</a:t>
            </a:r>
          </a:p>
          <a:p>
            <a:pPr algn="ctr"/>
            <a:endParaRPr lang="en-US"/>
          </a:p>
        </p:txBody>
      </p:sp>
      <p:graphicFrame>
        <p:nvGraphicFramePr>
          <p:cNvPr id="7" name="Object 6">
            <a:extLst>
              <a:ext uri="{FF2B5EF4-FFF2-40B4-BE49-F238E27FC236}">
                <a16:creationId xmlns:a16="http://schemas.microsoft.com/office/drawing/2014/main" id="{CC6F5813-7DD4-0860-9B33-6B2F156C8739}"/>
              </a:ext>
            </a:extLst>
          </p:cNvPr>
          <p:cNvGraphicFramePr>
            <a:graphicFrameLocks noChangeAspect="1"/>
          </p:cNvGraphicFramePr>
          <p:nvPr>
            <p:extLst>
              <p:ext uri="{D42A27DB-BD31-4B8C-83A1-F6EECF244321}">
                <p14:modId xmlns:p14="http://schemas.microsoft.com/office/powerpoint/2010/main" val="3864289496"/>
              </p:ext>
            </p:extLst>
          </p:nvPr>
        </p:nvGraphicFramePr>
        <p:xfrm>
          <a:off x="9671706" y="536586"/>
          <a:ext cx="1943539" cy="1227498"/>
        </p:xfrm>
        <a:graphic>
          <a:graphicData uri="http://schemas.openxmlformats.org/presentationml/2006/ole">
            <mc:AlternateContent xmlns:mc="http://schemas.openxmlformats.org/markup-compatibility/2006">
              <mc:Choice xmlns:v="urn:schemas-microsoft-com:vml" Requires="v">
                <p:oleObj name="Document" showAsIcon="1" r:id="rId3" imgW="965200" imgH="609600" progId="Word.Document.12">
                  <p:embed/>
                </p:oleObj>
              </mc:Choice>
              <mc:Fallback>
                <p:oleObj name="Document" showAsIcon="1" r:id="rId3" imgW="965200" imgH="609600" progId="Word.Document.12">
                  <p:embed/>
                  <p:pic>
                    <p:nvPicPr>
                      <p:cNvPr id="7" name="Object 6">
                        <a:extLst>
                          <a:ext uri="{FF2B5EF4-FFF2-40B4-BE49-F238E27FC236}">
                            <a16:creationId xmlns:a16="http://schemas.microsoft.com/office/drawing/2014/main" id="{CC6F5813-7DD4-0860-9B33-6B2F156C8739}"/>
                          </a:ext>
                        </a:extLst>
                      </p:cNvPr>
                      <p:cNvPicPr/>
                      <p:nvPr/>
                    </p:nvPicPr>
                    <p:blipFill>
                      <a:blip r:embed="rId4"/>
                      <a:stretch>
                        <a:fillRect/>
                      </a:stretch>
                    </p:blipFill>
                    <p:spPr>
                      <a:xfrm>
                        <a:off x="9671706" y="536586"/>
                        <a:ext cx="1943539" cy="1227498"/>
                      </a:xfrm>
                      <a:prstGeom prst="rect">
                        <a:avLst/>
                      </a:prstGeom>
                    </p:spPr>
                  </p:pic>
                </p:oleObj>
              </mc:Fallback>
            </mc:AlternateContent>
          </a:graphicData>
        </a:graphic>
      </p:graphicFrame>
    </p:spTree>
    <p:extLst>
      <p:ext uri="{BB962C8B-B14F-4D97-AF65-F5344CB8AC3E}">
        <p14:creationId xmlns:p14="http://schemas.microsoft.com/office/powerpoint/2010/main" val="593394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CDAEA-ADDF-5CC8-030E-563E423C3408}"/>
              </a:ext>
            </a:extLst>
          </p:cNvPr>
          <p:cNvSpPr>
            <a:spLocks noGrp="1"/>
          </p:cNvSpPr>
          <p:nvPr>
            <p:ph type="title"/>
          </p:nvPr>
        </p:nvSpPr>
        <p:spPr>
          <a:xfrm>
            <a:off x="576755" y="695085"/>
            <a:ext cx="11038490" cy="1325563"/>
          </a:xfrm>
        </p:spPr>
        <p:txBody>
          <a:bodyPr>
            <a:normAutofit fontScale="90000"/>
          </a:bodyPr>
          <a:lstStyle/>
          <a:p>
            <a:r>
              <a:rPr lang="en-GB" sz="4000" b="0" kern="100">
                <a:effectLst/>
                <a:latin typeface="Comic Sans MS" panose="030F0902030302020204" pitchFamily="66" charset="0"/>
                <a:ea typeface="Aptos" panose="020B0004020202020204" pitchFamily="34" charset="0"/>
                <a:cs typeface="Times New Roman" panose="02020603050405020304" pitchFamily="18" charset="0"/>
              </a:rPr>
              <a:t>General Hislop writing to the Commander of Chief the Duke of York 1801.</a:t>
            </a:r>
            <a:br>
              <a:rPr lang="en-GB" sz="5400" kern="100">
                <a:effectLst/>
                <a:latin typeface="Aptos" panose="020B0004020202020204" pitchFamily="34" charset="0"/>
                <a:ea typeface="Aptos" panose="020B0004020202020204" pitchFamily="34" charset="0"/>
                <a:cs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8759D07C-1B80-4890-1A0A-49E6E464AEC5}"/>
              </a:ext>
            </a:extLst>
          </p:cNvPr>
          <p:cNvSpPr>
            <a:spLocks noGrp="1"/>
          </p:cNvSpPr>
          <p:nvPr>
            <p:ph idx="1"/>
          </p:nvPr>
        </p:nvSpPr>
        <p:spPr>
          <a:xfrm>
            <a:off x="457200" y="1523999"/>
            <a:ext cx="11240814" cy="4855779"/>
          </a:xfrm>
        </p:spPr>
        <p:txBody>
          <a:bodyPr>
            <a:normAutofit fontScale="92500" lnSpcReduction="20000"/>
          </a:bodyPr>
          <a:lstStyle/>
          <a:p>
            <a:pPr marL="0" indent="0">
              <a:lnSpc>
                <a:spcPct val="115000"/>
              </a:lnSpc>
              <a:spcAft>
                <a:spcPts val="800"/>
              </a:spcAft>
              <a:buNone/>
            </a:pPr>
            <a:r>
              <a:rPr lang="en-GB" sz="2400" kern="100">
                <a:effectLst/>
                <a:latin typeface="Comic Sans MS" panose="030F0902030302020204" pitchFamily="66" charset="0"/>
                <a:ea typeface="Aptos" panose="020B0004020202020204" pitchFamily="34" charset="0"/>
                <a:cs typeface="Times New Roman" panose="02020603050405020304" pitchFamily="18" charset="0"/>
              </a:rPr>
              <a:t>“………….. to </a:t>
            </a:r>
            <a:r>
              <a:rPr lang="en-GB" sz="2400" kern="100">
                <a:latin typeface="Comic Sans MS" panose="030F0902030302020204" pitchFamily="66" charset="0"/>
                <a:ea typeface="Aptos" panose="020B0004020202020204" pitchFamily="34" charset="0"/>
                <a:cs typeface="Times New Roman" panose="02020603050405020304" pitchFamily="18" charset="0"/>
              </a:rPr>
              <a:t>lift</a:t>
            </a:r>
            <a:r>
              <a:rPr lang="en-GB" sz="2400" kern="100">
                <a:effectLst/>
                <a:latin typeface="Comic Sans MS" panose="030F0902030302020204" pitchFamily="66" charset="0"/>
                <a:ea typeface="Aptos" panose="020B0004020202020204" pitchFamily="34" charset="0"/>
                <a:cs typeface="Times New Roman" panose="02020603050405020304" pitchFamily="18" charset="0"/>
              </a:rPr>
              <a:t> the African soldier in his own estimation by giving him rank of the free man and placing him in respectability above a slave as soon as he receives pay, then he becomes a subject to the Mutiny Act * His evidence is received at court martial* even against whites. By good behaviour he becomes a non-commissioned officer* nay it may be conceived though not likely that he may be advanced to the rank of the Commissioned officer and sit on the courts martial.  Do any of these circumstances accord with the idea of his being in a state of slavery and under the  influence of the slave laws? …………………… I think it may fairly </a:t>
            </a:r>
            <a:r>
              <a:rPr lang="en-GB" sz="2400" kern="100">
                <a:latin typeface="Comic Sans MS" panose="030F0902030302020204" pitchFamily="66" charset="0"/>
                <a:ea typeface="Aptos" panose="020B0004020202020204" pitchFamily="34" charset="0"/>
                <a:cs typeface="Times New Roman" panose="02020603050405020304" pitchFamily="18" charset="0"/>
              </a:rPr>
              <a:t>be </a:t>
            </a:r>
            <a:r>
              <a:rPr lang="en-GB" sz="2400" kern="100">
                <a:effectLst/>
                <a:latin typeface="Comic Sans MS" panose="030F0902030302020204" pitchFamily="66" charset="0"/>
                <a:ea typeface="Aptos" panose="020B0004020202020204" pitchFamily="34" charset="0"/>
                <a:cs typeface="Times New Roman" panose="02020603050405020304" pitchFamily="18" charset="0"/>
              </a:rPr>
              <a:t>answered that these laws are neither applicable nor suitable to his condition and therefore as to him are not in force.”</a:t>
            </a:r>
          </a:p>
          <a:p>
            <a:pPr marL="0" indent="0">
              <a:lnSpc>
                <a:spcPct val="115000"/>
              </a:lnSpc>
              <a:spcBef>
                <a:spcPts val="0"/>
              </a:spcBef>
              <a:buNone/>
            </a:pPr>
            <a:r>
              <a:rPr lang="en-GB" sz="2400" kern="100">
                <a:effectLst/>
                <a:latin typeface="Comic Sans MS" panose="030F0902030302020204" pitchFamily="66" charset="0"/>
                <a:ea typeface="Aptos" panose="020B0004020202020204" pitchFamily="34" charset="0"/>
                <a:cs typeface="Times New Roman" panose="02020603050405020304" pitchFamily="18" charset="0"/>
              </a:rPr>
              <a:t>*Mutiny Acts – laws that British soldiers had to obey. These laws regulated what a soldier could and could not do.</a:t>
            </a:r>
          </a:p>
          <a:p>
            <a:pPr marL="0" indent="0">
              <a:lnSpc>
                <a:spcPct val="115000"/>
              </a:lnSpc>
              <a:spcBef>
                <a:spcPts val="0"/>
              </a:spcBef>
              <a:buNone/>
            </a:pPr>
            <a:r>
              <a:rPr lang="en-GB" sz="2400">
                <a:effectLst/>
                <a:latin typeface="Comic Sans MS" panose="030F0902030302020204" pitchFamily="66" charset="0"/>
              </a:rPr>
              <a:t>*Court Martial – </a:t>
            </a:r>
            <a:r>
              <a:rPr lang="en-GB" sz="2400">
                <a:latin typeface="Comic Sans MS" panose="030F0902030302020204" pitchFamily="66" charset="0"/>
              </a:rPr>
              <a:t>M</a:t>
            </a:r>
            <a:r>
              <a:rPr lang="en-GB" sz="2400">
                <a:effectLst/>
                <a:latin typeface="Comic Sans MS" panose="030F0902030302020204" pitchFamily="66" charset="0"/>
              </a:rPr>
              <a:t>ilitary trial</a:t>
            </a:r>
          </a:p>
          <a:p>
            <a:pPr marL="0" indent="0">
              <a:lnSpc>
                <a:spcPct val="115000"/>
              </a:lnSpc>
              <a:spcBef>
                <a:spcPts val="0"/>
              </a:spcBef>
              <a:buNone/>
            </a:pPr>
            <a:r>
              <a:rPr lang="en-GB" sz="2400">
                <a:effectLst/>
                <a:latin typeface="Comic Sans MS" panose="030F0902030302020204" pitchFamily="66" charset="0"/>
              </a:rPr>
              <a:t>*Non Commissioned Officer (Corporal and Sergeant)</a:t>
            </a:r>
          </a:p>
          <a:p>
            <a:pPr>
              <a:lnSpc>
                <a:spcPct val="115000"/>
              </a:lnSpc>
              <a:spcBef>
                <a:spcPts val="0"/>
              </a:spcBef>
            </a:pPr>
            <a:endParaRPr lang="en-GB" sz="2300">
              <a:latin typeface="Comic Sans MS" panose="030F0902030302020204" pitchFamily="66" charset="0"/>
            </a:endParaRPr>
          </a:p>
          <a:p>
            <a:pPr marL="0" indent="0">
              <a:lnSpc>
                <a:spcPct val="115000"/>
              </a:lnSpc>
              <a:spcBef>
                <a:spcPts val="0"/>
              </a:spcBef>
              <a:buNone/>
            </a:pPr>
            <a:endParaRPr lang="en-GB"/>
          </a:p>
          <a:p>
            <a:pPr marL="0" indent="0">
              <a:lnSpc>
                <a:spcPct val="115000"/>
              </a:lnSpc>
              <a:spcBef>
                <a:spcPts val="0"/>
              </a:spcBef>
              <a:buNone/>
            </a:pPr>
            <a:endParaRPr lang="en-GB"/>
          </a:p>
        </p:txBody>
      </p:sp>
    </p:spTree>
    <p:extLst>
      <p:ext uri="{BB962C8B-B14F-4D97-AF65-F5344CB8AC3E}">
        <p14:creationId xmlns:p14="http://schemas.microsoft.com/office/powerpoint/2010/main" val="1545569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44E09-23FC-BDB7-DB78-3049A56B3F7C}"/>
              </a:ext>
            </a:extLst>
          </p:cNvPr>
          <p:cNvSpPr>
            <a:spLocks noGrp="1"/>
          </p:cNvSpPr>
          <p:nvPr>
            <p:ph type="title"/>
          </p:nvPr>
        </p:nvSpPr>
        <p:spPr/>
        <p:txBody>
          <a:bodyPr>
            <a:normAutofit fontScale="90000"/>
          </a:bodyPr>
          <a:lstStyle/>
          <a:p>
            <a:pPr algn="ctr"/>
            <a:r>
              <a:rPr lang="en-US">
                <a:latin typeface="Comic Sans MS" panose="030F0702030302020204" pitchFamily="66" charset="0"/>
              </a:rPr>
              <a:t>Information on uniforms of the British army 1800-1815</a:t>
            </a:r>
          </a:p>
        </p:txBody>
      </p:sp>
      <p:sp>
        <p:nvSpPr>
          <p:cNvPr id="3" name="Content Placeholder 2">
            <a:extLst>
              <a:ext uri="{FF2B5EF4-FFF2-40B4-BE49-F238E27FC236}">
                <a16:creationId xmlns:a16="http://schemas.microsoft.com/office/drawing/2014/main" id="{67568EF2-CD35-BCA8-F05D-C43B3AD89FBC}"/>
              </a:ext>
            </a:extLst>
          </p:cNvPr>
          <p:cNvSpPr>
            <a:spLocks noGrp="1"/>
          </p:cNvSpPr>
          <p:nvPr>
            <p:ph idx="1"/>
          </p:nvPr>
        </p:nvSpPr>
        <p:spPr/>
        <p:txBody>
          <a:bodyPr>
            <a:normAutofit fontScale="92500" lnSpcReduction="10000"/>
          </a:bodyPr>
          <a:lstStyle/>
          <a:p>
            <a:r>
              <a:rPr lang="en-US">
                <a:latin typeface="Comic Sans MS" panose="030F0702030302020204" pitchFamily="66" charset="0"/>
              </a:rPr>
              <a:t>Regiments of 800 men were split into companies of about 80 men each</a:t>
            </a:r>
          </a:p>
          <a:p>
            <a:r>
              <a:rPr lang="en-US">
                <a:latin typeface="Comic Sans MS" panose="030F0702030302020204" pitchFamily="66" charset="0"/>
              </a:rPr>
              <a:t>8 companies were known as line companies and wore a red and white plume in their hat. These companies had no ruffles (wings) on their shoulders. </a:t>
            </a:r>
          </a:p>
          <a:p>
            <a:r>
              <a:rPr lang="en-US">
                <a:latin typeface="Comic Sans MS" panose="030F0702030302020204" pitchFamily="66" charset="0"/>
              </a:rPr>
              <a:t>Specialist companies had ruffles on their shoulders. These were either the bravest soldiers or those trusted enough to work without their officers’  direct supervision.</a:t>
            </a:r>
          </a:p>
          <a:p>
            <a:r>
              <a:rPr lang="en-US">
                <a:latin typeface="Comic Sans MS" panose="030F0702030302020204" pitchFamily="66" charset="0"/>
              </a:rPr>
              <a:t>Light companies wore green plumes in their hats. Their job was to fight independently of the main regiment by moving forwards and sniping at the enemy, sometimes without officers. </a:t>
            </a:r>
          </a:p>
        </p:txBody>
      </p:sp>
    </p:spTree>
    <p:extLst>
      <p:ext uri="{BB962C8B-B14F-4D97-AF65-F5344CB8AC3E}">
        <p14:creationId xmlns:p14="http://schemas.microsoft.com/office/powerpoint/2010/main" val="672403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2CD7-6B31-FF23-A78D-1F981FAEC052}"/>
              </a:ext>
            </a:extLst>
          </p:cNvPr>
          <p:cNvSpPr>
            <a:spLocks noGrp="1"/>
          </p:cNvSpPr>
          <p:nvPr>
            <p:ph type="title"/>
          </p:nvPr>
        </p:nvSpPr>
        <p:spPr>
          <a:xfrm>
            <a:off x="202955" y="467080"/>
            <a:ext cx="6266162" cy="1325563"/>
          </a:xfrm>
        </p:spPr>
        <p:txBody>
          <a:bodyPr>
            <a:normAutofit fontScale="90000"/>
          </a:bodyPr>
          <a:lstStyle/>
          <a:p>
            <a:pPr algn="ctr"/>
            <a:r>
              <a:rPr lang="en-US">
                <a:latin typeface="Comic Sans MS" panose="030F0702030302020204" pitchFamily="66" charset="0"/>
              </a:rPr>
              <a:t>So what about this painting?</a:t>
            </a:r>
          </a:p>
        </p:txBody>
      </p:sp>
      <p:sp>
        <p:nvSpPr>
          <p:cNvPr id="3" name="Content Placeholder 2">
            <a:extLst>
              <a:ext uri="{FF2B5EF4-FFF2-40B4-BE49-F238E27FC236}">
                <a16:creationId xmlns:a16="http://schemas.microsoft.com/office/drawing/2014/main" id="{027DA533-22A5-686C-D571-0F0CD9714E9A}"/>
              </a:ext>
            </a:extLst>
          </p:cNvPr>
          <p:cNvSpPr>
            <a:spLocks noGrp="1"/>
          </p:cNvSpPr>
          <p:nvPr>
            <p:ph idx="1"/>
          </p:nvPr>
        </p:nvSpPr>
        <p:spPr>
          <a:xfrm>
            <a:off x="1043782" y="2052951"/>
            <a:ext cx="4584507" cy="4081189"/>
          </a:xfrm>
        </p:spPr>
        <p:txBody>
          <a:bodyPr>
            <a:normAutofit/>
          </a:bodyPr>
          <a:lstStyle/>
          <a:p>
            <a:pPr marL="0" indent="0">
              <a:buNone/>
            </a:pPr>
            <a:r>
              <a:rPr lang="en-US">
                <a:latin typeface="Comic Sans MS" panose="030F0702030302020204" pitchFamily="66" charset="0"/>
              </a:rPr>
              <a:t>What company did this soldier belong to?</a:t>
            </a:r>
          </a:p>
          <a:p>
            <a:pPr marL="0" indent="0">
              <a:buNone/>
            </a:pPr>
            <a:endParaRPr lang="en-US">
              <a:latin typeface="Comic Sans MS" panose="030F0702030302020204" pitchFamily="66" charset="0"/>
            </a:endParaRPr>
          </a:p>
          <a:p>
            <a:pPr marL="0" indent="0">
              <a:buNone/>
            </a:pPr>
            <a:r>
              <a:rPr lang="en-US">
                <a:latin typeface="Comic Sans MS" panose="030F0702030302020204" pitchFamily="66" charset="0"/>
              </a:rPr>
              <a:t>What tasks would this soldier do that an enslaved person would not be allowed to do?</a:t>
            </a:r>
          </a:p>
        </p:txBody>
      </p:sp>
      <p:pic>
        <p:nvPicPr>
          <p:cNvPr id="1026" name="Picture 2" descr="A private of the 8th West India Regiment, c1803">
            <a:extLst>
              <a:ext uri="{FF2B5EF4-FFF2-40B4-BE49-F238E27FC236}">
                <a16:creationId xmlns:a16="http://schemas.microsoft.com/office/drawing/2014/main" id="{B9D79232-1C90-3489-8B98-DE779ACA33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0"/>
            <a:ext cx="54864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Graphic 3" descr="Head with gears with solid fill">
            <a:extLst>
              <a:ext uri="{FF2B5EF4-FFF2-40B4-BE49-F238E27FC236}">
                <a16:creationId xmlns:a16="http://schemas.microsoft.com/office/drawing/2014/main" id="{DB050DDF-0873-B4E3-2E43-E0C988C1F6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007699" y="4813738"/>
            <a:ext cx="914400" cy="914400"/>
          </a:xfrm>
          <a:prstGeom prst="rect">
            <a:avLst/>
          </a:prstGeom>
        </p:spPr>
      </p:pic>
      <p:sp>
        <p:nvSpPr>
          <p:cNvPr id="5" name="TextBox 4">
            <a:extLst>
              <a:ext uri="{FF2B5EF4-FFF2-40B4-BE49-F238E27FC236}">
                <a16:creationId xmlns:a16="http://schemas.microsoft.com/office/drawing/2014/main" id="{6DA1A783-65BA-470E-85A2-7923512B1A19}"/>
              </a:ext>
            </a:extLst>
          </p:cNvPr>
          <p:cNvSpPr txBox="1"/>
          <p:nvPr/>
        </p:nvSpPr>
        <p:spPr>
          <a:xfrm>
            <a:off x="0" y="6169572"/>
            <a:ext cx="6705600" cy="923330"/>
          </a:xfrm>
          <a:prstGeom prst="rect">
            <a:avLst/>
          </a:prstGeom>
          <a:noFill/>
        </p:spPr>
        <p:txBody>
          <a:bodyPr wrap="square" rtlCol="0">
            <a:spAutoFit/>
          </a:bodyPr>
          <a:lstStyle/>
          <a:p>
            <a:r>
              <a:rPr lang="en-US">
                <a:latin typeface="Comic Sans MS" panose="030F0902030302020204" pitchFamily="66" charset="0"/>
              </a:rPr>
              <a:t>National Army Museum: (out of copyright) </a:t>
            </a:r>
            <a:r>
              <a:rPr lang="en-GB" b="0" i="0" u="none" strike="noStrike">
                <a:effectLst/>
                <a:latin typeface="Comic Sans MS" panose="030F0902030302020204" pitchFamily="66" charset="0"/>
              </a:rPr>
              <a:t>https://collection.nam.ac.uk/detail.php?acc=2018-07-13-1</a:t>
            </a:r>
            <a:endParaRPr lang="en-US">
              <a:latin typeface="Comic Sans MS" panose="030F0902030302020204" pitchFamily="66" charset="0"/>
            </a:endParaRPr>
          </a:p>
          <a:p>
            <a:endParaRPr lang="en-US"/>
          </a:p>
        </p:txBody>
      </p:sp>
    </p:spTree>
    <p:extLst>
      <p:ext uri="{BB962C8B-B14F-4D97-AF65-F5344CB8AC3E}">
        <p14:creationId xmlns:p14="http://schemas.microsoft.com/office/powerpoint/2010/main" val="18233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23668A5-7D47-A7FC-6CFC-4AEFAABE5F4B}"/>
              </a:ext>
            </a:extLst>
          </p:cNvPr>
          <p:cNvSpPr>
            <a:spLocks noGrp="1"/>
          </p:cNvSpPr>
          <p:nvPr>
            <p:ph type="subTitle" idx="1"/>
          </p:nvPr>
        </p:nvSpPr>
        <p:spPr>
          <a:xfrm>
            <a:off x="944886" y="2591054"/>
            <a:ext cx="4434835" cy="3578352"/>
          </a:xfrm>
        </p:spPr>
        <p:txBody>
          <a:bodyPr/>
          <a:lstStyle/>
          <a:p>
            <a:r>
              <a:rPr lang="en-US">
                <a:latin typeface="Arial" panose="020B0604020202020204" pitchFamily="34" charset="0"/>
                <a:cs typeface="Arial" panose="020B0604020202020204" pitchFamily="34" charset="0"/>
              </a:rPr>
              <a:t>The role of the enslaved soldiers in the West India Regiments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The role of the British army in purchasing enslaved peoples</a:t>
            </a:r>
          </a:p>
          <a:p>
            <a:endParaRPr lang="en-US">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B6ED10C7-8602-C322-95D4-8980AD471932}"/>
              </a:ext>
            </a:extLst>
          </p:cNvPr>
          <p:cNvSpPr>
            <a:spLocks noGrp="1"/>
          </p:cNvSpPr>
          <p:nvPr>
            <p:ph type="body" sz="quarter" idx="10"/>
          </p:nvPr>
        </p:nvSpPr>
        <p:spPr>
          <a:xfrm>
            <a:off x="6537434" y="1752600"/>
            <a:ext cx="4709681" cy="533400"/>
          </a:xfrm>
          <a:ln>
            <a:solidFill>
              <a:schemeClr val="tx1"/>
            </a:solidFill>
          </a:ln>
        </p:spPr>
        <p:txBody>
          <a:bodyPr>
            <a:normAutofit/>
          </a:bodyPr>
          <a:lstStyle/>
          <a:p>
            <a:r>
              <a:rPr lang="en-US" sz="2400" b="0">
                <a:latin typeface="Arial" panose="020B0604020202020204" pitchFamily="34" charset="0"/>
                <a:cs typeface="Arial" panose="020B0604020202020204" pitchFamily="34" charset="0"/>
              </a:rPr>
              <a:t>By the end of the lesson</a:t>
            </a:r>
          </a:p>
        </p:txBody>
      </p:sp>
      <p:sp>
        <p:nvSpPr>
          <p:cNvPr id="5" name="Text Placeholder 4">
            <a:extLst>
              <a:ext uri="{FF2B5EF4-FFF2-40B4-BE49-F238E27FC236}">
                <a16:creationId xmlns:a16="http://schemas.microsoft.com/office/drawing/2014/main" id="{0051EB09-DA07-9C32-297D-5052199D0AB5}"/>
              </a:ext>
            </a:extLst>
          </p:cNvPr>
          <p:cNvSpPr>
            <a:spLocks noGrp="1"/>
          </p:cNvSpPr>
          <p:nvPr>
            <p:ph type="body" sz="quarter" idx="11"/>
          </p:nvPr>
        </p:nvSpPr>
        <p:spPr>
          <a:xfrm>
            <a:off x="6537434" y="2591181"/>
            <a:ext cx="4435475" cy="3578225"/>
          </a:xfrm>
        </p:spPr>
        <p:txBody>
          <a:bodyPr/>
          <a:lstStyle/>
          <a:p>
            <a:r>
              <a:rPr lang="en-US">
                <a:latin typeface="Arial" panose="020B0604020202020204" pitchFamily="34" charset="0"/>
                <a:cs typeface="Arial" panose="020B0604020202020204" pitchFamily="34" charset="0"/>
              </a:rPr>
              <a:t>All students will be able to describe how the soldiers of the 8</a:t>
            </a:r>
            <a:r>
              <a:rPr lang="en-US" baseline="30000">
                <a:latin typeface="Arial" panose="020B0604020202020204" pitchFamily="34" charset="0"/>
                <a:cs typeface="Arial" panose="020B0604020202020204" pitchFamily="34" charset="0"/>
              </a:rPr>
              <a:t>th</a:t>
            </a:r>
            <a:r>
              <a:rPr lang="en-US">
                <a:latin typeface="Arial" panose="020B0604020202020204" pitchFamily="34" charset="0"/>
                <a:cs typeface="Arial" panose="020B0604020202020204" pitchFamily="34" charset="0"/>
              </a:rPr>
              <a:t> West India Regiment viewed their status</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Most students will be able to to describe how the soldiers of the 8</a:t>
            </a:r>
            <a:r>
              <a:rPr lang="en-US" baseline="30000">
                <a:latin typeface="Arial" panose="020B0604020202020204" pitchFamily="34" charset="0"/>
                <a:cs typeface="Arial" panose="020B0604020202020204" pitchFamily="34" charset="0"/>
              </a:rPr>
              <a:t>th</a:t>
            </a:r>
            <a:r>
              <a:rPr lang="en-US">
                <a:latin typeface="Arial" panose="020B0604020202020204" pitchFamily="34" charset="0"/>
                <a:cs typeface="Arial" panose="020B0604020202020204" pitchFamily="34" charset="0"/>
              </a:rPr>
              <a:t> West India Regiment viewed their status using more than one source</a:t>
            </a:r>
          </a:p>
          <a:p>
            <a:endParaRPr lang="en-US">
              <a:latin typeface="Arial" panose="020B0604020202020204" pitchFamily="34" charset="0"/>
              <a:cs typeface="Arial" panose="020B0604020202020204" pitchFamily="34" charset="0"/>
            </a:endParaRPr>
          </a:p>
          <a:p>
            <a:r>
              <a:rPr lang="en-US">
                <a:latin typeface="Arial" panose="020B0604020202020204" pitchFamily="34" charset="0"/>
                <a:cs typeface="Arial" panose="020B0604020202020204" pitchFamily="34" charset="0"/>
              </a:rPr>
              <a:t>Some students will explain contradictions or limitations of the enslaved soldier’s status</a:t>
            </a:r>
          </a:p>
        </p:txBody>
      </p:sp>
      <p:sp>
        <p:nvSpPr>
          <p:cNvPr id="6" name="Text Placeholder 3">
            <a:extLst>
              <a:ext uri="{FF2B5EF4-FFF2-40B4-BE49-F238E27FC236}">
                <a16:creationId xmlns:a16="http://schemas.microsoft.com/office/drawing/2014/main" id="{20E3E5B0-064C-BD00-A18B-4E054A9FA193}"/>
              </a:ext>
            </a:extLst>
          </p:cNvPr>
          <p:cNvSpPr txBox="1">
            <a:spLocks/>
          </p:cNvSpPr>
          <p:nvPr/>
        </p:nvSpPr>
        <p:spPr>
          <a:xfrm>
            <a:off x="944886" y="1752600"/>
            <a:ext cx="4709681" cy="533400"/>
          </a:xfrm>
          <a:prstGeom prst="rect">
            <a:avLst/>
          </a:prstGeom>
          <a:ln>
            <a:solidFill>
              <a:schemeClr val="tx1"/>
            </a:solidFill>
          </a:ln>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0">
                <a:latin typeface="Arial" panose="020B0604020202020204" pitchFamily="34" charset="0"/>
                <a:cs typeface="Arial" panose="020B0604020202020204" pitchFamily="34" charset="0"/>
              </a:rPr>
              <a:t>Learning about</a:t>
            </a:r>
          </a:p>
        </p:txBody>
      </p:sp>
    </p:spTree>
    <p:extLst>
      <p:ext uri="{BB962C8B-B14F-4D97-AF65-F5344CB8AC3E}">
        <p14:creationId xmlns:p14="http://schemas.microsoft.com/office/powerpoint/2010/main" val="3564841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B2775A-C1CA-20DB-F006-2775B0C6FF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FA92C4-D629-BB12-7C48-9DEF3E1C2610}"/>
              </a:ext>
            </a:extLst>
          </p:cNvPr>
          <p:cNvSpPr>
            <a:spLocks noGrp="1"/>
          </p:cNvSpPr>
          <p:nvPr>
            <p:ph type="title"/>
          </p:nvPr>
        </p:nvSpPr>
        <p:spPr/>
        <p:txBody>
          <a:bodyPr/>
          <a:lstStyle/>
          <a:p>
            <a:pPr algn="ctr"/>
            <a:r>
              <a:rPr lang="en-US" b="0">
                <a:latin typeface="+mn-lt"/>
              </a:rPr>
              <a:t>Warning</a:t>
            </a:r>
          </a:p>
        </p:txBody>
      </p:sp>
      <p:sp>
        <p:nvSpPr>
          <p:cNvPr id="3" name="Content Placeholder 2">
            <a:extLst>
              <a:ext uri="{FF2B5EF4-FFF2-40B4-BE49-F238E27FC236}">
                <a16:creationId xmlns:a16="http://schemas.microsoft.com/office/drawing/2014/main" id="{0B0DCCAF-A14E-EC4F-2106-11294593AA4C}"/>
              </a:ext>
            </a:extLst>
          </p:cNvPr>
          <p:cNvSpPr>
            <a:spLocks noGrp="1"/>
          </p:cNvSpPr>
          <p:nvPr>
            <p:ph idx="1"/>
          </p:nvPr>
        </p:nvSpPr>
        <p:spPr>
          <a:xfrm>
            <a:off x="838200" y="1825625"/>
            <a:ext cx="11112500" cy="1158875"/>
          </a:xfrm>
        </p:spPr>
        <p:txBody>
          <a:bodyPr>
            <a:normAutofit fontScale="25000" lnSpcReduction="20000"/>
          </a:bodyPr>
          <a:lstStyle/>
          <a:p>
            <a:pPr marL="0" indent="0" algn="l" rtl="0" fontAlgn="base">
              <a:buNone/>
            </a:pPr>
            <a:r>
              <a:rPr lang="en-GB" sz="12300" b="0" i="0" u="none" strike="noStrike">
                <a:solidFill>
                  <a:srgbClr val="24283C"/>
                </a:solidFill>
                <a:effectLst/>
              </a:rPr>
              <a:t>During this lesson we will be analysing primary sources that contain discriminatory language such as the ‘Ne’ word.</a:t>
            </a:r>
            <a:r>
              <a:rPr lang="en-US" sz="12300" b="0" i="0" u="none" strike="noStrike">
                <a:solidFill>
                  <a:srgbClr val="24283C"/>
                </a:solidFill>
                <a:effectLst/>
              </a:rPr>
              <a:t>​</a:t>
            </a:r>
          </a:p>
          <a:p>
            <a:pPr marL="0" indent="0" algn="l" rtl="0" fontAlgn="base">
              <a:buNone/>
            </a:pPr>
            <a:endParaRPr lang="en-GB" sz="12300" b="0" i="0" u="none" strike="noStrike">
              <a:solidFill>
                <a:srgbClr val="24283C"/>
              </a:solidFill>
              <a:effectLst/>
            </a:endParaRPr>
          </a:p>
          <a:p>
            <a:pPr marL="0" indent="0" algn="l" rtl="0" fontAlgn="base">
              <a:buNone/>
            </a:pPr>
            <a:r>
              <a:rPr lang="en-GB" sz="12300" b="0" i="0" u="none" strike="noStrike">
                <a:solidFill>
                  <a:srgbClr val="24283C"/>
                </a:solidFill>
                <a:effectLst/>
              </a:rPr>
              <a:t>It is dehumanising and will not be read aloud and will be covered in these sources with</a:t>
            </a:r>
            <a:r>
              <a:rPr lang="en-US" sz="12300" b="0" i="0" u="none" strike="noStrike">
                <a:solidFill>
                  <a:srgbClr val="24283C"/>
                </a:solidFill>
                <a:effectLst/>
              </a:rPr>
              <a:t>​ N******</a:t>
            </a:r>
          </a:p>
          <a:p>
            <a:pPr marL="0" indent="0" algn="l" rtl="0" fontAlgn="base">
              <a:buNone/>
            </a:pPr>
            <a:endParaRPr lang="en-GB" sz="12300" b="0" i="0" u="none" strike="noStrike">
              <a:solidFill>
                <a:srgbClr val="24283C"/>
              </a:solidFill>
              <a:effectLst/>
            </a:endParaRPr>
          </a:p>
          <a:p>
            <a:pPr marL="0" indent="0" algn="l" rtl="0" fontAlgn="base">
              <a:buNone/>
            </a:pPr>
            <a:r>
              <a:rPr lang="en-GB" sz="12300" b="0" i="0" u="none" strike="noStrike">
                <a:solidFill>
                  <a:srgbClr val="24283C"/>
                </a:solidFill>
                <a:effectLst/>
              </a:rPr>
              <a:t>This is a racist slur that is used regularly in records of the trade in enslaved people and distinguished black enslaved people from white enslavers.</a:t>
            </a:r>
            <a:r>
              <a:rPr lang="en-US" sz="12300" b="0" i="0" u="none" strike="noStrike">
                <a:solidFill>
                  <a:srgbClr val="24283C"/>
                </a:solidFill>
                <a:effectLst/>
              </a:rPr>
              <a:t>​</a:t>
            </a:r>
          </a:p>
          <a:p>
            <a:pPr marL="0" indent="0" algn="l" rtl="0" fontAlgn="base">
              <a:buNone/>
            </a:pPr>
            <a:r>
              <a:rPr lang="en-GB" sz="12300" b="0" i="0" u="none" strike="noStrike">
                <a:solidFill>
                  <a:srgbClr val="24283C"/>
                </a:solidFill>
                <a:effectLst/>
              </a:rPr>
              <a:t>Please be mature and respectful when working with these primary sources.</a:t>
            </a:r>
            <a:endParaRPr lang="en-US" sz="12300" b="0" i="0" u="none" strike="noStrike">
              <a:solidFill>
                <a:srgbClr val="24283C"/>
              </a:solidFill>
              <a:effectLst/>
            </a:endParaRPr>
          </a:p>
          <a:p>
            <a:pPr marL="0" indent="0" algn="ctr">
              <a:buNone/>
            </a:pPr>
            <a:r>
              <a:rPr lang="en-US"/>
              <a:t>. </a:t>
            </a:r>
          </a:p>
        </p:txBody>
      </p:sp>
    </p:spTree>
    <p:extLst>
      <p:ext uri="{BB962C8B-B14F-4D97-AF65-F5344CB8AC3E}">
        <p14:creationId xmlns:p14="http://schemas.microsoft.com/office/powerpoint/2010/main" val="1797046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E7154-5AC7-E40F-AF68-7D86CE031563}"/>
              </a:ext>
            </a:extLst>
          </p:cNvPr>
          <p:cNvSpPr>
            <a:spLocks noGrp="1"/>
          </p:cNvSpPr>
          <p:nvPr>
            <p:ph type="title"/>
          </p:nvPr>
        </p:nvSpPr>
        <p:spPr>
          <a:xfrm>
            <a:off x="546097" y="936625"/>
            <a:ext cx="11099801" cy="1325563"/>
          </a:xfrm>
        </p:spPr>
        <p:txBody>
          <a:bodyPr>
            <a:normAutofit/>
          </a:bodyPr>
          <a:lstStyle/>
          <a:p>
            <a:pPr algn="ctr"/>
            <a:r>
              <a:rPr lang="en-GB" b="0"/>
              <a:t>Starter Activity – </a:t>
            </a:r>
            <a:r>
              <a:rPr lang="en-GB" sz="5400" b="0"/>
              <a:t>Think, Pair , Share</a:t>
            </a:r>
            <a:endParaRPr lang="en-GB" b="0"/>
          </a:p>
        </p:txBody>
      </p:sp>
      <p:sp>
        <p:nvSpPr>
          <p:cNvPr id="6" name="Content Placeholder 2">
            <a:extLst>
              <a:ext uri="{FF2B5EF4-FFF2-40B4-BE49-F238E27FC236}">
                <a16:creationId xmlns:a16="http://schemas.microsoft.com/office/drawing/2014/main" id="{CA2F0A89-8BAB-1341-BB47-39E37DA7F83B}"/>
              </a:ext>
            </a:extLst>
          </p:cNvPr>
          <p:cNvSpPr txBox="1">
            <a:spLocks/>
          </p:cNvSpPr>
          <p:nvPr/>
        </p:nvSpPr>
        <p:spPr bwMode="auto">
          <a:xfrm>
            <a:off x="2179636" y="2938713"/>
            <a:ext cx="7832725" cy="1656184"/>
          </a:xfrm>
          <a:prstGeom prst="rect">
            <a:avLst/>
          </a:prstGeom>
          <a:noFill/>
          <a:ln w="41275">
            <a:solidFill>
              <a:schemeClr val="accent6">
                <a:lumMod val="60000"/>
                <a:lumOff val="40000"/>
              </a:schemeClr>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a:lstStyle>
          <a:p>
            <a:pPr marL="0" indent="0" algn="ctr">
              <a:buNone/>
            </a:pPr>
            <a:r>
              <a:rPr lang="en-US" sz="3200">
                <a:latin typeface="+mj-lt"/>
              </a:rPr>
              <a:t>What work did enslaved people do in the Caribbean?</a:t>
            </a:r>
          </a:p>
        </p:txBody>
      </p:sp>
      <p:pic>
        <p:nvPicPr>
          <p:cNvPr id="3" name="Graphic 2" descr="Head with gears with solid fill">
            <a:extLst>
              <a:ext uri="{FF2B5EF4-FFF2-40B4-BE49-F238E27FC236}">
                <a16:creationId xmlns:a16="http://schemas.microsoft.com/office/drawing/2014/main" id="{276B86E3-92E7-FB89-F3D3-695CBFE613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6262" y="5273045"/>
            <a:ext cx="1143000" cy="1143000"/>
          </a:xfrm>
          <a:prstGeom prst="rect">
            <a:avLst/>
          </a:prstGeom>
        </p:spPr>
      </p:pic>
    </p:spTree>
    <p:extLst>
      <p:ext uri="{BB962C8B-B14F-4D97-AF65-F5344CB8AC3E}">
        <p14:creationId xmlns:p14="http://schemas.microsoft.com/office/powerpoint/2010/main" val="83451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B753D-19C9-5B18-FA76-7B196E81C5E7}"/>
              </a:ext>
            </a:extLst>
          </p:cNvPr>
          <p:cNvSpPr>
            <a:spLocks noGrp="1"/>
          </p:cNvSpPr>
          <p:nvPr>
            <p:ph idx="1"/>
          </p:nvPr>
        </p:nvSpPr>
        <p:spPr>
          <a:xfrm>
            <a:off x="838200" y="2130425"/>
            <a:ext cx="3587262" cy="1730375"/>
          </a:xfrm>
        </p:spPr>
        <p:txBody>
          <a:bodyPr vert="horz" lIns="91440" tIns="45720" rIns="91440" bIns="45720" rtlCol="0" anchor="t">
            <a:normAutofit/>
          </a:bodyPr>
          <a:lstStyle/>
          <a:p>
            <a:r>
              <a:rPr lang="en-GB" sz="3200">
                <a:effectLst/>
                <a:ea typeface="Calibri" panose="020F0502020204030204" pitchFamily="34" charset="0"/>
                <a:cs typeface="Aptos" panose="020B0004020202020204" pitchFamily="34" charset="0"/>
              </a:rPr>
              <a:t>Do you think that this person is enslaved?” </a:t>
            </a:r>
            <a:endParaRPr lang="en-GB" sz="3200">
              <a:cs typeface="Arial"/>
            </a:endParaRPr>
          </a:p>
        </p:txBody>
      </p:sp>
      <p:sp>
        <p:nvSpPr>
          <p:cNvPr id="4" name="TextBox 3">
            <a:extLst>
              <a:ext uri="{FF2B5EF4-FFF2-40B4-BE49-F238E27FC236}">
                <a16:creationId xmlns:a16="http://schemas.microsoft.com/office/drawing/2014/main" id="{B675C638-7CEC-6319-77CE-6E0BB3D2BDA1}"/>
              </a:ext>
            </a:extLst>
          </p:cNvPr>
          <p:cNvSpPr txBox="1"/>
          <p:nvPr/>
        </p:nvSpPr>
        <p:spPr>
          <a:xfrm>
            <a:off x="1510863" y="5507999"/>
            <a:ext cx="488266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latin typeface="Comic Sans MS" panose="030F0902030302020204" pitchFamily="66" charset="0"/>
                <a:cs typeface="Arial"/>
              </a:rPr>
              <a:t>National Army Museum: (out of copyright) </a:t>
            </a:r>
            <a:r>
              <a:rPr lang="en-GB" sz="1400" b="1">
                <a:latin typeface="Comic Sans MS" panose="030F0902030302020204" pitchFamily="66" charset="0"/>
              </a:rPr>
              <a:t>https://collection.nam.ac.uk/detail.php?acc=2018-07-13-1​</a:t>
            </a:r>
            <a:endParaRPr lang="en-GB" sz="1400" b="1">
              <a:latin typeface="Comic Sans MS" panose="030F0902030302020204" pitchFamily="66" charset="0"/>
              <a:cs typeface="Arial"/>
            </a:endParaRPr>
          </a:p>
        </p:txBody>
      </p:sp>
      <p:pic>
        <p:nvPicPr>
          <p:cNvPr id="6" name="Picture 2" descr="A private of the 8th West India Regiment, c1803">
            <a:extLst>
              <a:ext uri="{FF2B5EF4-FFF2-40B4-BE49-F238E27FC236}">
                <a16:creationId xmlns:a16="http://schemas.microsoft.com/office/drawing/2014/main" id="{442586F1-8C5D-84E7-4363-DAA8E363D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9113" y="182562"/>
            <a:ext cx="5194300" cy="6492875"/>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descr="Head with gears with solid fill">
            <a:extLst>
              <a:ext uri="{FF2B5EF4-FFF2-40B4-BE49-F238E27FC236}">
                <a16:creationId xmlns:a16="http://schemas.microsoft.com/office/drawing/2014/main" id="{232B2479-8DB1-BBE3-750A-2594043240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4031" y="2286000"/>
            <a:ext cx="1143000" cy="1143000"/>
          </a:xfrm>
          <a:prstGeom prst="rect">
            <a:avLst/>
          </a:prstGeom>
        </p:spPr>
      </p:pic>
      <p:sp>
        <p:nvSpPr>
          <p:cNvPr id="8" name="Title 7">
            <a:extLst>
              <a:ext uri="{FF2B5EF4-FFF2-40B4-BE49-F238E27FC236}">
                <a16:creationId xmlns:a16="http://schemas.microsoft.com/office/drawing/2014/main" id="{ED7C7931-77FF-27BD-3381-1BB448691A9F}"/>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4025120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D30797-F688-B17F-F56C-DAA68A981B41}"/>
              </a:ext>
            </a:extLst>
          </p:cNvPr>
          <p:cNvSpPr>
            <a:spLocks noGrp="1"/>
          </p:cNvSpPr>
          <p:nvPr>
            <p:ph idx="1"/>
          </p:nvPr>
        </p:nvSpPr>
        <p:spPr>
          <a:xfrm>
            <a:off x="678027" y="710926"/>
            <a:ext cx="6846723" cy="5183899"/>
          </a:xfrm>
        </p:spPr>
        <p:txBody>
          <a:bodyPr vert="horz" lIns="91440" tIns="45720" rIns="91440" bIns="45720" rtlCol="0" anchor="t">
            <a:normAutofit fontScale="62500" lnSpcReduction="20000"/>
          </a:bodyPr>
          <a:lstStyle/>
          <a:p>
            <a:pPr>
              <a:lnSpc>
                <a:spcPct val="100000"/>
              </a:lnSpc>
            </a:pPr>
            <a:r>
              <a:rPr lang="en-US" sz="3600"/>
              <a:t>Answer – Enslaved!</a:t>
            </a:r>
          </a:p>
          <a:p>
            <a:pPr>
              <a:lnSpc>
                <a:spcPct val="100000"/>
              </a:lnSpc>
            </a:pPr>
            <a:endParaRPr lang="en-US" sz="3600"/>
          </a:p>
          <a:p>
            <a:pPr>
              <a:lnSpc>
                <a:spcPct val="100000"/>
              </a:lnSpc>
            </a:pPr>
            <a:r>
              <a:rPr lang="en-US" sz="3600"/>
              <a:t>In 1795, the British army was short of soldiers in the Caribbean to fight the French. The British decided to buy enslaved people to fight in the army.</a:t>
            </a:r>
          </a:p>
          <a:p>
            <a:pPr>
              <a:lnSpc>
                <a:spcPct val="100000"/>
              </a:lnSpc>
            </a:pPr>
            <a:r>
              <a:rPr lang="en-GB" sz="3600" u="none" strike="noStrike">
                <a:effectLst/>
              </a:rPr>
              <a:t>Between 1795 and 1807, </a:t>
            </a:r>
            <a:r>
              <a:rPr lang="en-GB" sz="3600"/>
              <a:t>The British army was the single biggest purchaser of enslaved Africans. 7% of all enslaved Africans (13, 400 men) transported to the West Indies became soldiers.</a:t>
            </a:r>
          </a:p>
          <a:p>
            <a:pPr>
              <a:lnSpc>
                <a:spcPct val="100000"/>
              </a:lnSpc>
            </a:pPr>
            <a:endParaRPr lang="en-GB" sz="3600"/>
          </a:p>
          <a:p>
            <a:pPr>
              <a:lnSpc>
                <a:spcPct val="100000"/>
              </a:lnSpc>
            </a:pPr>
            <a:r>
              <a:rPr lang="en-GB" sz="3600"/>
              <a:t>Enslaved soldiers were subject to slave laws made by the Jamaica Assembly (Parliament) until 1807.</a:t>
            </a:r>
          </a:p>
          <a:p>
            <a:pPr>
              <a:lnSpc>
                <a:spcPct val="100000"/>
              </a:lnSpc>
            </a:pPr>
            <a:r>
              <a:rPr lang="en-GB" sz="3600"/>
              <a:t>All British soldiers, including those who were enslaved, were paid a wage and subject to military discipline which could include flogging.</a:t>
            </a:r>
          </a:p>
          <a:p>
            <a:pPr>
              <a:lnSpc>
                <a:spcPct val="100000"/>
              </a:lnSpc>
            </a:pPr>
            <a:endParaRPr lang="en-US" sz="1400"/>
          </a:p>
        </p:txBody>
      </p:sp>
      <p:graphicFrame>
        <p:nvGraphicFramePr>
          <p:cNvPr id="5" name="Object 4">
            <a:extLst>
              <a:ext uri="{FF2B5EF4-FFF2-40B4-BE49-F238E27FC236}">
                <a16:creationId xmlns:a16="http://schemas.microsoft.com/office/drawing/2014/main" id="{45948D4A-7357-1BA6-2331-146C3C44A1FA}"/>
              </a:ext>
            </a:extLst>
          </p:cNvPr>
          <p:cNvGraphicFramePr>
            <a:graphicFrameLocks noChangeAspect="1"/>
          </p:cNvGraphicFramePr>
          <p:nvPr>
            <p:extLst>
              <p:ext uri="{D42A27DB-BD31-4B8C-83A1-F6EECF244321}">
                <p14:modId xmlns:p14="http://schemas.microsoft.com/office/powerpoint/2010/main" val="1127791385"/>
              </p:ext>
            </p:extLst>
          </p:nvPr>
        </p:nvGraphicFramePr>
        <p:xfrm>
          <a:off x="9688309" y="3302876"/>
          <a:ext cx="2392198" cy="1510862"/>
        </p:xfrm>
        <a:graphic>
          <a:graphicData uri="http://schemas.openxmlformats.org/presentationml/2006/ole">
            <mc:AlternateContent xmlns:mc="http://schemas.openxmlformats.org/markup-compatibility/2006">
              <mc:Choice xmlns:v="urn:schemas-microsoft-com:vml" Requires="v">
                <p:oleObj name="Document" showAsIcon="1" r:id="rId3" imgW="965200" imgH="609600" progId="Word.Document.12">
                  <p:embed/>
                </p:oleObj>
              </mc:Choice>
              <mc:Fallback>
                <p:oleObj name="Document" showAsIcon="1" r:id="rId3" imgW="965200" imgH="609600" progId="Word.Document.12">
                  <p:embed/>
                  <p:pic>
                    <p:nvPicPr>
                      <p:cNvPr id="5" name="Object 4">
                        <a:extLst>
                          <a:ext uri="{FF2B5EF4-FFF2-40B4-BE49-F238E27FC236}">
                            <a16:creationId xmlns:a16="http://schemas.microsoft.com/office/drawing/2014/main" id="{45948D4A-7357-1BA6-2331-146C3C44A1FA}"/>
                          </a:ext>
                        </a:extLst>
                      </p:cNvPr>
                      <p:cNvPicPr/>
                      <p:nvPr/>
                    </p:nvPicPr>
                    <p:blipFill>
                      <a:blip r:embed="rId4"/>
                      <a:stretch>
                        <a:fillRect/>
                      </a:stretch>
                    </p:blipFill>
                    <p:spPr>
                      <a:xfrm>
                        <a:off x="9688309" y="3302876"/>
                        <a:ext cx="2392198" cy="1510862"/>
                      </a:xfrm>
                      <a:prstGeom prst="rect">
                        <a:avLst/>
                      </a:prstGeom>
                    </p:spPr>
                  </p:pic>
                </p:oleObj>
              </mc:Fallback>
            </mc:AlternateContent>
          </a:graphicData>
        </a:graphic>
      </p:graphicFrame>
      <p:pic>
        <p:nvPicPr>
          <p:cNvPr id="6" name="Picture 2" descr="A private of the 8th West India Regiment, c1803">
            <a:extLst>
              <a:ext uri="{FF2B5EF4-FFF2-40B4-BE49-F238E27FC236}">
                <a16:creationId xmlns:a16="http://schemas.microsoft.com/office/drawing/2014/main" id="{5CE2C6A7-5B39-85A3-2B9C-A78FB50136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368" y="1324769"/>
            <a:ext cx="3366770" cy="4208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75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26118-6926-89FF-36EB-EB26A9C3E439}"/>
              </a:ext>
            </a:extLst>
          </p:cNvPr>
          <p:cNvSpPr>
            <a:spLocks noGrp="1"/>
          </p:cNvSpPr>
          <p:nvPr>
            <p:ph type="title"/>
          </p:nvPr>
        </p:nvSpPr>
        <p:spPr>
          <a:xfrm>
            <a:off x="804672" y="1335024"/>
            <a:ext cx="10265282" cy="1179576"/>
          </a:xfrm>
        </p:spPr>
        <p:txBody>
          <a:bodyPr anchor="b">
            <a:normAutofit fontScale="90000"/>
          </a:bodyPr>
          <a:lstStyle/>
          <a:p>
            <a:r>
              <a:rPr lang="en-US" sz="4400" b="0">
                <a:latin typeface="Comic Sans MS" panose="030F0902030302020204" pitchFamily="66" charset="0"/>
              </a:rPr>
              <a:t>So, did the soldiers view themselves as……………</a:t>
            </a:r>
            <a:br>
              <a:rPr lang="en-US" sz="2600"/>
            </a:br>
            <a:endParaRPr lang="en-US" sz="2600"/>
          </a:p>
        </p:txBody>
      </p:sp>
      <p:sp>
        <p:nvSpPr>
          <p:cNvPr id="3" name="Content Placeholder 2">
            <a:extLst>
              <a:ext uri="{FF2B5EF4-FFF2-40B4-BE49-F238E27FC236}">
                <a16:creationId xmlns:a16="http://schemas.microsoft.com/office/drawing/2014/main" id="{C2EB4AEF-5824-0434-5EBA-60DC0BBA3CA1}"/>
              </a:ext>
            </a:extLst>
          </p:cNvPr>
          <p:cNvSpPr>
            <a:spLocks noGrp="1"/>
          </p:cNvSpPr>
          <p:nvPr>
            <p:ph idx="1"/>
          </p:nvPr>
        </p:nvSpPr>
        <p:spPr>
          <a:xfrm>
            <a:off x="850391" y="2825496"/>
            <a:ext cx="10265283" cy="3346704"/>
          </a:xfrm>
        </p:spPr>
        <p:txBody>
          <a:bodyPr>
            <a:normAutofit/>
          </a:bodyPr>
          <a:lstStyle/>
          <a:p>
            <a:pPr marL="514350" indent="-514350">
              <a:buAutoNum type="alphaLcParenR"/>
            </a:pPr>
            <a:r>
              <a:rPr lang="en-US" sz="3600">
                <a:latin typeface="Comic Sans MS" panose="030F0902030302020204" pitchFamily="66" charset="0"/>
              </a:rPr>
              <a:t>Enslaved soldiers who could be treated differently to other soldiers?</a:t>
            </a:r>
          </a:p>
          <a:p>
            <a:pPr marL="514350" indent="-514350">
              <a:buAutoNum type="alphaLcParenR"/>
            </a:pPr>
            <a:r>
              <a:rPr lang="en-US" sz="3600">
                <a:latin typeface="Comic Sans MS" panose="030F0902030302020204" pitchFamily="66" charset="0"/>
              </a:rPr>
              <a:t>Soldiers who could not be treated differently to other soldiers?</a:t>
            </a:r>
          </a:p>
          <a:p>
            <a:pPr marL="0" indent="0">
              <a:buNone/>
            </a:pPr>
            <a:endParaRPr lang="en-US"/>
          </a:p>
        </p:txBody>
      </p:sp>
      <p:pic>
        <p:nvPicPr>
          <p:cNvPr id="4" name="Graphic 3" descr="Head with gears with solid fill">
            <a:extLst>
              <a:ext uri="{FF2B5EF4-FFF2-40B4-BE49-F238E27FC236}">
                <a16:creationId xmlns:a16="http://schemas.microsoft.com/office/drawing/2014/main" id="{55A4275C-CC68-EAA2-82AA-47E09FD7A5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6262" y="5273045"/>
            <a:ext cx="1143000" cy="1143000"/>
          </a:xfrm>
          <a:prstGeom prst="rect">
            <a:avLst/>
          </a:prstGeom>
        </p:spPr>
      </p:pic>
    </p:spTree>
    <p:extLst>
      <p:ext uri="{BB962C8B-B14F-4D97-AF65-F5344CB8AC3E}">
        <p14:creationId xmlns:p14="http://schemas.microsoft.com/office/powerpoint/2010/main" val="158782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6246F-063C-6FCC-AC42-FAEC01963472}"/>
              </a:ext>
            </a:extLst>
          </p:cNvPr>
          <p:cNvSpPr>
            <a:spLocks noGrp="1"/>
          </p:cNvSpPr>
          <p:nvPr>
            <p:ph type="title"/>
          </p:nvPr>
        </p:nvSpPr>
        <p:spPr>
          <a:xfrm>
            <a:off x="576072" y="501104"/>
            <a:ext cx="11044428" cy="1325563"/>
          </a:xfrm>
          <a:solidFill>
            <a:schemeClr val="bg2"/>
          </a:solidFill>
        </p:spPr>
        <p:txBody>
          <a:bodyPr>
            <a:normAutofit fontScale="90000"/>
          </a:bodyPr>
          <a:lstStyle/>
          <a:p>
            <a:r>
              <a:rPr lang="en-US">
                <a:solidFill>
                  <a:schemeClr val="tx1"/>
                </a:solidFill>
                <a:latin typeface="+mn-lt"/>
              </a:rPr>
              <a:t>1802 Dominica Mutiny – 8</a:t>
            </a:r>
            <a:r>
              <a:rPr lang="en-US" baseline="30000">
                <a:solidFill>
                  <a:schemeClr val="tx1"/>
                </a:solidFill>
                <a:latin typeface="+mn-lt"/>
              </a:rPr>
              <a:t>th</a:t>
            </a:r>
            <a:r>
              <a:rPr lang="en-US">
                <a:solidFill>
                  <a:schemeClr val="tx1"/>
                </a:solidFill>
                <a:latin typeface="+mn-lt"/>
              </a:rPr>
              <a:t> West India Regiment (8</a:t>
            </a:r>
            <a:r>
              <a:rPr lang="en-US" baseline="30000">
                <a:solidFill>
                  <a:schemeClr val="tx1"/>
                </a:solidFill>
                <a:latin typeface="+mn-lt"/>
              </a:rPr>
              <a:t>th</a:t>
            </a:r>
            <a:r>
              <a:rPr lang="en-US">
                <a:solidFill>
                  <a:schemeClr val="tx1"/>
                </a:solidFill>
                <a:latin typeface="+mn-lt"/>
              </a:rPr>
              <a:t> WIR)</a:t>
            </a:r>
          </a:p>
        </p:txBody>
      </p:sp>
      <p:sp>
        <p:nvSpPr>
          <p:cNvPr id="3" name="Content Placeholder 2">
            <a:extLst>
              <a:ext uri="{FF2B5EF4-FFF2-40B4-BE49-F238E27FC236}">
                <a16:creationId xmlns:a16="http://schemas.microsoft.com/office/drawing/2014/main" id="{99CB4EBF-FC19-C13C-6671-7925ED2608BE}"/>
              </a:ext>
            </a:extLst>
          </p:cNvPr>
          <p:cNvSpPr>
            <a:spLocks noGrp="1"/>
          </p:cNvSpPr>
          <p:nvPr>
            <p:ph idx="1"/>
          </p:nvPr>
        </p:nvSpPr>
        <p:spPr>
          <a:xfrm>
            <a:off x="6172199" y="2119746"/>
            <a:ext cx="5690173" cy="3803872"/>
          </a:xfrm>
          <a:solidFill>
            <a:schemeClr val="bg1"/>
          </a:solidFill>
        </p:spPr>
        <p:txBody>
          <a:bodyPr>
            <a:normAutofit fontScale="55000" lnSpcReduction="20000"/>
          </a:bodyPr>
          <a:lstStyle/>
          <a:p>
            <a:pPr marL="0" indent="0">
              <a:buNone/>
            </a:pPr>
            <a:r>
              <a:rPr lang="en-US" sz="4400">
                <a:solidFill>
                  <a:schemeClr val="tx1"/>
                </a:solidFill>
              </a:rPr>
              <a:t>Dominica is in the Caribbean (circled in the map below). In 1802, the 8</a:t>
            </a:r>
            <a:r>
              <a:rPr lang="en-US" sz="4400" baseline="30000">
                <a:solidFill>
                  <a:schemeClr val="tx1"/>
                </a:solidFill>
              </a:rPr>
              <a:t>th</a:t>
            </a:r>
            <a:r>
              <a:rPr lang="en-US" sz="4400">
                <a:solidFill>
                  <a:schemeClr val="tx1"/>
                </a:solidFill>
              </a:rPr>
              <a:t> West India Regiment of the British army mutinied killing some of their white officers.  </a:t>
            </a:r>
          </a:p>
          <a:p>
            <a:pPr marL="0" indent="0">
              <a:buNone/>
            </a:pPr>
            <a:endParaRPr lang="en-US" sz="1800">
              <a:solidFill>
                <a:schemeClr val="tx1"/>
              </a:solidFill>
            </a:endParaRPr>
          </a:p>
          <a:p>
            <a:pPr marL="0" indent="0">
              <a:buNone/>
            </a:pPr>
            <a:r>
              <a:rPr lang="en-US" sz="4400">
                <a:solidFill>
                  <a:schemeClr val="tx1"/>
                </a:solidFill>
              </a:rPr>
              <a:t>A mutiny is when soldiers refuse to take orders from their superiors and often use violence against them</a:t>
            </a:r>
          </a:p>
          <a:p>
            <a:pPr marL="0" indent="0">
              <a:buNone/>
            </a:pPr>
            <a:endParaRPr lang="en-US" sz="1800">
              <a:solidFill>
                <a:schemeClr val="tx1"/>
              </a:solidFill>
            </a:endParaRPr>
          </a:p>
          <a:p>
            <a:pPr marL="0" indent="0">
              <a:buNone/>
            </a:pPr>
            <a:r>
              <a:rPr lang="en-US" sz="4400">
                <a:solidFill>
                  <a:schemeClr val="tx1"/>
                </a:solidFill>
              </a:rPr>
              <a:t>Read the extract from Historian Tim Lockley on the next slide. </a:t>
            </a:r>
          </a:p>
          <a:p>
            <a:endParaRPr lang="en-US" sz="1900" i="1">
              <a:solidFill>
                <a:schemeClr val="tx1"/>
              </a:solidFill>
            </a:endParaRPr>
          </a:p>
          <a:p>
            <a:endParaRPr lang="en-US" sz="1900">
              <a:solidFill>
                <a:schemeClr val="tx1"/>
              </a:solidFill>
            </a:endParaRPr>
          </a:p>
          <a:p>
            <a:endParaRPr lang="en-US" sz="1900">
              <a:solidFill>
                <a:schemeClr val="tx1"/>
              </a:solidFill>
            </a:endParaRPr>
          </a:p>
          <a:p>
            <a:endParaRPr lang="en-US" sz="1900">
              <a:solidFill>
                <a:schemeClr val="tx1"/>
              </a:solidFill>
            </a:endParaRPr>
          </a:p>
          <a:p>
            <a:endParaRPr lang="en-US" sz="1900">
              <a:solidFill>
                <a:schemeClr val="tx1"/>
              </a:solidFill>
            </a:endParaRPr>
          </a:p>
          <a:p>
            <a:pPr marL="0" indent="0">
              <a:buNone/>
            </a:pPr>
            <a:endParaRPr lang="en-US" sz="1800">
              <a:solidFill>
                <a:schemeClr val="tx1"/>
              </a:solidFill>
            </a:endParaRPr>
          </a:p>
          <a:p>
            <a:pPr marL="0" indent="0">
              <a:buNone/>
            </a:pPr>
            <a:endParaRPr lang="en-US" sz="1800">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a:p>
            <a:endParaRPr lang="en-US">
              <a:solidFill>
                <a:schemeClr val="tx1"/>
              </a:solidFill>
            </a:endParaRPr>
          </a:p>
        </p:txBody>
      </p:sp>
      <p:pic>
        <p:nvPicPr>
          <p:cNvPr id="1026" name="Picture 2">
            <a:extLst>
              <a:ext uri="{FF2B5EF4-FFF2-40B4-BE49-F238E27FC236}">
                <a16:creationId xmlns:a16="http://schemas.microsoft.com/office/drawing/2014/main" id="{D71D3529-4676-9367-1BE7-A930EED09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06" y="2178050"/>
            <a:ext cx="4457700" cy="25019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79D3026-6C56-2D98-AA83-123B941BAD15}"/>
              </a:ext>
            </a:extLst>
          </p:cNvPr>
          <p:cNvSpPr txBox="1">
            <a:spLocks/>
          </p:cNvSpPr>
          <p:nvPr/>
        </p:nvSpPr>
        <p:spPr>
          <a:xfrm>
            <a:off x="675427" y="5698304"/>
            <a:ext cx="8225028" cy="450629"/>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a:solidFill>
                  <a:schemeClr val="tx1"/>
                </a:solidFill>
                <a:latin typeface="Comic Sans MS" panose="030F0902030302020204" pitchFamily="66" charset="0"/>
              </a:rPr>
              <a:t>courtesy of Wikimedia commons https://</a:t>
            </a:r>
            <a:r>
              <a:rPr lang="en-US" sz="1700" err="1">
                <a:solidFill>
                  <a:schemeClr val="tx1"/>
                </a:solidFill>
                <a:latin typeface="Comic Sans MS" panose="030F0902030302020204" pitchFamily="66" charset="0"/>
              </a:rPr>
              <a:t>commons.wikimedia.org</a:t>
            </a:r>
            <a:r>
              <a:rPr lang="en-US" sz="1700">
                <a:solidFill>
                  <a:schemeClr val="tx1"/>
                </a:solidFill>
                <a:latin typeface="Comic Sans MS" panose="030F0902030302020204" pitchFamily="66" charset="0"/>
              </a:rPr>
              <a:t>/wiki/</a:t>
            </a:r>
            <a:r>
              <a:rPr lang="en-US" sz="1700" err="1">
                <a:solidFill>
                  <a:schemeClr val="tx1"/>
                </a:solidFill>
                <a:latin typeface="Comic Sans MS" panose="030F0902030302020204" pitchFamily="66" charset="0"/>
              </a:rPr>
              <a:t>File:Dominica_in_its_region.svg</a:t>
            </a:r>
            <a:endParaRPr lang="en-US" sz="1700">
              <a:solidFill>
                <a:schemeClr val="tx1"/>
              </a:solidFill>
              <a:latin typeface="Comic Sans MS" panose="030F0902030302020204" pitchFamily="66" charset="0"/>
            </a:endParaRPr>
          </a:p>
          <a:p>
            <a:endParaRPr lang="en-US" sz="1900" i="1"/>
          </a:p>
          <a:p>
            <a:endParaRPr lang="en-US" sz="1900"/>
          </a:p>
          <a:p>
            <a:endParaRPr lang="en-US" sz="1900"/>
          </a:p>
          <a:p>
            <a:endParaRPr lang="en-US" sz="1900"/>
          </a:p>
          <a:p>
            <a:endParaRPr lang="en-US" sz="1900"/>
          </a:p>
          <a:p>
            <a:pPr marL="0" indent="0">
              <a:buFont typeface="Arial" panose="020B0604020202020204" pitchFamily="34" charset="0"/>
              <a:buNone/>
            </a:pPr>
            <a:endParaRPr lang="en-US" sz="1800"/>
          </a:p>
          <a:p>
            <a:pPr marL="0" indent="0">
              <a:buFont typeface="Arial" panose="020B0604020202020204" pitchFamily="34" charset="0"/>
              <a:buNone/>
            </a:pPr>
            <a:endParaRPr lang="en-US" sz="1800"/>
          </a:p>
          <a:p>
            <a:endParaRPr lang="en-US"/>
          </a:p>
          <a:p>
            <a:endParaRPr lang="en-US"/>
          </a:p>
          <a:p>
            <a:endParaRPr lang="en-US"/>
          </a:p>
          <a:p>
            <a:endParaRPr lang="en-US"/>
          </a:p>
        </p:txBody>
      </p:sp>
    </p:spTree>
    <p:extLst>
      <p:ext uri="{BB962C8B-B14F-4D97-AF65-F5344CB8AC3E}">
        <p14:creationId xmlns:p14="http://schemas.microsoft.com/office/powerpoint/2010/main" val="260285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AEAF023-8C3A-302B-903C-FC64325669A0}"/>
              </a:ext>
            </a:extLst>
          </p:cNvPr>
          <p:cNvSpPr txBox="1"/>
          <p:nvPr/>
        </p:nvSpPr>
        <p:spPr>
          <a:xfrm>
            <a:off x="3795712" y="919691"/>
            <a:ext cx="4434639" cy="5123454"/>
          </a:xfrm>
          <a:prstGeom prst="rect">
            <a:avLst/>
          </a:prstGeom>
          <a:noFill/>
          <a:ln>
            <a:solidFill>
              <a:schemeClr val="tx1"/>
            </a:solidFill>
          </a:ln>
        </p:spPr>
        <p:txBody>
          <a:bodyPr wrap="square" lIns="91440" tIns="45720" rIns="91440" bIns="45720" anchor="t">
            <a:spAutoFit/>
          </a:bodyPr>
          <a:lstStyle/>
          <a:p>
            <a:pPr>
              <a:lnSpc>
                <a:spcPct val="115000"/>
              </a:lnSpc>
              <a:spcAft>
                <a:spcPts val="800"/>
              </a:spcAft>
              <a:buNone/>
            </a:pPr>
            <a:r>
              <a:rPr lang="en-GB" sz="1400" kern="100">
                <a:effectLst/>
                <a:ea typeface="Aptos" panose="020B0004020202020204" pitchFamily="34" charset="0"/>
                <a:cs typeface="Times New Roman"/>
              </a:rPr>
              <a:t> </a:t>
            </a:r>
            <a:r>
              <a:rPr lang="en-US" sz="1400" kern="100">
                <a:effectLst/>
                <a:ea typeface="Aptos" panose="020B0004020202020204" pitchFamily="34" charset="0"/>
                <a:cs typeface="Times New Roman"/>
              </a:rPr>
              <a:t>From around the middle of March 1802, soldiers from the 8</a:t>
            </a:r>
            <a:r>
              <a:rPr lang="en-US" sz="1400" kern="100" baseline="30000">
                <a:effectLst/>
                <a:ea typeface="Aptos" panose="020B0004020202020204" pitchFamily="34" charset="0"/>
                <a:cs typeface="Times New Roman"/>
              </a:rPr>
              <a:t>th</a:t>
            </a:r>
            <a:r>
              <a:rPr lang="en-US" sz="1400" kern="100">
                <a:effectLst/>
                <a:ea typeface="Aptos" panose="020B0004020202020204" pitchFamily="34" charset="0"/>
                <a:cs typeface="Times New Roman"/>
              </a:rPr>
              <a:t> WIR were daily employed from the hour of dinner to sunset in cutting down the brushwood in the swamp…………… These soldiers made a clear distinction between military </a:t>
            </a:r>
            <a:r>
              <a:rPr lang="en-US" sz="1400" kern="100" err="1">
                <a:effectLst/>
                <a:ea typeface="Aptos" panose="020B0004020202020204" pitchFamily="34" charset="0"/>
                <a:cs typeface="Times New Roman"/>
              </a:rPr>
              <a:t>labour</a:t>
            </a:r>
            <a:r>
              <a:rPr lang="en-US" sz="1400" kern="100">
                <a:effectLst/>
                <a:ea typeface="Aptos" panose="020B0004020202020204" pitchFamily="34" charset="0"/>
                <a:cs typeface="Times New Roman"/>
              </a:rPr>
              <a:t> which might be expected of any soldier regardless of skin </a:t>
            </a:r>
            <a:r>
              <a:rPr lang="en-US" sz="1400" kern="100" err="1">
                <a:effectLst/>
                <a:ea typeface="Aptos" panose="020B0004020202020204" pitchFamily="34" charset="0"/>
                <a:cs typeface="Times New Roman"/>
              </a:rPr>
              <a:t>colour</a:t>
            </a:r>
            <a:r>
              <a:rPr lang="en-US" sz="1400" kern="100">
                <a:effectLst/>
                <a:ea typeface="Aptos" panose="020B0004020202020204" pitchFamily="34" charset="0"/>
                <a:cs typeface="Times New Roman"/>
              </a:rPr>
              <a:t> and work normally associated with slave </a:t>
            </a:r>
            <a:r>
              <a:rPr lang="en-US" sz="1400" kern="100" err="1">
                <a:effectLst/>
                <a:ea typeface="Aptos" panose="020B0004020202020204" pitchFamily="34" charset="0"/>
                <a:cs typeface="Times New Roman"/>
              </a:rPr>
              <a:t>labour</a:t>
            </a:r>
            <a:r>
              <a:rPr lang="en-US" sz="1400" kern="100">
                <a:effectLst/>
                <a:ea typeface="Aptos" panose="020B0004020202020204" pitchFamily="34" charset="0"/>
                <a:cs typeface="Times New Roman"/>
              </a:rPr>
              <a:t>. Colonel Johnstone had miscalculated what he could order the men to do and the consequences were severe. On the night of 9 April 1802…….. a mutiny broke out, and within an hour five white officers were dead</a:t>
            </a:r>
            <a:r>
              <a:rPr lang="en-US" sz="1400" kern="100">
                <a:ea typeface="Aptos" panose="020B0004020202020204" pitchFamily="34" charset="0"/>
                <a:cs typeface="Times New Roman"/>
              </a:rPr>
              <a:t>.</a:t>
            </a:r>
            <a:endParaRPr lang="en-GB" sz="1400" kern="100">
              <a:effectLst/>
              <a:ea typeface="Aptos" panose="020B0004020202020204" pitchFamily="34" charset="0"/>
              <a:cs typeface="Times New Roman"/>
            </a:endParaRPr>
          </a:p>
          <a:p>
            <a:pPr>
              <a:lnSpc>
                <a:spcPct val="115000"/>
              </a:lnSpc>
              <a:spcAft>
                <a:spcPts val="800"/>
              </a:spcAft>
              <a:buNone/>
            </a:pPr>
            <a:r>
              <a:rPr lang="en-US" sz="1400" kern="100">
                <a:effectLst/>
                <a:ea typeface="Aptos" panose="020B0004020202020204" pitchFamily="34" charset="0"/>
                <a:cs typeface="Times New Roman"/>
              </a:rPr>
              <a:t>In his </a:t>
            </a:r>
            <a:r>
              <a:rPr lang="en-US" sz="1400" kern="100" err="1">
                <a:effectLst/>
                <a:ea typeface="Aptos" panose="020B0004020202020204" pitchFamily="34" charset="0"/>
                <a:cs typeface="Times New Roman"/>
              </a:rPr>
              <a:t>defence</a:t>
            </a:r>
            <a:r>
              <a:rPr lang="en-US" sz="1400" kern="100">
                <a:effectLst/>
                <a:ea typeface="Aptos" panose="020B0004020202020204" pitchFamily="34" charset="0"/>
                <a:cs typeface="Times New Roman"/>
              </a:rPr>
              <a:t>, Johnstone blamed the mutiny on “new n*****</a:t>
            </a:r>
            <a:r>
              <a:rPr lang="en-US" sz="1400" kern="100">
                <a:ea typeface="Aptos" panose="020B0004020202020204" pitchFamily="34" charset="0"/>
                <a:cs typeface="Times New Roman"/>
              </a:rPr>
              <a:t>s</a:t>
            </a:r>
            <a:r>
              <a:rPr lang="en-US" sz="1400" kern="100">
                <a:effectLst/>
                <a:ea typeface="Aptos" panose="020B0004020202020204" pitchFamily="34" charset="0"/>
                <a:cs typeface="Times New Roman"/>
              </a:rPr>
              <a:t> unaccustomed to military life</a:t>
            </a:r>
            <a:r>
              <a:rPr lang="en-US" sz="1400" kern="100">
                <a:ea typeface="Aptos" panose="020B0004020202020204" pitchFamily="34" charset="0"/>
                <a:cs typeface="Times New Roman"/>
              </a:rPr>
              <a:t>",</a:t>
            </a:r>
            <a:r>
              <a:rPr lang="en-US" sz="1400" kern="100">
                <a:effectLst/>
                <a:ea typeface="Aptos" panose="020B0004020202020204" pitchFamily="34" charset="0"/>
                <a:cs typeface="Times New Roman"/>
              </a:rPr>
              <a:t> though the paybooks confirm that 10 of the 13  men executed for their involvement in the mutiny had been members of the regiment since at least June 1798”</a:t>
            </a:r>
            <a:endParaRPr lang="en-GB" sz="1400" kern="100">
              <a:effectLst/>
              <a:ea typeface="Aptos" panose="020B0004020202020204" pitchFamily="34" charset="0"/>
              <a:cs typeface="Times New Roman"/>
            </a:endParaRPr>
          </a:p>
          <a:p>
            <a:pPr>
              <a:buNone/>
            </a:pPr>
            <a:r>
              <a:rPr lang="en-US" sz="1400" b="1">
                <a:effectLst/>
                <a:ea typeface="Aptos" panose="020B0004020202020204" pitchFamily="34" charset="0"/>
                <a:cs typeface="Times New Roman" panose="02020603050405020304" pitchFamily="18" charset="0"/>
              </a:rPr>
              <a:t>Tim Lockley, </a:t>
            </a:r>
            <a:r>
              <a:rPr lang="en-US" sz="1400" b="1" i="1">
                <a:effectLst/>
                <a:ea typeface="Aptos" panose="020B0004020202020204" pitchFamily="34" charset="0"/>
                <a:cs typeface="Times New Roman" panose="02020603050405020304" pitchFamily="18" charset="0"/>
              </a:rPr>
              <a:t>Military Medicine and the Making of Race – Life and Death in the West India Regiments 1795-1874</a:t>
            </a:r>
            <a:r>
              <a:rPr lang="en-US" sz="1400" b="1">
                <a:effectLst/>
                <a:ea typeface="Aptos" panose="020B0004020202020204" pitchFamily="34" charset="0"/>
                <a:cs typeface="Times New Roman" panose="02020603050405020304" pitchFamily="18" charset="0"/>
              </a:rPr>
              <a:t>: Cambridge Press, 2022 , pages 105 to 106.</a:t>
            </a:r>
            <a:endParaRPr lang="en-GB" sz="1400" b="1"/>
          </a:p>
        </p:txBody>
      </p:sp>
      <p:graphicFrame>
        <p:nvGraphicFramePr>
          <p:cNvPr id="6" name="Table 5">
            <a:extLst>
              <a:ext uri="{FF2B5EF4-FFF2-40B4-BE49-F238E27FC236}">
                <a16:creationId xmlns:a16="http://schemas.microsoft.com/office/drawing/2014/main" id="{7A0B2C3F-AB9B-C17B-CFB6-946159FBFA94}"/>
              </a:ext>
            </a:extLst>
          </p:cNvPr>
          <p:cNvGraphicFramePr>
            <a:graphicFrameLocks noGrp="1"/>
          </p:cNvGraphicFramePr>
          <p:nvPr>
            <p:extLst>
              <p:ext uri="{D42A27DB-BD31-4B8C-83A1-F6EECF244321}">
                <p14:modId xmlns:p14="http://schemas.microsoft.com/office/powerpoint/2010/main" val="1372144309"/>
              </p:ext>
            </p:extLst>
          </p:nvPr>
        </p:nvGraphicFramePr>
        <p:xfrm>
          <a:off x="336550" y="919691"/>
          <a:ext cx="3254375" cy="5244726"/>
        </p:xfrm>
        <a:graphic>
          <a:graphicData uri="http://schemas.openxmlformats.org/drawingml/2006/table">
            <a:tbl>
              <a:tblPr firstRow="1" bandRow="1">
                <a:tableStyleId>{2D5ABB26-0587-4C30-8999-92F81FD0307C}</a:tableStyleId>
              </a:tblPr>
              <a:tblGrid>
                <a:gridCol w="3254375">
                  <a:extLst>
                    <a:ext uri="{9D8B030D-6E8A-4147-A177-3AD203B41FA5}">
                      <a16:colId xmlns:a16="http://schemas.microsoft.com/office/drawing/2014/main" val="256896149"/>
                    </a:ext>
                  </a:extLst>
                </a:gridCol>
              </a:tblGrid>
              <a:tr h="2107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effectLst/>
                          <a:latin typeface="+mn-lt"/>
                          <a:ea typeface="+mn-ea"/>
                          <a:cs typeface="+mn-cs"/>
                        </a:rPr>
                        <a:t>What work were the soldiers made to do – how long had they been doing the work?</a:t>
                      </a:r>
                    </a:p>
                    <a:p>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242889"/>
                  </a:ext>
                </a:extLst>
              </a:tr>
              <a:tr h="3137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solidFill>
                            <a:schemeClr val="tx1"/>
                          </a:solidFill>
                          <a:effectLst/>
                          <a:latin typeface="+mn-lt"/>
                          <a:ea typeface="+mn-ea"/>
                          <a:cs typeface="+mn-cs"/>
                        </a:rPr>
                        <a:t>How does the historian describe how the soldiers viewed the work they had been told to do? Does this suggest the soldiers thought they were enslaved, or saw themselves as a soldier like any other?</a:t>
                      </a:r>
                    </a:p>
                    <a:p>
                      <a:endParaRPr lang="en-GB" sz="11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002620"/>
                  </a:ext>
                </a:extLst>
              </a:tr>
            </a:tbl>
          </a:graphicData>
        </a:graphic>
      </p:graphicFrame>
      <p:graphicFrame>
        <p:nvGraphicFramePr>
          <p:cNvPr id="7" name="Table 6">
            <a:extLst>
              <a:ext uri="{FF2B5EF4-FFF2-40B4-BE49-F238E27FC236}">
                <a16:creationId xmlns:a16="http://schemas.microsoft.com/office/drawing/2014/main" id="{D2EA9805-80EF-A015-1041-B27CDA7509C8}"/>
              </a:ext>
            </a:extLst>
          </p:cNvPr>
          <p:cNvGraphicFramePr>
            <a:graphicFrameLocks noGrp="1"/>
          </p:cNvGraphicFramePr>
          <p:nvPr>
            <p:extLst>
              <p:ext uri="{D42A27DB-BD31-4B8C-83A1-F6EECF244321}">
                <p14:modId xmlns:p14="http://schemas.microsoft.com/office/powerpoint/2010/main" val="2738965683"/>
              </p:ext>
            </p:extLst>
          </p:nvPr>
        </p:nvGraphicFramePr>
        <p:xfrm>
          <a:off x="8324850" y="919691"/>
          <a:ext cx="3254375" cy="4919134"/>
        </p:xfrm>
        <a:graphic>
          <a:graphicData uri="http://schemas.openxmlformats.org/drawingml/2006/table">
            <a:tbl>
              <a:tblPr firstRow="1" bandRow="1">
                <a:tableStyleId>{2D5ABB26-0587-4C30-8999-92F81FD0307C}</a:tableStyleId>
              </a:tblPr>
              <a:tblGrid>
                <a:gridCol w="3254375">
                  <a:extLst>
                    <a:ext uri="{9D8B030D-6E8A-4147-A177-3AD203B41FA5}">
                      <a16:colId xmlns:a16="http://schemas.microsoft.com/office/drawing/2014/main" val="256896149"/>
                    </a:ext>
                  </a:extLst>
                </a:gridCol>
              </a:tblGrid>
              <a:tr h="2459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What did the soldiers do on 9</a:t>
                      </a:r>
                      <a:r>
                        <a:rPr lang="en-GB" sz="1200" kern="1200" baseline="30000">
                          <a:solidFill>
                            <a:schemeClr val="tx1"/>
                          </a:solidFill>
                          <a:effectLst/>
                          <a:latin typeface="+mn-lt"/>
                          <a:ea typeface="+mn-ea"/>
                          <a:cs typeface="+mn-cs"/>
                        </a:rPr>
                        <a:t>th</a:t>
                      </a:r>
                      <a:r>
                        <a:rPr lang="en-GB" sz="1200" kern="1200">
                          <a:solidFill>
                            <a:schemeClr val="tx1"/>
                          </a:solidFill>
                          <a:effectLst/>
                          <a:latin typeface="+mn-lt"/>
                          <a:ea typeface="+mn-ea"/>
                          <a:cs typeface="+mn-cs"/>
                        </a:rPr>
                        <a:t> April 1802?</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4242889"/>
                  </a:ext>
                </a:extLst>
              </a:tr>
              <a:tr h="2459567">
                <a:tc>
                  <a:txBody>
                    <a:bodyPr/>
                    <a:lstStyle/>
                    <a:p>
                      <a:pPr marL="0" marR="0" lvl="0" indent="0" algn="l" rtl="0" eaLnBrk="1" fontAlgn="auto" latinLnBrk="0" hangingPunct="1">
                        <a:lnSpc>
                          <a:spcPct val="100000"/>
                        </a:lnSpc>
                        <a:spcBef>
                          <a:spcPts val="0"/>
                        </a:spcBef>
                        <a:spcAft>
                          <a:spcPts val="0"/>
                        </a:spcAft>
                        <a:buClrTx/>
                        <a:buSzTx/>
                        <a:buFontTx/>
                        <a:buNone/>
                      </a:pPr>
                      <a:r>
                        <a:rPr lang="en-GB" sz="1200" kern="1200">
                          <a:solidFill>
                            <a:schemeClr val="tx1"/>
                          </a:solidFill>
                          <a:effectLst/>
                          <a:latin typeface="+mn-lt"/>
                          <a:ea typeface="+mn-ea"/>
                          <a:cs typeface="+mn-cs"/>
                        </a:rPr>
                        <a:t>How did Johnstone try to explain the soldier's mutiny? Does the historian accept his explanation?</a:t>
                      </a:r>
                    </a:p>
                    <a:p>
                      <a:endParaRPr lang="en-GB"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8002620"/>
                  </a:ext>
                </a:extLst>
              </a:tr>
            </a:tbl>
          </a:graphicData>
        </a:graphic>
      </p:graphicFrame>
      <p:sp>
        <p:nvSpPr>
          <p:cNvPr id="8" name="Rectangle 7">
            <a:extLst>
              <a:ext uri="{FF2B5EF4-FFF2-40B4-BE49-F238E27FC236}">
                <a16:creationId xmlns:a16="http://schemas.microsoft.com/office/drawing/2014/main" id="{19B6E02D-AAF3-A3F1-EC35-A5DE45A2E51C}"/>
              </a:ext>
            </a:extLst>
          </p:cNvPr>
          <p:cNvSpPr/>
          <p:nvPr/>
        </p:nvSpPr>
        <p:spPr>
          <a:xfrm>
            <a:off x="2580779" y="150250"/>
            <a:ext cx="6754221" cy="769441"/>
          </a:xfrm>
          <a:prstGeom prst="rect">
            <a:avLst/>
          </a:prstGeom>
          <a:noFill/>
        </p:spPr>
        <p:txBody>
          <a:bodyPr wrap="none" lIns="91440" tIns="45720" rIns="91440" bIns="45720">
            <a:spAutoFit/>
          </a:bodyPr>
          <a:lstStyle/>
          <a:p>
            <a:pPr algn="ctr"/>
            <a:r>
              <a:rPr lang="en-US" sz="4400" b="0" cap="none" spc="0">
                <a:ln w="0"/>
                <a:solidFill>
                  <a:schemeClr val="tx1"/>
                </a:solidFill>
                <a:effectLst>
                  <a:outerShdw blurRad="38100" dist="19050" dir="2700000" algn="tl" rotWithShape="0">
                    <a:schemeClr val="dk1">
                      <a:alpha val="40000"/>
                    </a:schemeClr>
                  </a:outerShdw>
                </a:effectLst>
              </a:rPr>
              <a:t>Worksheet 1 – The mutiny</a:t>
            </a:r>
          </a:p>
        </p:txBody>
      </p:sp>
    </p:spTree>
    <p:extLst>
      <p:ext uri="{BB962C8B-B14F-4D97-AF65-F5344CB8AC3E}">
        <p14:creationId xmlns:p14="http://schemas.microsoft.com/office/powerpoint/2010/main" val="1301995344"/>
      </p:ext>
    </p:extLst>
  </p:cSld>
  <p:clrMapOvr>
    <a:masterClrMapping/>
  </p:clrMapOvr>
</p:sld>
</file>

<file path=ppt/theme/theme1.xml><?xml version="1.0" encoding="utf-8"?>
<a:theme xmlns:a="http://schemas.openxmlformats.org/drawingml/2006/main" name="Teaching Slavery in Scotland 2023">
  <a:themeElements>
    <a:clrScheme name="Teaching Slavery 23">
      <a:dk1>
        <a:srgbClr val="24283C"/>
      </a:dk1>
      <a:lt1>
        <a:srgbClr val="F2F0FF"/>
      </a:lt1>
      <a:dk2>
        <a:srgbClr val="24283C"/>
      </a:dk2>
      <a:lt2>
        <a:srgbClr val="F2F0FF"/>
      </a:lt2>
      <a:accent1>
        <a:srgbClr val="F75122"/>
      </a:accent1>
      <a:accent2>
        <a:srgbClr val="DE0B18"/>
      </a:accent2>
      <a:accent3>
        <a:srgbClr val="F1A828"/>
      </a:accent3>
      <a:accent4>
        <a:srgbClr val="59AFA4"/>
      </a:accent4>
      <a:accent5>
        <a:srgbClr val="24283C"/>
      </a:accent5>
      <a:accent6>
        <a:srgbClr val="EB875E"/>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SS23-Financial-Institutions2" id="{665E58F1-6198-2F4F-B2F6-4E5A0E3702F4}" vid="{8BC3C8DF-93B2-0841-9C45-7D57890EC70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B567BAEBD0184EA2DCFCF3C857B699" ma:contentTypeVersion="8" ma:contentTypeDescription="Create a new document." ma:contentTypeScope="" ma:versionID="df91578ff566aa316c7d3a2a5719ea67">
  <xsd:schema xmlns:xsd="http://www.w3.org/2001/XMLSchema" xmlns:xs="http://www.w3.org/2001/XMLSchema" xmlns:p="http://schemas.microsoft.com/office/2006/metadata/properties" xmlns:ns2="4d1d189b-1757-41f7-815e-1218e5cf37ce" targetNamespace="http://schemas.microsoft.com/office/2006/metadata/properties" ma:root="true" ma:fieldsID="951459e3ffe1e70c93c62cf13897c8e6" ns2:_="">
    <xsd:import namespace="4d1d189b-1757-41f7-815e-1218e5cf37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1d189b-1757-41f7-815e-1218e5cf37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40F65C4-658C-4D4C-B003-06BF600FF2A3}">
  <ds:schemaRefs>
    <ds:schemaRef ds:uri="4d1d189b-1757-41f7-815e-1218e5cf37c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F74E2A6-8A0B-43BC-A01C-DDB8FE3C562F}">
  <ds:schemaRefs>
    <ds:schemaRef ds:uri="4d1d189b-1757-41f7-815e-1218e5cf37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84955E-BF57-43EB-9BA0-B8B411CE3752}">
  <ds:schemaRefs>
    <ds:schemaRef ds:uri="http://schemas.microsoft.com/sharepoint/v3/contenttype/forms"/>
  </ds:schemaRefs>
</ds:datastoreItem>
</file>

<file path=docMetadata/LabelInfo.xml><?xml version="1.0" encoding="utf-8"?>
<clbl:labelList xmlns:clbl="http://schemas.microsoft.com/office/2020/mipLabelMetadata">
  <clbl:label id="{776adce9-5d26-4749-a202-f09fefe10590}" enabled="0" method="" siteId="{776adce9-5d26-4749-a202-f09fefe10590}" removed="1"/>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18</Slides>
  <Notes>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Teaching Slavery in Scotland 2023</vt:lpstr>
      <vt:lpstr>What can the accounts of the 8th West India Regiment’s rebellion tell us about how enslaved soldiers viewed their status?</vt:lpstr>
      <vt:lpstr>PowerPoint Presentation</vt:lpstr>
      <vt:lpstr>Warning</vt:lpstr>
      <vt:lpstr>Starter Activity – Think, Pair , Share</vt:lpstr>
      <vt:lpstr>PowerPoint Presentation</vt:lpstr>
      <vt:lpstr>PowerPoint Presentation</vt:lpstr>
      <vt:lpstr>So, did the soldiers view themselves as…………… </vt:lpstr>
      <vt:lpstr>1802 Dominica Mutiny – 8th West India Regiment (8th WIR)</vt:lpstr>
      <vt:lpstr>PowerPoint Presentation</vt:lpstr>
      <vt:lpstr>Task 2 – Court of Enquiry</vt:lpstr>
      <vt:lpstr>PowerPoint Presentation</vt:lpstr>
      <vt:lpstr>Task 3 – Answering the Enquiry</vt:lpstr>
      <vt:lpstr>Plenary - Has your understanding of enslavement in the early 19th century changed? If so, explain how?</vt:lpstr>
      <vt:lpstr>PowerPoint Presentation</vt:lpstr>
      <vt:lpstr>Extension</vt:lpstr>
      <vt:lpstr>General Hislop writing to the Commander of Chief the Duke of York 1801. </vt:lpstr>
      <vt:lpstr>Information on uniforms of the British army 1800-1815</vt:lpstr>
      <vt:lpstr>So what about this painting?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Slavery in Scotland</dc:title>
  <dc:creator>Katherine Burns</dc:creator>
  <cp:revision>1</cp:revision>
  <cp:lastPrinted>2024-02-23T08:35:09Z</cp:lastPrinted>
  <dcterms:created xsi:type="dcterms:W3CDTF">2023-02-08T13:19:14Z</dcterms:created>
  <dcterms:modified xsi:type="dcterms:W3CDTF">2025-07-30T12:45:33Z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0x0101003BB567BAEBD0184EA2DCFCF3C857B699</vt:lpwstr>
  </property>
</Properties>
</file>