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24"/>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341" r:id="rId23"/>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36"/>
    <p:restoredTop sz="87663" autoAdjust="0"/>
  </p:normalViewPr>
  <p:slideViewPr>
    <p:cSldViewPr snapToGrid="0">
      <p:cViewPr varScale="1">
        <p:scale>
          <a:sx n="97" d="100"/>
          <a:sy n="97" d="100"/>
        </p:scale>
        <p:origin x="21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EF0A1-9A0E-E24E-B8CB-D4AF2D1CB8AC}" type="datetimeFigureOut">
              <a:rPr lang="en-US" smtClean="0"/>
              <a:t>10/30/25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6B133-342A-C94B-AC79-E922802A7E9E}" type="slidenum">
              <a:rPr lang="en-US" smtClean="0"/>
              <a:t>‹#›</a:t>
            </a:fld>
            <a:endParaRPr lang="en-US"/>
          </a:p>
        </p:txBody>
      </p:sp>
    </p:spTree>
    <p:extLst>
      <p:ext uri="{BB962C8B-B14F-4D97-AF65-F5344CB8AC3E}">
        <p14:creationId xmlns:p14="http://schemas.microsoft.com/office/powerpoint/2010/main" val="32145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teachers: Ivory is from African elephants—indicating trade between Africa and France.</a:t>
            </a:r>
          </a:p>
        </p:txBody>
      </p:sp>
      <p:sp>
        <p:nvSpPr>
          <p:cNvPr id="4" name="Slide Number Placeholder 3"/>
          <p:cNvSpPr>
            <a:spLocks noGrp="1"/>
          </p:cNvSpPr>
          <p:nvPr>
            <p:ph type="sldNum" sz="quarter" idx="5"/>
          </p:nvPr>
        </p:nvSpPr>
        <p:spPr/>
        <p:txBody>
          <a:bodyPr/>
          <a:lstStyle/>
          <a:p>
            <a:fld id="{3D56B133-342A-C94B-AC79-E922802A7E9E}" type="slidenum">
              <a:rPr lang="en-US" smtClean="0"/>
              <a:t>12</a:t>
            </a:fld>
            <a:endParaRPr lang="en-US"/>
          </a:p>
        </p:txBody>
      </p:sp>
    </p:spTree>
    <p:extLst>
      <p:ext uri="{BB962C8B-B14F-4D97-AF65-F5344CB8AC3E}">
        <p14:creationId xmlns:p14="http://schemas.microsoft.com/office/powerpoint/2010/main" val="197194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Queen Mary Atlas. Made for Queen Mary I of England and her husband Phillip II of Spain, by Portuguese Cartographer </a:t>
            </a:r>
            <a:r>
              <a:rPr lang="en-GB" dirty="0" err="1"/>
              <a:t>Diogo</a:t>
            </a:r>
            <a:r>
              <a:rPr lang="en-GB" dirty="0"/>
              <a:t> </a:t>
            </a:r>
            <a:r>
              <a:rPr lang="en-GB" dirty="0" err="1"/>
              <a:t>Homem</a:t>
            </a:r>
            <a:r>
              <a:rPr lang="en-GB" dirty="0"/>
              <a:t> c. 1555</a:t>
            </a:r>
          </a:p>
          <a:p>
            <a:endParaRPr lang="en-US" dirty="0"/>
          </a:p>
        </p:txBody>
      </p:sp>
      <p:sp>
        <p:nvSpPr>
          <p:cNvPr id="4" name="Slide Number Placeholder 3"/>
          <p:cNvSpPr>
            <a:spLocks noGrp="1"/>
          </p:cNvSpPr>
          <p:nvPr>
            <p:ph type="sldNum" sz="quarter" idx="5"/>
          </p:nvPr>
        </p:nvSpPr>
        <p:spPr/>
        <p:txBody>
          <a:bodyPr/>
          <a:lstStyle/>
          <a:p>
            <a:fld id="{3D56B133-342A-C94B-AC79-E922802A7E9E}" type="slidenum">
              <a:rPr lang="en-US" smtClean="0"/>
              <a:t>14</a:t>
            </a:fld>
            <a:endParaRPr lang="en-US"/>
          </a:p>
        </p:txBody>
      </p:sp>
    </p:spTree>
    <p:extLst>
      <p:ext uri="{BB962C8B-B14F-4D97-AF65-F5344CB8AC3E}">
        <p14:creationId xmlns:p14="http://schemas.microsoft.com/office/powerpoint/2010/main" val="3882532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Queen Mary Atlas. Made for Queen Mary I of England and her husband Phillip II of Spain, by Portuguese Cartographer </a:t>
            </a:r>
            <a:r>
              <a:rPr lang="en-GB" dirty="0" err="1"/>
              <a:t>Diogo</a:t>
            </a:r>
            <a:r>
              <a:rPr lang="en-GB" dirty="0"/>
              <a:t> </a:t>
            </a:r>
            <a:r>
              <a:rPr lang="en-GB" dirty="0" err="1"/>
              <a:t>Homem</a:t>
            </a:r>
            <a:r>
              <a:rPr lang="en-GB" dirty="0"/>
              <a:t> c. 1555</a:t>
            </a:r>
          </a:p>
          <a:p>
            <a:endParaRPr lang="en-US" dirty="0"/>
          </a:p>
        </p:txBody>
      </p:sp>
      <p:sp>
        <p:nvSpPr>
          <p:cNvPr id="4" name="Slide Number Placeholder 3"/>
          <p:cNvSpPr>
            <a:spLocks noGrp="1"/>
          </p:cNvSpPr>
          <p:nvPr>
            <p:ph type="sldNum" sz="quarter" idx="5"/>
          </p:nvPr>
        </p:nvSpPr>
        <p:spPr/>
        <p:txBody>
          <a:bodyPr/>
          <a:lstStyle/>
          <a:p>
            <a:fld id="{3D56B133-342A-C94B-AC79-E922802A7E9E}" type="slidenum">
              <a:rPr lang="en-US" smtClean="0"/>
              <a:t>15</a:t>
            </a:fld>
            <a:endParaRPr lang="en-US"/>
          </a:p>
        </p:txBody>
      </p:sp>
    </p:spTree>
    <p:extLst>
      <p:ext uri="{BB962C8B-B14F-4D97-AF65-F5344CB8AC3E}">
        <p14:creationId xmlns:p14="http://schemas.microsoft.com/office/powerpoint/2010/main" val="127877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rial" panose="020B0604020202020204" pitchFamily="34" charset="0"/>
              </a:rPr>
              <a:t>Illustration of Mansa Musa from the Catalan Atlas (c. 1375)</a:t>
            </a:r>
            <a:endParaRPr lang="en-GB" dirty="0"/>
          </a:p>
        </p:txBody>
      </p:sp>
      <p:sp>
        <p:nvSpPr>
          <p:cNvPr id="4" name="Slide Number Placeholder 3"/>
          <p:cNvSpPr>
            <a:spLocks noGrp="1"/>
          </p:cNvSpPr>
          <p:nvPr>
            <p:ph type="sldNum" sz="quarter" idx="5"/>
          </p:nvPr>
        </p:nvSpPr>
        <p:spPr/>
        <p:txBody>
          <a:bodyPr/>
          <a:lstStyle/>
          <a:p>
            <a:fld id="{3D56B133-342A-C94B-AC79-E922802A7E9E}" type="slidenum">
              <a:rPr lang="en-US" smtClean="0"/>
              <a:t>16</a:t>
            </a:fld>
            <a:endParaRPr lang="en-US"/>
          </a:p>
        </p:txBody>
      </p:sp>
    </p:spTree>
    <p:extLst>
      <p:ext uri="{BB962C8B-B14F-4D97-AF65-F5344CB8AC3E}">
        <p14:creationId xmlns:p14="http://schemas.microsoft.com/office/powerpoint/2010/main" val="637963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427513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a:solidFill>
            <a:schemeClr val="accent3"/>
          </a:solidFill>
        </p:spPr>
        <p:txBody>
          <a:bodyPr rtlCol="0" anchor="ctr">
            <a:normAutofit/>
          </a:bodyPr>
          <a:lstStyle>
            <a:lvl1pPr algn="ctr">
              <a:defRPr sz="6000" b="1" i="0" cap="none" baseline="0">
                <a:solidFill>
                  <a:schemeClr val="accent5"/>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803904"/>
            <a:ext cx="9144000" cy="653022"/>
          </a:xfrm>
          <a:solidFill>
            <a:schemeClr val="accent3"/>
          </a:solidFill>
        </p:spPr>
        <p:txBody>
          <a:bodyPr rtlCol="0" anchor="b">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spTree>
    <p:extLst>
      <p:ext uri="{BB962C8B-B14F-4D97-AF65-F5344CB8AC3E}">
        <p14:creationId xmlns:p14="http://schemas.microsoft.com/office/powerpoint/2010/main" val="408976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fld id="{B3CA702D-0122-264E-9515-4920978CD629}" type="slidenum">
              <a:rPr lang="en-US" smtClean="0"/>
              <a:t>‹#›</a:t>
            </a:fld>
            <a:endParaRPr lang="en-US"/>
          </a:p>
        </p:txBody>
      </p:sp>
    </p:spTree>
    <p:extLst>
      <p:ext uri="{BB962C8B-B14F-4D97-AF65-F5344CB8AC3E}">
        <p14:creationId xmlns:p14="http://schemas.microsoft.com/office/powerpoint/2010/main" val="330618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a:solidFill>
            <a:schemeClr val="accent5"/>
          </a:solidFill>
        </p:spPr>
        <p:txBody>
          <a:bodyPr rtlCol="0"/>
          <a:lstStyle>
            <a:lvl1pPr>
              <a:defRPr sz="5400" b="1" cap="none" baseline="0">
                <a:solidFill>
                  <a:schemeClr val="bg1"/>
                </a:solidFill>
              </a:defRPr>
            </a:lvl1pPr>
          </a:lstStyle>
          <a:p>
            <a:pPr rtl="0"/>
            <a:r>
              <a:rPr lang="en-GB" noProof="0"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a:solidFill>
            <a:schemeClr val="accent5"/>
          </a:solidFill>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40732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892104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2587752"/>
          </a:xfrm>
        </p:spPr>
        <p:txBody>
          <a:bodyPr rtlCol="0" anchor="b"/>
          <a:lstStyle>
            <a:lvl1pPr algn="l">
              <a:lnSpc>
                <a:spcPct val="110000"/>
              </a:lnSpc>
              <a:spcBef>
                <a:spcPts val="1000"/>
              </a:spcBef>
              <a:defRPr sz="3600" b="1" i="0" cap="none" baseline="0"/>
            </a:lvl1pPr>
          </a:lstStyle>
          <a:p>
            <a:pPr rtl="0"/>
            <a:r>
              <a:rPr lang="en-GB" noProof="0"/>
              <a:t>Click to edit Master title style</a:t>
            </a:r>
            <a:endParaRPr lang="en-GB" noProof="0"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3547555"/>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207246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70588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3388270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GB" noProof="0"/>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1187841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Graphic 13">
            <a:extLst>
              <a:ext uri="{FF2B5EF4-FFF2-40B4-BE49-F238E27FC236}">
                <a16:creationId xmlns:a16="http://schemas.microsoft.com/office/drawing/2014/main" id="{09D93411-5DC2-A48B-0842-A697B3C92A4B}"/>
              </a:ext>
            </a:extLst>
          </p:cNvPr>
          <p:cNvSpPr/>
          <p:nvPr/>
        </p:nvSpPr>
        <p:spPr>
          <a:xfrm>
            <a:off x="433313" y="160019"/>
            <a:ext cx="4913284" cy="3200400"/>
          </a:xfrm>
          <a:custGeom>
            <a:avLst/>
            <a:gdLst>
              <a:gd name="connsiteX0" fmla="*/ 2427752 w 4913284"/>
              <a:gd name="connsiteY0" fmla="*/ 1678972 h 1678971"/>
              <a:gd name="connsiteX1" fmla="*/ 2405940 w 4913284"/>
              <a:gd name="connsiteY1" fmla="*/ 1676210 h 1678971"/>
              <a:gd name="connsiteX2" fmla="*/ 2327263 w 4913284"/>
              <a:gd name="connsiteY2" fmla="*/ 1574578 h 1678971"/>
              <a:gd name="connsiteX3" fmla="*/ 2315928 w 4913284"/>
              <a:gd name="connsiteY3" fmla="*/ 1543336 h 1678971"/>
              <a:gd name="connsiteX4" fmla="*/ 2232680 w 4913284"/>
              <a:gd name="connsiteY4" fmla="*/ 1439418 h 1678971"/>
              <a:gd name="connsiteX5" fmla="*/ 1996079 w 4913284"/>
              <a:gd name="connsiteY5" fmla="*/ 1309402 h 1678971"/>
              <a:gd name="connsiteX6" fmla="*/ 1460012 w 4913284"/>
              <a:gd name="connsiteY6" fmla="*/ 1294924 h 1678971"/>
              <a:gd name="connsiteX7" fmla="*/ 1419150 w 4913284"/>
              <a:gd name="connsiteY7" fmla="*/ 1298543 h 1678971"/>
              <a:gd name="connsiteX8" fmla="*/ 376924 w 4913284"/>
              <a:gd name="connsiteY8" fmla="*/ 1334929 h 1678971"/>
              <a:gd name="connsiteX9" fmla="*/ 45454 w 4913284"/>
              <a:gd name="connsiteY9" fmla="*/ 1206246 h 1678971"/>
              <a:gd name="connsiteX10" fmla="*/ 4782 w 4913284"/>
              <a:gd name="connsiteY10" fmla="*/ 1008602 h 1678971"/>
              <a:gd name="connsiteX11" fmla="*/ 305 w 4913284"/>
              <a:gd name="connsiteY11" fmla="*/ 761143 h 1678971"/>
              <a:gd name="connsiteX12" fmla="*/ 200331 w 4913284"/>
              <a:gd name="connsiteY12" fmla="*/ 179165 h 1678971"/>
              <a:gd name="connsiteX13" fmla="*/ 528181 w 4913284"/>
              <a:gd name="connsiteY13" fmla="*/ 106585 h 1678971"/>
              <a:gd name="connsiteX14" fmla="*/ 1545832 w 4913284"/>
              <a:gd name="connsiteY14" fmla="*/ 71819 h 1678971"/>
              <a:gd name="connsiteX15" fmla="*/ 2563388 w 4913284"/>
              <a:gd name="connsiteY15" fmla="*/ 37052 h 1678971"/>
              <a:gd name="connsiteX16" fmla="*/ 2634063 w 4913284"/>
              <a:gd name="connsiteY16" fmla="*/ 34671 h 1678971"/>
              <a:gd name="connsiteX17" fmla="*/ 4125488 w 4913284"/>
              <a:gd name="connsiteY17" fmla="*/ 0 h 1678971"/>
              <a:gd name="connsiteX18" fmla="*/ 4505535 w 4913284"/>
              <a:gd name="connsiteY18" fmla="*/ 35433 h 1678971"/>
              <a:gd name="connsiteX19" fmla="*/ 4823004 w 4913284"/>
              <a:gd name="connsiteY19" fmla="*/ 265652 h 1678971"/>
              <a:gd name="connsiteX20" fmla="*/ 4892631 w 4913284"/>
              <a:gd name="connsiteY20" fmla="*/ 538925 h 1678971"/>
              <a:gd name="connsiteX21" fmla="*/ 4912443 w 4913284"/>
              <a:gd name="connsiteY21" fmla="*/ 827627 h 1678971"/>
              <a:gd name="connsiteX22" fmla="*/ 4912443 w 4913284"/>
              <a:gd name="connsiteY22" fmla="*/ 827913 h 1678971"/>
              <a:gd name="connsiteX23" fmla="*/ 4874153 w 4913284"/>
              <a:gd name="connsiteY23" fmla="*/ 1057085 h 1678971"/>
              <a:gd name="connsiteX24" fmla="*/ 4514680 w 4913284"/>
              <a:gd name="connsiteY24" fmla="*/ 1221486 h 1678971"/>
              <a:gd name="connsiteX25" fmla="*/ 2741220 w 4913284"/>
              <a:gd name="connsiteY25" fmla="*/ 1297972 h 1678971"/>
              <a:gd name="connsiteX26" fmla="*/ 2575104 w 4913284"/>
              <a:gd name="connsiteY26" fmla="*/ 1337786 h 1678971"/>
              <a:gd name="connsiteX27" fmla="*/ 2535861 w 4913284"/>
              <a:gd name="connsiteY27" fmla="*/ 1482852 h 1678971"/>
              <a:gd name="connsiteX28" fmla="*/ 2534146 w 4913284"/>
              <a:gd name="connsiteY28" fmla="*/ 1507522 h 1678971"/>
              <a:gd name="connsiteX29" fmla="*/ 2473186 w 4913284"/>
              <a:gd name="connsiteY29" fmla="*/ 1664208 h 1678971"/>
              <a:gd name="connsiteX30" fmla="*/ 2427752 w 4913284"/>
              <a:gd name="connsiteY30" fmla="*/ 1678781 h 16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3284" h="1678971">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w="9525" cap="flat">
            <a:noFill/>
            <a:prstDash val="solid"/>
            <a:miter/>
          </a:ln>
        </p:spPr>
        <p:txBody>
          <a:bodyPr rtlCol="0" anchor="ctr"/>
          <a:lstStyle/>
          <a:p>
            <a:endParaRPr lang="en-GB"/>
          </a:p>
        </p:txBody>
      </p:sp>
      <p:sp>
        <p:nvSpPr>
          <p:cNvPr id="16" name="Title 1">
            <a:extLst>
              <a:ext uri="{FF2B5EF4-FFF2-40B4-BE49-F238E27FC236}">
                <a16:creationId xmlns:a16="http://schemas.microsoft.com/office/drawing/2014/main" id="{B4A59681-420C-FFE0-869B-9E9EB306DBC4}"/>
              </a:ext>
            </a:extLst>
          </p:cNvPr>
          <p:cNvSpPr txBox="1">
            <a:spLocks/>
          </p:cNvSpPr>
          <p:nvPr/>
        </p:nvSpPr>
        <p:spPr>
          <a:xfrm>
            <a:off x="605838" y="457199"/>
            <a:ext cx="4480512"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dirty="0">
                <a:solidFill>
                  <a:schemeClr val="bg2"/>
                </a:solidFill>
              </a:rPr>
              <a:t>“Click to edit quote text”</a:t>
            </a:r>
          </a:p>
        </p:txBody>
      </p:sp>
      <p:sp>
        <p:nvSpPr>
          <p:cNvPr id="18" name="Subtitle 2">
            <a:extLst>
              <a:ext uri="{FF2B5EF4-FFF2-40B4-BE49-F238E27FC236}">
                <a16:creationId xmlns:a16="http://schemas.microsoft.com/office/drawing/2014/main" id="{DC169334-852B-246F-EEE4-7E79CE06A27E}"/>
              </a:ext>
            </a:extLst>
          </p:cNvPr>
          <p:cNvSpPr txBox="1">
            <a:spLocks/>
          </p:cNvSpPr>
          <p:nvPr/>
        </p:nvSpPr>
        <p:spPr>
          <a:xfrm>
            <a:off x="665675" y="210311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a:solidFill>
                  <a:schemeClr val="bg2"/>
                </a:solidFill>
              </a:rPr>
              <a:t>(Attribute quote here)</a:t>
            </a:r>
          </a:p>
        </p:txBody>
      </p:sp>
      <p:sp>
        <p:nvSpPr>
          <p:cNvPr id="21" name="Graphic 19">
            <a:extLst>
              <a:ext uri="{FF2B5EF4-FFF2-40B4-BE49-F238E27FC236}">
                <a16:creationId xmlns:a16="http://schemas.microsoft.com/office/drawing/2014/main" id="{B52CC89C-EEFE-7386-2469-C4A9105A8655}"/>
              </a:ext>
            </a:extLst>
          </p:cNvPr>
          <p:cNvSpPr/>
          <p:nvPr/>
        </p:nvSpPr>
        <p:spPr>
          <a:xfrm>
            <a:off x="423989" y="3384327"/>
            <a:ext cx="5081662" cy="3289745"/>
          </a:xfrm>
          <a:custGeom>
            <a:avLst/>
            <a:gdLst>
              <a:gd name="connsiteX0" fmla="*/ 2970587 w 2973657"/>
              <a:gd name="connsiteY0" fmla="*/ 1544579 h 2866771"/>
              <a:gd name="connsiteX1" fmla="*/ 2902388 w 2973657"/>
              <a:gd name="connsiteY1" fmla="*/ 686275 h 2866771"/>
              <a:gd name="connsiteX2" fmla="*/ 2852001 w 2973657"/>
              <a:gd name="connsiteY2" fmla="*/ 430143 h 2866771"/>
              <a:gd name="connsiteX3" fmla="*/ 2641784 w 2973657"/>
              <a:gd name="connsiteY3" fmla="*/ 254320 h 2866771"/>
              <a:gd name="connsiteX4" fmla="*/ 464655 w 2973657"/>
              <a:gd name="connsiteY4" fmla="*/ 5220 h 2866771"/>
              <a:gd name="connsiteX5" fmla="*/ 281965 w 2973657"/>
              <a:gd name="connsiteY5" fmla="*/ 9972 h 2866771"/>
              <a:gd name="connsiteX6" fmla="*/ 4788 w 2973657"/>
              <a:gd name="connsiteY6" fmla="*/ 370458 h 2866771"/>
              <a:gd name="connsiteX7" fmla="*/ 36125 w 2973657"/>
              <a:gd name="connsiteY7" fmla="*/ 742444 h 2866771"/>
              <a:gd name="connsiteX8" fmla="*/ 49841 w 2973657"/>
              <a:gd name="connsiteY8" fmla="*/ 817050 h 2866771"/>
              <a:gd name="connsiteX9" fmla="*/ 106896 w 2973657"/>
              <a:gd name="connsiteY9" fmla="*/ 1407912 h 2866771"/>
              <a:gd name="connsiteX10" fmla="*/ 155568 w 2973657"/>
              <a:gd name="connsiteY10" fmla="*/ 1949543 h 2866771"/>
              <a:gd name="connsiteX11" fmla="*/ 260534 w 2973657"/>
              <a:gd name="connsiteY11" fmla="*/ 2279997 h 2866771"/>
              <a:gd name="connsiteX12" fmla="*/ 559809 w 2973657"/>
              <a:gd name="connsiteY12" fmla="*/ 2472547 h 2866771"/>
              <a:gd name="connsiteX13" fmla="*/ 1990750 w 2973657"/>
              <a:gd name="connsiteY13" fmla="*/ 2289596 h 2866771"/>
              <a:gd name="connsiteX14" fmla="*/ 2081047 w 2973657"/>
              <a:gd name="connsiteY14" fmla="*/ 2261084 h 2866771"/>
              <a:gd name="connsiteX15" fmla="*/ 2098859 w 2973657"/>
              <a:gd name="connsiteY15" fmla="*/ 2254051 h 2866771"/>
              <a:gd name="connsiteX16" fmla="*/ 2022945 w 2973657"/>
              <a:gd name="connsiteY16" fmla="*/ 2503910 h 2866771"/>
              <a:gd name="connsiteX17" fmla="*/ 2014277 w 2973657"/>
              <a:gd name="connsiteY17" fmla="*/ 2531757 h 2866771"/>
              <a:gd name="connsiteX18" fmla="*/ 1962556 w 2973657"/>
              <a:gd name="connsiteY18" fmla="*/ 2705394 h 2866771"/>
              <a:gd name="connsiteX19" fmla="*/ 1954650 w 2973657"/>
              <a:gd name="connsiteY19" fmla="*/ 2726874 h 2866771"/>
              <a:gd name="connsiteX20" fmla="*/ 1938553 w 2973657"/>
              <a:gd name="connsiteY20" fmla="*/ 2792736 h 2866771"/>
              <a:gd name="connsiteX21" fmla="*/ 1986273 w 2973657"/>
              <a:gd name="connsiteY21" fmla="*/ 2864491 h 2866771"/>
              <a:gd name="connsiteX22" fmla="*/ 2001513 w 2973657"/>
              <a:gd name="connsiteY22" fmla="*/ 2866772 h 2866771"/>
              <a:gd name="connsiteX23" fmla="*/ 2049805 w 2973657"/>
              <a:gd name="connsiteY23" fmla="*/ 2838545 h 2866771"/>
              <a:gd name="connsiteX24" fmla="*/ 2304408 w 2973657"/>
              <a:gd name="connsiteY24" fmla="*/ 2486138 h 2866771"/>
              <a:gd name="connsiteX25" fmla="*/ 2570728 w 2973657"/>
              <a:gd name="connsiteY25" fmla="*/ 2117479 h 2866771"/>
              <a:gd name="connsiteX26" fmla="*/ 2769609 w 2973657"/>
              <a:gd name="connsiteY26" fmla="*/ 1889383 h 2866771"/>
              <a:gd name="connsiteX27" fmla="*/ 2813520 w 2973657"/>
              <a:gd name="connsiteY27" fmla="*/ 1857260 h 2866771"/>
              <a:gd name="connsiteX28" fmla="*/ 2958490 w 2973657"/>
              <a:gd name="connsiteY28" fmla="*/ 1702725 h 2866771"/>
              <a:gd name="connsiteX29" fmla="*/ 2970396 w 2973657"/>
              <a:gd name="connsiteY29" fmla="*/ 1544674 h 286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73657" h="2866771">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w="9525" cap="flat">
            <a:noFill/>
            <a:prstDash val="solid"/>
            <a:miter/>
          </a:ln>
        </p:spPr>
        <p:txBody>
          <a:bodyPr rtlCol="0" anchor="ctr"/>
          <a:lstStyle/>
          <a:p>
            <a:endParaRPr lang="en-GB"/>
          </a:p>
        </p:txBody>
      </p:sp>
      <p:sp>
        <p:nvSpPr>
          <p:cNvPr id="22" name="Title 1">
            <a:extLst>
              <a:ext uri="{FF2B5EF4-FFF2-40B4-BE49-F238E27FC236}">
                <a16:creationId xmlns:a16="http://schemas.microsoft.com/office/drawing/2014/main" id="{E65F8E8F-A6C4-D2FC-0217-DE7155C7E7EF}"/>
              </a:ext>
            </a:extLst>
          </p:cNvPr>
          <p:cNvSpPr txBox="1">
            <a:spLocks/>
          </p:cNvSpPr>
          <p:nvPr/>
        </p:nvSpPr>
        <p:spPr>
          <a:xfrm>
            <a:off x="605837" y="3657599"/>
            <a:ext cx="4480512" cy="1847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dirty="0">
                <a:solidFill>
                  <a:schemeClr val="bg2"/>
                </a:solidFill>
              </a:rPr>
              <a:t>“Click to edit quote text”</a:t>
            </a:r>
          </a:p>
        </p:txBody>
      </p:sp>
      <p:sp>
        <p:nvSpPr>
          <p:cNvPr id="23" name="Subtitle 2">
            <a:extLst>
              <a:ext uri="{FF2B5EF4-FFF2-40B4-BE49-F238E27FC236}">
                <a16:creationId xmlns:a16="http://schemas.microsoft.com/office/drawing/2014/main" id="{5BF2640D-E9EA-428B-0754-B023CFF192A6}"/>
              </a:ext>
            </a:extLst>
          </p:cNvPr>
          <p:cNvSpPr txBox="1">
            <a:spLocks/>
          </p:cNvSpPr>
          <p:nvPr/>
        </p:nvSpPr>
        <p:spPr>
          <a:xfrm>
            <a:off x="665674" y="550549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a:solidFill>
                  <a:schemeClr val="bg2"/>
                </a:solidFill>
              </a:rPr>
              <a:t>(Attribute quote here)</a:t>
            </a:r>
          </a:p>
        </p:txBody>
      </p:sp>
    </p:spTree>
    <p:extLst>
      <p:ext uri="{BB962C8B-B14F-4D97-AF65-F5344CB8AC3E}">
        <p14:creationId xmlns:p14="http://schemas.microsoft.com/office/powerpoint/2010/main" val="643028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EDBDDA-DDA3-0E35-568D-ABD93C5C3F06}"/>
              </a:ext>
            </a:extLst>
          </p:cNvPr>
          <p:cNvPicPr>
            <a:picLocks noChangeAspect="1"/>
          </p:cNvPicPr>
          <p:nvPr/>
        </p:nvPicPr>
        <p:blipFill>
          <a:blip r:embed="rId2"/>
          <a:stretch>
            <a:fillRect/>
          </a:stretch>
        </p:blipFill>
        <p:spPr>
          <a:xfrm>
            <a:off x="6096000" y="0"/>
            <a:ext cx="6096000" cy="6858000"/>
          </a:xfrm>
          <a:prstGeom prst="rect">
            <a:avLst/>
          </a:prstGeom>
        </p:spPr>
      </p:pic>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3236976"/>
          </a:xfrm>
        </p:spPr>
        <p:txBody>
          <a:bodyPr rtlCol="0" anchor="b"/>
          <a:lstStyle>
            <a:lvl1pPr algn="l">
              <a:lnSpc>
                <a:spcPct val="110000"/>
              </a:lnSpc>
              <a:spcBef>
                <a:spcPts val="1000"/>
              </a:spcBef>
              <a:defRPr sz="3600" b="0" i="0" cap="none" baseline="0"/>
            </a:lvl1pPr>
          </a:lstStyle>
          <a:p>
            <a:pPr rtl="0"/>
            <a:r>
              <a:rPr lang="en-GB" noProof="0"/>
              <a:t>Click to edit Master title style</a:t>
            </a:r>
            <a:endParaRPr lang="en-GB" noProof="0" dirty="0"/>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3" name="Text Placeholder 2">
            <a:extLst>
              <a:ext uri="{FF2B5EF4-FFF2-40B4-BE49-F238E27FC236}">
                <a16:creationId xmlns:a16="http://schemas.microsoft.com/office/drawing/2014/main" id="{07AAEA0C-C491-D57D-018F-844CC2FCD338}"/>
              </a:ext>
            </a:extLst>
          </p:cNvPr>
          <p:cNvSpPr>
            <a:spLocks noGrp="1"/>
          </p:cNvSpPr>
          <p:nvPr>
            <p:ph type="body" sz="quarter" idx="13" hasCustomPrompt="1"/>
          </p:nvPr>
        </p:nvSpPr>
        <p:spPr>
          <a:xfrm>
            <a:off x="7486331" y="841248"/>
            <a:ext cx="3760788" cy="4113389"/>
          </a:xfrm>
        </p:spPr>
        <p:txBody>
          <a:bodyPr anchor="ctr"/>
          <a:lstStyle>
            <a:lvl1pPr marL="0" indent="0" algn="ctr">
              <a:buNone/>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“Insert Quote here”</a:t>
            </a:r>
          </a:p>
        </p:txBody>
      </p:sp>
      <p:sp>
        <p:nvSpPr>
          <p:cNvPr id="14" name="Text Placeholder 13">
            <a:extLst>
              <a:ext uri="{FF2B5EF4-FFF2-40B4-BE49-F238E27FC236}">
                <a16:creationId xmlns:a16="http://schemas.microsoft.com/office/drawing/2014/main" id="{DE739B1B-B116-0CC0-0395-C32CCAEB4E0B}"/>
              </a:ext>
            </a:extLst>
          </p:cNvPr>
          <p:cNvSpPr>
            <a:spLocks noGrp="1"/>
          </p:cNvSpPr>
          <p:nvPr>
            <p:ph type="body" sz="quarter" idx="14" hasCustomPrompt="1"/>
          </p:nvPr>
        </p:nvSpPr>
        <p:spPr>
          <a:xfrm>
            <a:off x="7486331" y="5089652"/>
            <a:ext cx="3760788" cy="411124"/>
          </a:xfrm>
        </p:spPr>
        <p:txBody>
          <a:bodyPr>
            <a:normAutofit/>
          </a:bodyPr>
          <a:lstStyle>
            <a:lvl1pPr marL="0" indent="0" algn="r">
              <a:buNone/>
              <a:defRPr sz="1600">
                <a:solidFill>
                  <a:schemeClr val="bg1"/>
                </a:solidFill>
              </a:defRPr>
            </a:lvl1pPr>
          </a:lstStyle>
          <a:p>
            <a:pPr lvl="0"/>
            <a:r>
              <a:rPr lang="en-GB" dirty="0"/>
              <a:t>(Attribute Quote here)</a:t>
            </a:r>
          </a:p>
        </p:txBody>
      </p:sp>
    </p:spTree>
    <p:extLst>
      <p:ext uri="{BB962C8B-B14F-4D97-AF65-F5344CB8AC3E}">
        <p14:creationId xmlns:p14="http://schemas.microsoft.com/office/powerpoint/2010/main" val="126135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2723693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B3CA702D-0122-264E-9515-4920978CD629}" type="slidenum">
              <a:rPr lang="en-US" smtClean="0"/>
              <a:t>‹#›</a:t>
            </a:fld>
            <a:endParaRPr lang="en-US"/>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2587752"/>
          </a:xfrm>
        </p:spPr>
        <p:txBody>
          <a:bodyPr rtlCol="0" anchor="b"/>
          <a:lstStyle>
            <a:lvl1pPr algn="l">
              <a:lnSpc>
                <a:spcPct val="110000"/>
              </a:lnSpc>
              <a:spcBef>
                <a:spcPts val="1000"/>
              </a:spcBef>
              <a:defRPr sz="3600" b="1" i="0" cap="none" baseline="0"/>
            </a:lvl1pPr>
          </a:lstStyle>
          <a:p>
            <a:pPr rtl="0"/>
            <a:r>
              <a:rPr lang="en-GB" noProof="0"/>
              <a:t>Click to edit Master title style</a:t>
            </a:r>
            <a:endParaRPr lang="en-GB" noProof="0" dirty="0"/>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3581400"/>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pic>
        <p:nvPicPr>
          <p:cNvPr id="3" name="Picture 2" descr="A picture containing text, sign, vector graphics&#10;&#10;Description automatically generated">
            <a:extLst>
              <a:ext uri="{FF2B5EF4-FFF2-40B4-BE49-F238E27FC236}">
                <a16:creationId xmlns:a16="http://schemas.microsoft.com/office/drawing/2014/main" id="{B0BA7946-8F88-917E-677C-A9E19FFB231D}"/>
              </a:ext>
            </a:extLst>
          </p:cNvPr>
          <p:cNvPicPr>
            <a:picLocks noChangeAspect="1"/>
          </p:cNvPicPr>
          <p:nvPr/>
        </p:nvPicPr>
        <p:blipFill>
          <a:blip r:embed="rId2"/>
          <a:stretch>
            <a:fillRect/>
          </a:stretch>
        </p:blipFill>
        <p:spPr>
          <a:xfrm>
            <a:off x="6096000" y="0"/>
            <a:ext cx="6096000" cy="6858000"/>
          </a:xfrm>
          <a:prstGeom prst="rect">
            <a:avLst/>
          </a:prstGeom>
        </p:spPr>
      </p:pic>
    </p:spTree>
    <p:extLst>
      <p:ext uri="{BB962C8B-B14F-4D97-AF65-F5344CB8AC3E}">
        <p14:creationId xmlns:p14="http://schemas.microsoft.com/office/powerpoint/2010/main" val="3583923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760720" y="585216"/>
            <a:ext cx="5276088" cy="2276856"/>
          </a:xfrm>
          <a:solidFill>
            <a:schemeClr val="accent2"/>
          </a:solidFill>
        </p:spPr>
        <p:txBody>
          <a:bodyPr rtlCol="0" anchor="ctr"/>
          <a:lstStyle>
            <a:lvl1pPr algn="r">
              <a:defRPr sz="4800" b="1" cap="none" spc="400" baseline="0">
                <a:solidFill>
                  <a:schemeClr val="bg1"/>
                </a:solidFill>
              </a:defRPr>
            </a:lvl1pPr>
          </a:lstStyle>
          <a:p>
            <a:pPr rtl="0"/>
            <a:r>
              <a:rPr lang="en-GB" noProof="0" dirty="0"/>
              <a:t>Click To Edit Master Title Style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a:solidFill>
            <a:schemeClr val="accent2"/>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300683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n-GB" noProof="0"/>
              <a:t>Click to edit Master title style</a:t>
            </a:r>
          </a:p>
        </p:txBody>
      </p:sp>
    </p:spTree>
    <p:extLst>
      <p:ext uri="{BB962C8B-B14F-4D97-AF65-F5344CB8AC3E}">
        <p14:creationId xmlns:p14="http://schemas.microsoft.com/office/powerpoint/2010/main" val="1821246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8B5DEE6C-E6CC-3855-69CA-508A41EF0DD8}"/>
              </a:ext>
            </a:extLst>
          </p:cNvPr>
          <p:cNvSpPr>
            <a:spLocks noGrp="1"/>
          </p:cNvSpPr>
          <p:nvPr>
            <p:ph type="dt" sz="half" idx="10"/>
          </p:nvPr>
        </p:nvSpPr>
        <p:spPr>
          <a:xfrm>
            <a:off x="838200" y="6218237"/>
            <a:ext cx="2743200" cy="365125"/>
          </a:xfrm>
        </p:spPr>
        <p:txBody>
          <a:bodyPr rtlCol="0"/>
          <a:lstStyle/>
          <a:p>
            <a:fld id="{5A603DCC-BF8C-B04B-AF44-224B0A0379EA}" type="datetimeFigureOut">
              <a:rPr lang="en-US" smtClean="0"/>
              <a:t>10/30/25</a:t>
            </a:fld>
            <a:endParaRPr lang="en-US"/>
          </a:p>
        </p:txBody>
      </p:sp>
      <p:sp>
        <p:nvSpPr>
          <p:cNvPr id="7" name="Footer Placeholder 5">
            <a:extLst>
              <a:ext uri="{FF2B5EF4-FFF2-40B4-BE49-F238E27FC236}">
                <a16:creationId xmlns:a16="http://schemas.microsoft.com/office/drawing/2014/main" id="{F573E612-E88D-0ED9-0873-71199123D582}"/>
              </a:ext>
            </a:extLst>
          </p:cNvPr>
          <p:cNvSpPr>
            <a:spLocks noGrp="1"/>
          </p:cNvSpPr>
          <p:nvPr>
            <p:ph type="ftr" sz="quarter" idx="11"/>
          </p:nvPr>
        </p:nvSpPr>
        <p:spPr>
          <a:xfrm>
            <a:off x="4038600" y="6218237"/>
            <a:ext cx="4114800" cy="365125"/>
          </a:xfrm>
        </p:spPr>
        <p:txBody>
          <a:bodyPr rtlCol="0"/>
          <a:lstStyle/>
          <a:p>
            <a:endParaRPr lang="en-US"/>
          </a:p>
        </p:txBody>
      </p:sp>
      <p:sp>
        <p:nvSpPr>
          <p:cNvPr id="8" name="Slide Number Placeholder 6">
            <a:extLst>
              <a:ext uri="{FF2B5EF4-FFF2-40B4-BE49-F238E27FC236}">
                <a16:creationId xmlns:a16="http://schemas.microsoft.com/office/drawing/2014/main" id="{C049576C-E6C6-6048-EFA6-29EB3A82FD42}"/>
              </a:ext>
            </a:extLst>
          </p:cNvPr>
          <p:cNvSpPr>
            <a:spLocks noGrp="1"/>
          </p:cNvSpPr>
          <p:nvPr>
            <p:ph type="sldNum" sz="quarter" idx="12"/>
          </p:nvPr>
        </p:nvSpPr>
        <p:spPr>
          <a:xfrm>
            <a:off x="8610600" y="6218237"/>
            <a:ext cx="2743200" cy="365125"/>
          </a:xfrm>
        </p:spPr>
        <p:txBody>
          <a:bodyPr rtlCol="0"/>
          <a:lstStyle/>
          <a:p>
            <a:fld id="{B3CA702D-0122-264E-9515-4920978CD629}" type="slidenum">
              <a:rPr lang="en-US" smtClean="0"/>
              <a:t>‹#›</a:t>
            </a:fld>
            <a:endParaRPr lang="en-US"/>
          </a:p>
        </p:txBody>
      </p:sp>
    </p:spTree>
    <p:extLst>
      <p:ext uri="{BB962C8B-B14F-4D97-AF65-F5344CB8AC3E}">
        <p14:creationId xmlns:p14="http://schemas.microsoft.com/office/powerpoint/2010/main" val="2111126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endParaRPr lang="en-GB" noProof="0" dirty="0"/>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Tree>
    <p:extLst>
      <p:ext uri="{BB962C8B-B14F-4D97-AF65-F5344CB8AC3E}">
        <p14:creationId xmlns:p14="http://schemas.microsoft.com/office/powerpoint/2010/main" val="896390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Tree>
    <p:extLst>
      <p:ext uri="{BB962C8B-B14F-4D97-AF65-F5344CB8AC3E}">
        <p14:creationId xmlns:p14="http://schemas.microsoft.com/office/powerpoint/2010/main" val="239069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3"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9" y="2967445"/>
            <a:ext cx="6272782"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64410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3271029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a:solidFill>
            <a:schemeClr val="accent5"/>
          </a:solidFill>
        </p:spPr>
        <p:txBody>
          <a:bodyPr rtlCol="0" anchor="ctr"/>
          <a:lstStyle>
            <a:lvl1pPr algn="r">
              <a:defRPr sz="6000" b="1" cap="none" spc="400" baseline="0">
                <a:solidFill>
                  <a:schemeClr val="bg1"/>
                </a:solidFill>
                <a:effectLst/>
              </a:defRPr>
            </a:lvl1pPr>
          </a:lstStyle>
          <a:p>
            <a:pPr rtl="0"/>
            <a:r>
              <a:rPr lang="en-GB" noProof="0" dirty="0"/>
              <a:t>Title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a:solidFill>
            <a:schemeClr val="tx1"/>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62247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arning Intention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E2BA7A-DD47-9F4E-6813-E6C61B239166}"/>
              </a:ext>
            </a:extLst>
          </p:cNvPr>
          <p:cNvSpPr>
            <a:spLocks noGrp="1"/>
          </p:cNvSpPr>
          <p:nvPr>
            <p:ph type="ctrTitle" hasCustomPrompt="1"/>
          </p:nvPr>
        </p:nvSpPr>
        <p:spPr>
          <a:xfrm>
            <a:off x="944881" y="1752600"/>
            <a:ext cx="4434840" cy="533400"/>
          </a:xfrm>
        </p:spPr>
        <p:txBody>
          <a:bodyPr rtlCol="0" anchor="b">
            <a:normAutofit/>
          </a:bodyPr>
          <a:lstStyle>
            <a:lvl1pPr algn="l">
              <a:lnSpc>
                <a:spcPct val="110000"/>
              </a:lnSpc>
              <a:spcBef>
                <a:spcPts val="1000"/>
              </a:spcBef>
              <a:defRPr sz="2400" b="1" i="0" cap="none" baseline="0"/>
            </a:lvl1pPr>
          </a:lstStyle>
          <a:p>
            <a:pPr rtl="0"/>
            <a:r>
              <a:rPr lang="en-GB" noProof="0" dirty="0"/>
              <a:t>Learning about:</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pic>
        <p:nvPicPr>
          <p:cNvPr id="8" name="Graphic 7">
            <a:extLst>
              <a:ext uri="{FF2B5EF4-FFF2-40B4-BE49-F238E27FC236}">
                <a16:creationId xmlns:a16="http://schemas.microsoft.com/office/drawing/2014/main" id="{B9974ABF-C266-CBDA-E862-AA8A98FE37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7281" y="304800"/>
            <a:ext cx="4914900" cy="863600"/>
          </a:xfrm>
          <a:prstGeom prst="rect">
            <a:avLst/>
          </a:prstGeom>
        </p:spPr>
      </p:pic>
      <p:sp>
        <p:nvSpPr>
          <p:cNvPr id="12" name="Text Placeholder 11">
            <a:extLst>
              <a:ext uri="{FF2B5EF4-FFF2-40B4-BE49-F238E27FC236}">
                <a16:creationId xmlns:a16="http://schemas.microsoft.com/office/drawing/2014/main" id="{0489400E-327A-6965-6542-B732B254DE8D}"/>
              </a:ext>
            </a:extLst>
          </p:cNvPr>
          <p:cNvSpPr>
            <a:spLocks noGrp="1"/>
          </p:cNvSpPr>
          <p:nvPr>
            <p:ph type="body" sz="quarter" idx="10" hasCustomPrompt="1"/>
          </p:nvPr>
        </p:nvSpPr>
        <p:spPr>
          <a:xfrm>
            <a:off x="6812281" y="1752600"/>
            <a:ext cx="4434834" cy="533400"/>
          </a:xfrm>
        </p:spPr>
        <p:txBody>
          <a:bodyPr anchor="b"/>
          <a:lstStyle>
            <a:lvl1pPr marL="0" indent="0">
              <a:buNone/>
              <a:defRPr b="1"/>
            </a:lvl1pPr>
            <a:lvl2pPr marL="457200" indent="0">
              <a:buNone/>
              <a:defRPr/>
            </a:lvl2pPr>
          </a:lstStyle>
          <a:p>
            <a:r>
              <a:rPr lang="en-GB" sz="2400" noProof="0" dirty="0"/>
              <a:t>Learning to:</a:t>
            </a:r>
            <a:endParaRPr lang="en-GB" sz="2400" dirty="0"/>
          </a:p>
        </p:txBody>
      </p:sp>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dirty="0"/>
              <a:t>Click to edit Master subtitle style</a:t>
            </a:r>
          </a:p>
        </p:txBody>
      </p:sp>
    </p:spTree>
    <p:extLst>
      <p:ext uri="{BB962C8B-B14F-4D97-AF65-F5344CB8AC3E}">
        <p14:creationId xmlns:p14="http://schemas.microsoft.com/office/powerpoint/2010/main" val="222224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arning Intention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pic>
        <p:nvPicPr>
          <p:cNvPr id="8" name="Graphic 7">
            <a:extLst>
              <a:ext uri="{FF2B5EF4-FFF2-40B4-BE49-F238E27FC236}">
                <a16:creationId xmlns:a16="http://schemas.microsoft.com/office/drawing/2014/main" id="{B9974ABF-C266-CBDA-E862-AA8A98FE37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847" y="1107948"/>
            <a:ext cx="4914900" cy="863600"/>
          </a:xfrm>
          <a:prstGeom prst="rect">
            <a:avLst/>
          </a:prstGeom>
        </p:spPr>
      </p:pic>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dirty="0"/>
              <a:t>Click to edit Master subtitle style</a:t>
            </a:r>
          </a:p>
        </p:txBody>
      </p:sp>
      <p:pic>
        <p:nvPicPr>
          <p:cNvPr id="3" name="Graphic 2">
            <a:extLst>
              <a:ext uri="{FF2B5EF4-FFF2-40B4-BE49-F238E27FC236}">
                <a16:creationId xmlns:a16="http://schemas.microsoft.com/office/drawing/2014/main" id="{9A4F4341-D6CD-810F-CF95-C1781C9968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2255" y="1095248"/>
            <a:ext cx="4584700" cy="863600"/>
          </a:xfrm>
          <a:prstGeom prst="rect">
            <a:avLst/>
          </a:prstGeom>
        </p:spPr>
      </p:pic>
    </p:spTree>
    <p:extLst>
      <p:ext uri="{BB962C8B-B14F-4D97-AF65-F5344CB8AC3E}">
        <p14:creationId xmlns:p14="http://schemas.microsoft.com/office/powerpoint/2010/main" val="172465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rtlCol="0" anchor="b"/>
          <a:lstStyle>
            <a:lvl1pPr algn="l">
              <a:defRPr sz="6000" b="1" i="0" cap="none" baseline="0"/>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809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Tree>
    <p:extLst>
      <p:ext uri="{BB962C8B-B14F-4D97-AF65-F5344CB8AC3E}">
        <p14:creationId xmlns:p14="http://schemas.microsoft.com/office/powerpoint/2010/main" val="143954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noProof="0"/>
              <a:t>Click to edit Master title style</a:t>
            </a:r>
            <a:endParaRPr lang="en-GB" noProof="0"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Quarter level</a:t>
            </a:r>
          </a:p>
          <a:p>
            <a:pPr lvl="4" rtl="0"/>
            <a:r>
              <a:rPr lang="en-GB" noProof="0" dirty="0"/>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5A603DCC-BF8C-B04B-AF44-224B0A0379EA}" type="datetimeFigureOut">
              <a:rPr lang="en-US" smtClean="0"/>
              <a:t>10/30/25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B3CA702D-0122-264E-9515-4920978CD629}" type="slidenum">
              <a:rPr lang="en-US" smtClean="0"/>
              <a:t>‹#›</a:t>
            </a:fld>
            <a:endParaRPr lang="en-US"/>
          </a:p>
        </p:txBody>
      </p:sp>
    </p:spTree>
    <p:extLst>
      <p:ext uri="{BB962C8B-B14F-4D97-AF65-F5344CB8AC3E}">
        <p14:creationId xmlns:p14="http://schemas.microsoft.com/office/powerpoint/2010/main" val="32667397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Layout" Target="../slideLayouts/slideLayout2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1.xml"/><Relationship Id="rId5" Type="http://schemas.openxmlformats.org/officeDocument/2006/relationships/image" Target="../media/image37.sv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1.xml"/><Relationship Id="rId5" Type="http://schemas.openxmlformats.org/officeDocument/2006/relationships/image" Target="../media/image42.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94EC-32D3-BE3D-3B70-81D58D5F6CF6}"/>
              </a:ext>
            </a:extLst>
          </p:cNvPr>
          <p:cNvSpPr>
            <a:spLocks noGrp="1"/>
          </p:cNvSpPr>
          <p:nvPr>
            <p:ph type="ctrTitle"/>
          </p:nvPr>
        </p:nvSpPr>
        <p:spPr/>
        <p:txBody>
          <a:bodyPr>
            <a:noAutofit/>
          </a:bodyPr>
          <a:lstStyle/>
          <a:p>
            <a:r>
              <a:rPr lang="en-US" sz="3200" dirty="0"/>
              <a:t>What kinds of relationships </a:t>
            </a:r>
            <a:br>
              <a:rPr lang="en-US" sz="3200" dirty="0"/>
            </a:br>
            <a:r>
              <a:rPr lang="en-US" sz="3200" dirty="0"/>
              <a:t>did African nations have with Europeans in the Middle Ages?</a:t>
            </a:r>
          </a:p>
        </p:txBody>
      </p:sp>
      <p:sp>
        <p:nvSpPr>
          <p:cNvPr id="3" name="Subtitle 2">
            <a:extLst>
              <a:ext uri="{FF2B5EF4-FFF2-40B4-BE49-F238E27FC236}">
                <a16:creationId xmlns:a16="http://schemas.microsoft.com/office/drawing/2014/main" id="{ABB5A16C-B07A-4BE9-C2BC-99320DD458B7}"/>
              </a:ext>
            </a:extLst>
          </p:cNvPr>
          <p:cNvSpPr>
            <a:spLocks noGrp="1"/>
          </p:cNvSpPr>
          <p:nvPr>
            <p:ph type="subTitle" idx="1"/>
          </p:nvPr>
        </p:nvSpPr>
        <p:spPr/>
        <p:txBody>
          <a:bodyPr>
            <a:normAutofit/>
          </a:bodyPr>
          <a:lstStyle/>
          <a:p>
            <a:r>
              <a:rPr lang="en-US" dirty="0"/>
              <a:t>What kinds of sources can we use for the Middle Ages</a:t>
            </a:r>
            <a:r>
              <a:rPr lang="en-US"/>
              <a:t>? </a:t>
            </a:r>
            <a:endParaRPr lang="en-US" dirty="0"/>
          </a:p>
        </p:txBody>
      </p:sp>
      <p:pic>
        <p:nvPicPr>
          <p:cNvPr id="4" name="Graphic 3">
            <a:extLst>
              <a:ext uri="{FF2B5EF4-FFF2-40B4-BE49-F238E27FC236}">
                <a16:creationId xmlns:a16="http://schemas.microsoft.com/office/drawing/2014/main" id="{F22531E5-2DB3-7176-E49A-6EB419525A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62355">
            <a:off x="9768858" y="4449565"/>
            <a:ext cx="2059958" cy="2059958"/>
          </a:xfrm>
          <a:prstGeom prst="rect">
            <a:avLst/>
          </a:prstGeom>
        </p:spPr>
      </p:pic>
    </p:spTree>
    <p:extLst>
      <p:ext uri="{BB962C8B-B14F-4D97-AF65-F5344CB8AC3E}">
        <p14:creationId xmlns:p14="http://schemas.microsoft.com/office/powerpoint/2010/main" val="3460087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riptych | North French | The Metropolitan Museum of Art | Triptych,  Medieval art, Metropolitan museum of art">
            <a:extLst>
              <a:ext uri="{FF2B5EF4-FFF2-40B4-BE49-F238E27FC236}">
                <a16:creationId xmlns:a16="http://schemas.microsoft.com/office/drawing/2014/main" id="{6DAD70C6-2D6E-97AE-A95D-ACB7AEEE0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3302">
            <a:off x="6867553" y="1509939"/>
            <a:ext cx="4878774" cy="4878774"/>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1146078-3B22-C6CA-99AE-BF0F5208F6AE}"/>
              </a:ext>
            </a:extLst>
          </p:cNvPr>
          <p:cNvGrpSpPr/>
          <p:nvPr/>
        </p:nvGrpSpPr>
        <p:grpSpPr>
          <a:xfrm>
            <a:off x="8286525" y="927933"/>
            <a:ext cx="2278501" cy="797798"/>
            <a:chOff x="857249" y="525397"/>
            <a:chExt cx="2557676" cy="829015"/>
          </a:xfrm>
        </p:grpSpPr>
        <p:pic>
          <p:nvPicPr>
            <p:cNvPr id="6" name="Graphic 5">
              <a:extLst>
                <a:ext uri="{FF2B5EF4-FFF2-40B4-BE49-F238E27FC236}">
                  <a16:creationId xmlns:a16="http://schemas.microsoft.com/office/drawing/2014/main" id="{D8E7BE8C-13E4-A213-1D49-5243C4ED4A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249" y="525397"/>
              <a:ext cx="2557463" cy="829015"/>
            </a:xfrm>
            <a:prstGeom prst="rect">
              <a:avLst/>
            </a:prstGeom>
          </p:spPr>
        </p:pic>
        <p:sp>
          <p:nvSpPr>
            <p:cNvPr id="7" name="TextBox 6">
              <a:extLst>
                <a:ext uri="{FF2B5EF4-FFF2-40B4-BE49-F238E27FC236}">
                  <a16:creationId xmlns:a16="http://schemas.microsoft.com/office/drawing/2014/main" id="{371AB24A-3265-1CCE-7640-57BBB3DEF18D}"/>
                </a:ext>
              </a:extLst>
            </p:cNvPr>
            <p:cNvSpPr txBox="1"/>
            <p:nvPr/>
          </p:nvSpPr>
          <p:spPr>
            <a:xfrm rot="14414">
              <a:off x="857484" y="614170"/>
              <a:ext cx="2557441" cy="607657"/>
            </a:xfrm>
            <a:prstGeom prst="rect">
              <a:avLst/>
            </a:prstGeom>
            <a:noFill/>
          </p:spPr>
          <p:txBody>
            <a:bodyPr wrap="square">
              <a:spAutoFit/>
            </a:bodyPr>
            <a:lstStyle/>
            <a:p>
              <a:pPr algn="ctr"/>
              <a:r>
                <a:rPr lang="en-US" sz="3200" b="1" dirty="0">
                  <a:solidFill>
                    <a:schemeClr val="bg1"/>
                  </a:solidFill>
                </a:rPr>
                <a:t>Source B</a:t>
              </a:r>
            </a:p>
          </p:txBody>
        </p:sp>
      </p:grpSp>
      <p:sp>
        <p:nvSpPr>
          <p:cNvPr id="9" name="TextBox 8">
            <a:extLst>
              <a:ext uri="{FF2B5EF4-FFF2-40B4-BE49-F238E27FC236}">
                <a16:creationId xmlns:a16="http://schemas.microsoft.com/office/drawing/2014/main" id="{C4DE19D5-2031-BFE0-83DC-391DAC84FE71}"/>
              </a:ext>
            </a:extLst>
          </p:cNvPr>
          <p:cNvSpPr txBox="1"/>
          <p:nvPr/>
        </p:nvSpPr>
        <p:spPr>
          <a:xfrm>
            <a:off x="544419" y="2250080"/>
            <a:ext cx="4574986" cy="830997"/>
          </a:xfrm>
          <a:prstGeom prst="rect">
            <a:avLst/>
          </a:prstGeom>
          <a:noFill/>
        </p:spPr>
        <p:txBody>
          <a:bodyPr wrap="square" rtlCol="0">
            <a:spAutoFit/>
          </a:bodyPr>
          <a:lstStyle/>
          <a:p>
            <a:r>
              <a:rPr lang="en-US" sz="4800" b="1" dirty="0"/>
              <a:t>Source B</a:t>
            </a:r>
          </a:p>
        </p:txBody>
      </p:sp>
      <p:sp>
        <p:nvSpPr>
          <p:cNvPr id="11" name="Title 1">
            <a:extLst>
              <a:ext uri="{FF2B5EF4-FFF2-40B4-BE49-F238E27FC236}">
                <a16:creationId xmlns:a16="http://schemas.microsoft.com/office/drawing/2014/main" id="{919E2C00-7C12-C4E9-C51A-B85CC5DDFC85}"/>
              </a:ext>
            </a:extLst>
          </p:cNvPr>
          <p:cNvSpPr>
            <a:spLocks noGrp="1"/>
          </p:cNvSpPr>
          <p:nvPr>
            <p:ph type="ctrTitle"/>
          </p:nvPr>
        </p:nvSpPr>
        <p:spPr>
          <a:xfrm>
            <a:off x="544419" y="2131517"/>
            <a:ext cx="5165916" cy="3267150"/>
          </a:xfrm>
        </p:spPr>
        <p:txBody>
          <a:bodyPr>
            <a:noAutofit/>
          </a:bodyPr>
          <a:lstStyle/>
          <a:p>
            <a:r>
              <a:rPr lang="en-US" sz="2000" b="0" dirty="0"/>
              <a:t>Where might this sculpture be from?</a:t>
            </a:r>
            <a:br>
              <a:rPr lang="en-US" sz="2000" b="0" dirty="0"/>
            </a:br>
            <a:br>
              <a:rPr lang="en-US" sz="1100" b="0" dirty="0"/>
            </a:br>
            <a:r>
              <a:rPr lang="en-US" sz="2000" b="0" dirty="0"/>
              <a:t>What do you think it is made from?</a:t>
            </a:r>
            <a:br>
              <a:rPr lang="en-US" sz="2000" b="0" dirty="0"/>
            </a:br>
            <a:br>
              <a:rPr lang="en-US" sz="1200" b="0" dirty="0"/>
            </a:br>
            <a:r>
              <a:rPr lang="en-US" sz="2000" b="0" dirty="0"/>
              <a:t>What time period do you think </a:t>
            </a:r>
            <a:br>
              <a:rPr lang="en-US" sz="2000" b="0" dirty="0"/>
            </a:br>
            <a:r>
              <a:rPr lang="en-US" sz="2000" b="0" dirty="0"/>
              <a:t>it comes from?</a:t>
            </a:r>
            <a:br>
              <a:rPr lang="en-US" sz="2000" b="0" dirty="0"/>
            </a:br>
            <a:br>
              <a:rPr lang="en-US" sz="1200" b="0" dirty="0"/>
            </a:br>
            <a:r>
              <a:rPr lang="en-US" sz="2000" b="0" dirty="0"/>
              <a:t>What can it tell us about the past?</a:t>
            </a:r>
          </a:p>
        </p:txBody>
      </p:sp>
      <p:pic>
        <p:nvPicPr>
          <p:cNvPr id="3" name="Graphic 2">
            <a:extLst>
              <a:ext uri="{FF2B5EF4-FFF2-40B4-BE49-F238E27FC236}">
                <a16:creationId xmlns:a16="http://schemas.microsoft.com/office/drawing/2014/main" id="{72708D4C-3BC5-62C6-6E0F-028A9E509D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3354" y="274325"/>
            <a:ext cx="2906179" cy="859286"/>
          </a:xfrm>
          <a:prstGeom prst="rect">
            <a:avLst/>
          </a:prstGeom>
        </p:spPr>
      </p:pic>
    </p:spTree>
    <p:extLst>
      <p:ext uri="{BB962C8B-B14F-4D97-AF65-F5344CB8AC3E}">
        <p14:creationId xmlns:p14="http://schemas.microsoft.com/office/powerpoint/2010/main" val="254472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63E6-828A-0FD8-40E2-E3B6BD49D260}"/>
              </a:ext>
            </a:extLst>
          </p:cNvPr>
          <p:cNvSpPr>
            <a:spLocks noGrp="1"/>
          </p:cNvSpPr>
          <p:nvPr>
            <p:ph type="ctrTitle"/>
          </p:nvPr>
        </p:nvSpPr>
        <p:spPr>
          <a:xfrm>
            <a:off x="6236092" y="3267689"/>
            <a:ext cx="5165916" cy="3267150"/>
          </a:xfrm>
        </p:spPr>
        <p:txBody>
          <a:bodyPr>
            <a:noAutofit/>
          </a:bodyPr>
          <a:lstStyle/>
          <a:p>
            <a:r>
              <a:rPr lang="en-US" sz="2000" b="0" dirty="0"/>
              <a:t>African sculpture, from modern day Nigeria</a:t>
            </a:r>
            <a:br>
              <a:rPr lang="en-US" sz="2000" b="0" dirty="0"/>
            </a:br>
            <a:r>
              <a:rPr lang="en-US" sz="2000" b="0" dirty="0"/>
              <a:t>From the late 13th / early 14th century</a:t>
            </a:r>
            <a:br>
              <a:rPr lang="en-US" sz="2000" b="0" dirty="0"/>
            </a:br>
            <a:r>
              <a:rPr lang="en-US" sz="2000" b="0" dirty="0"/>
              <a:t>Made with copper mined in France.</a:t>
            </a:r>
            <a:br>
              <a:rPr lang="en-US" sz="2000" b="0" dirty="0"/>
            </a:br>
            <a:br>
              <a:rPr lang="en-US" sz="2000" b="0" dirty="0"/>
            </a:br>
            <a:r>
              <a:rPr lang="en-US" sz="2400" dirty="0"/>
              <a:t>What might this tell us about relationships between countries in Europe and West Africa at this time?</a:t>
            </a:r>
            <a:br>
              <a:rPr lang="en-US" sz="2000" b="0" dirty="0"/>
            </a:br>
            <a:endParaRPr lang="en-US" sz="2000" b="0" dirty="0"/>
          </a:p>
        </p:txBody>
      </p:sp>
      <p:pic>
        <p:nvPicPr>
          <p:cNvPr id="5" name="Picture 4">
            <a:extLst>
              <a:ext uri="{FF2B5EF4-FFF2-40B4-BE49-F238E27FC236}">
                <a16:creationId xmlns:a16="http://schemas.microsoft.com/office/drawing/2014/main" id="{55B84946-D071-8B4B-42A8-EA05E9BDA105}"/>
              </a:ext>
            </a:extLst>
          </p:cNvPr>
          <p:cNvPicPr>
            <a:picLocks noChangeAspect="1"/>
          </p:cNvPicPr>
          <p:nvPr/>
        </p:nvPicPr>
        <p:blipFill>
          <a:blip r:embed="rId2"/>
          <a:stretch>
            <a:fillRect/>
          </a:stretch>
        </p:blipFill>
        <p:spPr>
          <a:xfrm rot="21286043">
            <a:off x="819919" y="1305994"/>
            <a:ext cx="4039208" cy="5075318"/>
          </a:xfrm>
          <a:prstGeom prst="rect">
            <a:avLst/>
          </a:prstGeom>
          <a:ln w="76200">
            <a:solidFill>
              <a:schemeClr val="bg2"/>
            </a:solidFill>
          </a:ln>
          <a:effectLst>
            <a:outerShdw blurRad="50800" dist="38100" dir="8100000" algn="tr" rotWithShape="0">
              <a:prstClr val="black">
                <a:alpha val="40000"/>
              </a:prstClr>
            </a:outerShdw>
          </a:effectLst>
        </p:spPr>
      </p:pic>
      <p:grpSp>
        <p:nvGrpSpPr>
          <p:cNvPr id="6" name="Group 5">
            <a:extLst>
              <a:ext uri="{FF2B5EF4-FFF2-40B4-BE49-F238E27FC236}">
                <a16:creationId xmlns:a16="http://schemas.microsoft.com/office/drawing/2014/main" id="{708B4B2F-77E1-7B00-03B1-781B8874D1E2}"/>
              </a:ext>
            </a:extLst>
          </p:cNvPr>
          <p:cNvGrpSpPr/>
          <p:nvPr/>
        </p:nvGrpSpPr>
        <p:grpSpPr>
          <a:xfrm>
            <a:off x="1495389" y="551329"/>
            <a:ext cx="2278501" cy="797798"/>
            <a:chOff x="857249" y="525397"/>
            <a:chExt cx="2557676" cy="829015"/>
          </a:xfrm>
        </p:grpSpPr>
        <p:pic>
          <p:nvPicPr>
            <p:cNvPr id="7" name="Graphic 6">
              <a:extLst>
                <a:ext uri="{FF2B5EF4-FFF2-40B4-BE49-F238E27FC236}">
                  <a16:creationId xmlns:a16="http://schemas.microsoft.com/office/drawing/2014/main" id="{D96A07F1-BE04-0FCE-787D-F3BA2082F7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249" y="525397"/>
              <a:ext cx="2557463" cy="829015"/>
            </a:xfrm>
            <a:prstGeom prst="rect">
              <a:avLst/>
            </a:prstGeom>
          </p:spPr>
        </p:pic>
        <p:sp>
          <p:nvSpPr>
            <p:cNvPr id="8" name="TextBox 7">
              <a:extLst>
                <a:ext uri="{FF2B5EF4-FFF2-40B4-BE49-F238E27FC236}">
                  <a16:creationId xmlns:a16="http://schemas.microsoft.com/office/drawing/2014/main" id="{DCC9AD4C-41B0-6463-E61E-628CD329630F}"/>
                </a:ext>
              </a:extLst>
            </p:cNvPr>
            <p:cNvSpPr txBox="1"/>
            <p:nvPr/>
          </p:nvSpPr>
          <p:spPr>
            <a:xfrm rot="14414">
              <a:off x="857484" y="614170"/>
              <a:ext cx="2557441" cy="607657"/>
            </a:xfrm>
            <a:prstGeom prst="rect">
              <a:avLst/>
            </a:prstGeom>
            <a:noFill/>
          </p:spPr>
          <p:txBody>
            <a:bodyPr wrap="square">
              <a:spAutoFit/>
            </a:bodyPr>
            <a:lstStyle/>
            <a:p>
              <a:pPr algn="ctr"/>
              <a:r>
                <a:rPr lang="en-US" sz="3200" b="1" dirty="0">
                  <a:solidFill>
                    <a:schemeClr val="bg1"/>
                  </a:solidFill>
                </a:rPr>
                <a:t>Source A</a:t>
              </a:r>
            </a:p>
          </p:txBody>
        </p:sp>
      </p:grpSp>
      <p:sp>
        <p:nvSpPr>
          <p:cNvPr id="10" name="TextBox 9">
            <a:extLst>
              <a:ext uri="{FF2B5EF4-FFF2-40B4-BE49-F238E27FC236}">
                <a16:creationId xmlns:a16="http://schemas.microsoft.com/office/drawing/2014/main" id="{F0123ECB-EBB8-F691-7026-453AC7241DED}"/>
              </a:ext>
            </a:extLst>
          </p:cNvPr>
          <p:cNvSpPr txBox="1"/>
          <p:nvPr/>
        </p:nvSpPr>
        <p:spPr>
          <a:xfrm>
            <a:off x="6236092" y="2399370"/>
            <a:ext cx="4574986" cy="830997"/>
          </a:xfrm>
          <a:prstGeom prst="rect">
            <a:avLst/>
          </a:prstGeom>
          <a:noFill/>
        </p:spPr>
        <p:txBody>
          <a:bodyPr wrap="square" rtlCol="0">
            <a:spAutoFit/>
          </a:bodyPr>
          <a:lstStyle/>
          <a:p>
            <a:r>
              <a:rPr lang="en-US" sz="4800" b="1" dirty="0"/>
              <a:t>Source A</a:t>
            </a:r>
          </a:p>
        </p:txBody>
      </p:sp>
    </p:spTree>
    <p:extLst>
      <p:ext uri="{BB962C8B-B14F-4D97-AF65-F5344CB8AC3E}">
        <p14:creationId xmlns:p14="http://schemas.microsoft.com/office/powerpoint/2010/main" val="228532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riptych | North French | The Metropolitan Museum of Art | Triptych,  Medieval art, Metropolitan museum of art">
            <a:extLst>
              <a:ext uri="{FF2B5EF4-FFF2-40B4-BE49-F238E27FC236}">
                <a16:creationId xmlns:a16="http://schemas.microsoft.com/office/drawing/2014/main" id="{6DAD70C6-2D6E-97AE-A95D-ACB7AEEE0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302">
            <a:off x="6867553" y="1509939"/>
            <a:ext cx="4878774" cy="4878774"/>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1146078-3B22-C6CA-99AE-BF0F5208F6AE}"/>
              </a:ext>
            </a:extLst>
          </p:cNvPr>
          <p:cNvGrpSpPr/>
          <p:nvPr/>
        </p:nvGrpSpPr>
        <p:grpSpPr>
          <a:xfrm>
            <a:off x="8286525" y="927933"/>
            <a:ext cx="2278501" cy="797798"/>
            <a:chOff x="857249" y="525397"/>
            <a:chExt cx="2557676" cy="829015"/>
          </a:xfrm>
        </p:grpSpPr>
        <p:pic>
          <p:nvPicPr>
            <p:cNvPr id="6" name="Graphic 5">
              <a:extLst>
                <a:ext uri="{FF2B5EF4-FFF2-40B4-BE49-F238E27FC236}">
                  <a16:creationId xmlns:a16="http://schemas.microsoft.com/office/drawing/2014/main" id="{D8E7BE8C-13E4-A213-1D49-5243C4ED4A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249" y="525397"/>
              <a:ext cx="2557463" cy="829015"/>
            </a:xfrm>
            <a:prstGeom prst="rect">
              <a:avLst/>
            </a:prstGeom>
          </p:spPr>
        </p:pic>
        <p:sp>
          <p:nvSpPr>
            <p:cNvPr id="7" name="TextBox 6">
              <a:extLst>
                <a:ext uri="{FF2B5EF4-FFF2-40B4-BE49-F238E27FC236}">
                  <a16:creationId xmlns:a16="http://schemas.microsoft.com/office/drawing/2014/main" id="{371AB24A-3265-1CCE-7640-57BBB3DEF18D}"/>
                </a:ext>
              </a:extLst>
            </p:cNvPr>
            <p:cNvSpPr txBox="1"/>
            <p:nvPr/>
          </p:nvSpPr>
          <p:spPr>
            <a:xfrm rot="14414">
              <a:off x="857484" y="614170"/>
              <a:ext cx="2557441" cy="607657"/>
            </a:xfrm>
            <a:prstGeom prst="rect">
              <a:avLst/>
            </a:prstGeom>
            <a:noFill/>
          </p:spPr>
          <p:txBody>
            <a:bodyPr wrap="square">
              <a:spAutoFit/>
            </a:bodyPr>
            <a:lstStyle/>
            <a:p>
              <a:pPr algn="ctr"/>
              <a:r>
                <a:rPr lang="en-US" sz="3200" b="1" dirty="0">
                  <a:solidFill>
                    <a:schemeClr val="bg1"/>
                  </a:solidFill>
                </a:rPr>
                <a:t>Source B</a:t>
              </a:r>
            </a:p>
          </p:txBody>
        </p:sp>
      </p:grpSp>
      <p:sp>
        <p:nvSpPr>
          <p:cNvPr id="9" name="TextBox 8">
            <a:extLst>
              <a:ext uri="{FF2B5EF4-FFF2-40B4-BE49-F238E27FC236}">
                <a16:creationId xmlns:a16="http://schemas.microsoft.com/office/drawing/2014/main" id="{C4DE19D5-2031-BFE0-83DC-391DAC84FE71}"/>
              </a:ext>
            </a:extLst>
          </p:cNvPr>
          <p:cNvSpPr txBox="1"/>
          <p:nvPr/>
        </p:nvSpPr>
        <p:spPr>
          <a:xfrm>
            <a:off x="544419" y="2250080"/>
            <a:ext cx="4574986" cy="830997"/>
          </a:xfrm>
          <a:prstGeom prst="rect">
            <a:avLst/>
          </a:prstGeom>
          <a:noFill/>
        </p:spPr>
        <p:txBody>
          <a:bodyPr wrap="square" rtlCol="0">
            <a:spAutoFit/>
          </a:bodyPr>
          <a:lstStyle/>
          <a:p>
            <a:r>
              <a:rPr lang="en-US" sz="4800" b="1" dirty="0"/>
              <a:t>Source B</a:t>
            </a:r>
          </a:p>
        </p:txBody>
      </p:sp>
      <p:sp>
        <p:nvSpPr>
          <p:cNvPr id="11" name="Title 1">
            <a:extLst>
              <a:ext uri="{FF2B5EF4-FFF2-40B4-BE49-F238E27FC236}">
                <a16:creationId xmlns:a16="http://schemas.microsoft.com/office/drawing/2014/main" id="{919E2C00-7C12-C4E9-C51A-B85CC5DDFC85}"/>
              </a:ext>
            </a:extLst>
          </p:cNvPr>
          <p:cNvSpPr>
            <a:spLocks noGrp="1"/>
          </p:cNvSpPr>
          <p:nvPr>
            <p:ph type="ctrTitle"/>
          </p:nvPr>
        </p:nvSpPr>
        <p:spPr>
          <a:xfrm>
            <a:off x="544419" y="2814867"/>
            <a:ext cx="5165916" cy="3267150"/>
          </a:xfrm>
        </p:spPr>
        <p:txBody>
          <a:bodyPr>
            <a:noAutofit/>
          </a:bodyPr>
          <a:lstStyle/>
          <a:p>
            <a:r>
              <a:rPr lang="en-US" sz="2000" b="0" dirty="0"/>
              <a:t>Religious carving from Northern France</a:t>
            </a:r>
            <a:br>
              <a:rPr lang="en-US" sz="2000" b="0" dirty="0"/>
            </a:br>
            <a:r>
              <a:rPr lang="en-US" sz="2000" b="0" dirty="0"/>
              <a:t>Date – c. 1250</a:t>
            </a:r>
            <a:br>
              <a:rPr lang="en-US" sz="2000" b="0" dirty="0"/>
            </a:br>
            <a:r>
              <a:rPr lang="en-US" sz="2000" b="0" dirty="0"/>
              <a:t>Made of ivory </a:t>
            </a:r>
            <a:br>
              <a:rPr lang="en-US" sz="2000" b="0" dirty="0"/>
            </a:br>
            <a:br>
              <a:rPr lang="en-US" sz="2000" b="0" dirty="0"/>
            </a:br>
            <a:r>
              <a:rPr lang="en-US" sz="2400" dirty="0"/>
              <a:t>What might these two sculptures tell us about relationships between countries in Europe and West Africa?</a:t>
            </a:r>
            <a:endParaRPr lang="en-US" sz="2000" dirty="0"/>
          </a:p>
        </p:txBody>
      </p:sp>
    </p:spTree>
    <p:extLst>
      <p:ext uri="{BB962C8B-B14F-4D97-AF65-F5344CB8AC3E}">
        <p14:creationId xmlns:p14="http://schemas.microsoft.com/office/powerpoint/2010/main" val="3954184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riptych | North French | The Metropolitan Museum of Art | Triptych,  Medieval art, Metropolitan museum of art">
            <a:extLst>
              <a:ext uri="{FF2B5EF4-FFF2-40B4-BE49-F238E27FC236}">
                <a16:creationId xmlns:a16="http://schemas.microsoft.com/office/drawing/2014/main" id="{43E3C36A-D773-FF74-D7DD-685EAEBF2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8737">
            <a:off x="8544975" y="3573467"/>
            <a:ext cx="2665082" cy="2665082"/>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3CC26E3-52A2-9787-C232-9934701E0823}"/>
              </a:ext>
            </a:extLst>
          </p:cNvPr>
          <p:cNvSpPr>
            <a:spLocks noGrp="1"/>
          </p:cNvSpPr>
          <p:nvPr>
            <p:ph type="title"/>
          </p:nvPr>
        </p:nvSpPr>
        <p:spPr>
          <a:xfrm>
            <a:off x="804672" y="289996"/>
            <a:ext cx="6190488" cy="1179576"/>
          </a:xfrm>
        </p:spPr>
        <p:txBody>
          <a:bodyPr>
            <a:noAutofit/>
          </a:bodyPr>
          <a:lstStyle/>
          <a:p>
            <a:r>
              <a:rPr lang="en-US" sz="4000" dirty="0"/>
              <a:t>Source Work: Artifacts</a:t>
            </a:r>
          </a:p>
        </p:txBody>
      </p:sp>
      <p:sp>
        <p:nvSpPr>
          <p:cNvPr id="4" name="Content Placeholder 3">
            <a:extLst>
              <a:ext uri="{FF2B5EF4-FFF2-40B4-BE49-F238E27FC236}">
                <a16:creationId xmlns:a16="http://schemas.microsoft.com/office/drawing/2014/main" id="{E5D91DBA-A95A-14E0-65F0-8D11B9F1D5A8}"/>
              </a:ext>
            </a:extLst>
          </p:cNvPr>
          <p:cNvSpPr>
            <a:spLocks noGrp="1"/>
          </p:cNvSpPr>
          <p:nvPr>
            <p:ph idx="1"/>
          </p:nvPr>
        </p:nvSpPr>
        <p:spPr>
          <a:xfrm>
            <a:off x="850391" y="1604865"/>
            <a:ext cx="9823829" cy="2357535"/>
          </a:xfrm>
        </p:spPr>
        <p:txBody>
          <a:bodyPr vert="horz" lIns="91440" tIns="45720" rIns="91440" bIns="45720" rtlCol="0" anchor="t">
            <a:normAutofit/>
          </a:bodyPr>
          <a:lstStyle/>
          <a:p>
            <a:r>
              <a:rPr lang="en-US" b="1" dirty="0"/>
              <a:t>Copper </a:t>
            </a:r>
            <a:r>
              <a:rPr lang="en-US" dirty="0"/>
              <a:t>was an important metal. The fact that copper mined in France </a:t>
            </a:r>
            <a:br>
              <a:rPr lang="en-US" dirty="0"/>
            </a:br>
            <a:r>
              <a:rPr lang="en-US" dirty="0"/>
              <a:t>was used in African societies to make sculptures tells us that valuable </a:t>
            </a:r>
            <a:br>
              <a:rPr lang="en-US" dirty="0"/>
            </a:br>
            <a:r>
              <a:rPr lang="en-US" dirty="0"/>
              <a:t>European goods were being traded to Africans.</a:t>
            </a:r>
          </a:p>
          <a:p>
            <a:r>
              <a:rPr lang="en-US" b="1" dirty="0"/>
              <a:t>Ivory</a:t>
            </a:r>
            <a:r>
              <a:rPr lang="en-US" dirty="0"/>
              <a:t> is a very valuable material. European nations wanted to purchase </a:t>
            </a:r>
            <a:br>
              <a:rPr lang="en-US" dirty="0"/>
            </a:br>
            <a:r>
              <a:rPr lang="en-US" dirty="0"/>
              <a:t>this to make sculptures and ornaments particularly in religious settings. </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4BDB3D7A-C10D-E649-A5E8-FB491DF18225}"/>
              </a:ext>
            </a:extLst>
          </p:cNvPr>
          <p:cNvPicPr>
            <a:picLocks noChangeAspect="1"/>
          </p:cNvPicPr>
          <p:nvPr/>
        </p:nvPicPr>
        <p:blipFill>
          <a:blip r:embed="rId3"/>
          <a:stretch>
            <a:fillRect/>
          </a:stretch>
        </p:blipFill>
        <p:spPr>
          <a:xfrm rot="21286043">
            <a:off x="6248768" y="3784994"/>
            <a:ext cx="2141610" cy="2690960"/>
          </a:xfrm>
          <a:prstGeom prst="rect">
            <a:avLst/>
          </a:prstGeom>
          <a:ln w="76200">
            <a:solidFill>
              <a:schemeClr val="bg2"/>
            </a:solidFill>
          </a:ln>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C9C884AB-5538-9608-C296-C7D9284F518F}"/>
              </a:ext>
            </a:extLst>
          </p:cNvPr>
          <p:cNvSpPr txBox="1"/>
          <p:nvPr/>
        </p:nvSpPr>
        <p:spPr>
          <a:xfrm>
            <a:off x="866601" y="3692944"/>
            <a:ext cx="4270248" cy="2031325"/>
          </a:xfrm>
          <a:prstGeom prst="rect">
            <a:avLst/>
          </a:prstGeom>
          <a:noFill/>
        </p:spPr>
        <p:txBody>
          <a:bodyPr wrap="square" rtlCol="0">
            <a:spAutoFit/>
          </a:bodyPr>
          <a:lstStyle/>
          <a:p>
            <a:pPr>
              <a:lnSpc>
                <a:spcPct val="90000"/>
              </a:lnSpc>
              <a:spcBef>
                <a:spcPts val="90"/>
              </a:spcBef>
            </a:pPr>
            <a:r>
              <a:rPr lang="en-US" sz="2400" b="1" dirty="0"/>
              <a:t>This suggests that European and African societies traded valuable resources as equal partners during the Middle Ages.</a:t>
            </a:r>
          </a:p>
          <a:p>
            <a:endParaRPr lang="en-US" dirty="0"/>
          </a:p>
        </p:txBody>
      </p:sp>
    </p:spTree>
    <p:extLst>
      <p:ext uri="{BB962C8B-B14F-4D97-AF65-F5344CB8AC3E}">
        <p14:creationId xmlns:p14="http://schemas.microsoft.com/office/powerpoint/2010/main" val="560179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11DDC3-74AB-2032-575F-9F80FE3B3200}"/>
              </a:ext>
            </a:extLst>
          </p:cNvPr>
          <p:cNvSpPr>
            <a:spLocks noGrp="1"/>
          </p:cNvSpPr>
          <p:nvPr>
            <p:ph type="subTitle" idx="1"/>
          </p:nvPr>
        </p:nvSpPr>
        <p:spPr>
          <a:xfrm>
            <a:off x="8085369" y="2294392"/>
            <a:ext cx="3257550" cy="3886200"/>
          </a:xfrm>
        </p:spPr>
        <p:txBody>
          <a:bodyPr>
            <a:normAutofit/>
          </a:bodyPr>
          <a:lstStyle/>
          <a:p>
            <a:r>
              <a:rPr lang="en-US" dirty="0"/>
              <a:t>What does this map show us?</a:t>
            </a:r>
          </a:p>
          <a:p>
            <a:endParaRPr lang="en-US" sz="1200" dirty="0"/>
          </a:p>
          <a:p>
            <a:r>
              <a:rPr lang="en-US" dirty="0"/>
              <a:t>Where do you think </a:t>
            </a:r>
            <a:br>
              <a:rPr lang="en-US" dirty="0"/>
            </a:br>
            <a:r>
              <a:rPr lang="en-US" dirty="0"/>
              <a:t>it was made?</a:t>
            </a:r>
          </a:p>
          <a:p>
            <a:endParaRPr lang="en-US" sz="1100" dirty="0"/>
          </a:p>
          <a:p>
            <a:r>
              <a:rPr lang="en-US" dirty="0"/>
              <a:t>What can it tell us about Africa and Europe at the time?</a:t>
            </a:r>
          </a:p>
        </p:txBody>
      </p:sp>
      <p:pic>
        <p:nvPicPr>
          <p:cNvPr id="5" name="Picture 4" descr="Map&#10;&#10;Description automatically generated">
            <a:extLst>
              <a:ext uri="{FF2B5EF4-FFF2-40B4-BE49-F238E27FC236}">
                <a16:creationId xmlns:a16="http://schemas.microsoft.com/office/drawing/2014/main" id="{6F1BEC58-5A01-E36D-DF39-1C3070710E16}"/>
              </a:ext>
            </a:extLst>
          </p:cNvPr>
          <p:cNvPicPr>
            <a:picLocks noChangeAspect="1"/>
          </p:cNvPicPr>
          <p:nvPr/>
        </p:nvPicPr>
        <p:blipFill rotWithShape="1">
          <a:blip r:embed="rId3"/>
          <a:srcRect l="2676" t="3207" r="1833" b="3130"/>
          <a:stretch/>
        </p:blipFill>
        <p:spPr>
          <a:xfrm rot="21424053">
            <a:off x="470538" y="1140116"/>
            <a:ext cx="7247020" cy="5215771"/>
          </a:xfrm>
          <a:prstGeom prst="rect">
            <a:avLst/>
          </a:prstGeom>
          <a:ln w="76200">
            <a:solidFill>
              <a:schemeClr val="accent3"/>
            </a:solidFill>
          </a:ln>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22D8AA79-1D42-F085-68AB-56CECB7D56D2}"/>
              </a:ext>
            </a:extLst>
          </p:cNvPr>
          <p:cNvSpPr txBox="1"/>
          <p:nvPr/>
        </p:nvSpPr>
        <p:spPr>
          <a:xfrm>
            <a:off x="8085369" y="1463395"/>
            <a:ext cx="3257550" cy="830997"/>
          </a:xfrm>
          <a:prstGeom prst="rect">
            <a:avLst/>
          </a:prstGeom>
          <a:noFill/>
        </p:spPr>
        <p:txBody>
          <a:bodyPr wrap="square" rtlCol="0">
            <a:spAutoFit/>
          </a:bodyPr>
          <a:lstStyle/>
          <a:p>
            <a:r>
              <a:rPr lang="en-US" sz="4800" b="1" dirty="0"/>
              <a:t>Map A</a:t>
            </a:r>
          </a:p>
        </p:txBody>
      </p:sp>
      <p:pic>
        <p:nvPicPr>
          <p:cNvPr id="4" name="Graphic 3">
            <a:extLst>
              <a:ext uri="{FF2B5EF4-FFF2-40B4-BE49-F238E27FC236}">
                <a16:creationId xmlns:a16="http://schemas.microsoft.com/office/drawing/2014/main" id="{082D8F8B-7D4D-9589-6779-EB0A74847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3354" y="274325"/>
            <a:ext cx="2906179" cy="859286"/>
          </a:xfrm>
          <a:prstGeom prst="rect">
            <a:avLst/>
          </a:prstGeom>
        </p:spPr>
      </p:pic>
    </p:spTree>
    <p:extLst>
      <p:ext uri="{BB962C8B-B14F-4D97-AF65-F5344CB8AC3E}">
        <p14:creationId xmlns:p14="http://schemas.microsoft.com/office/powerpoint/2010/main" val="395420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abric&#10;&#10;Description automatically generated">
            <a:extLst>
              <a:ext uri="{FF2B5EF4-FFF2-40B4-BE49-F238E27FC236}">
                <a16:creationId xmlns:a16="http://schemas.microsoft.com/office/drawing/2014/main" id="{656DE9CC-7A26-E0C8-DE50-01141AD23906}"/>
              </a:ext>
            </a:extLst>
          </p:cNvPr>
          <p:cNvPicPr>
            <a:picLocks noChangeAspect="1"/>
          </p:cNvPicPr>
          <p:nvPr/>
        </p:nvPicPr>
        <p:blipFill rotWithShape="1">
          <a:blip r:embed="rId3"/>
          <a:srcRect l="2144" t="3447" r="68954" b="3763"/>
          <a:stretch/>
        </p:blipFill>
        <p:spPr>
          <a:xfrm rot="21142111">
            <a:off x="604837" y="868387"/>
            <a:ext cx="3051534" cy="4200478"/>
          </a:xfrm>
          <a:prstGeom prst="rect">
            <a:avLst/>
          </a:prstGeom>
          <a:ln w="76200">
            <a:solidFill>
              <a:schemeClr val="bg2"/>
            </a:solidFill>
          </a:ln>
          <a:effectLst>
            <a:outerShdw blurRad="50800" dist="38100" dir="8100000" algn="tr" rotWithShape="0">
              <a:prstClr val="black">
                <a:alpha val="40000"/>
              </a:prstClr>
            </a:outerShdw>
          </a:effectLst>
        </p:spPr>
      </p:pic>
      <p:pic>
        <p:nvPicPr>
          <p:cNvPr id="6" name="Picture 5" descr="A picture containing text, fabric&#10;&#10;Description automatically generated">
            <a:extLst>
              <a:ext uri="{FF2B5EF4-FFF2-40B4-BE49-F238E27FC236}">
                <a16:creationId xmlns:a16="http://schemas.microsoft.com/office/drawing/2014/main" id="{CF9E7A9E-A6E1-C1DF-BE9E-95B14C3625DD}"/>
              </a:ext>
            </a:extLst>
          </p:cNvPr>
          <p:cNvPicPr>
            <a:picLocks noChangeAspect="1"/>
          </p:cNvPicPr>
          <p:nvPr/>
        </p:nvPicPr>
        <p:blipFill rotWithShape="1">
          <a:blip r:embed="rId3"/>
          <a:srcRect l="35175" t="3389" r="37078" b="4573"/>
          <a:stretch/>
        </p:blipFill>
        <p:spPr>
          <a:xfrm>
            <a:off x="4661621" y="684365"/>
            <a:ext cx="2868758" cy="4079849"/>
          </a:xfrm>
          <a:prstGeom prst="rect">
            <a:avLst/>
          </a:prstGeom>
          <a:ln w="76200">
            <a:solidFill>
              <a:schemeClr val="bg2"/>
            </a:solidFill>
          </a:ln>
          <a:effectLst>
            <a:outerShdw blurRad="50800" dist="38100" dir="8100000" algn="tr" rotWithShape="0">
              <a:prstClr val="black">
                <a:alpha val="40000"/>
              </a:prstClr>
            </a:outerShdw>
          </a:effectLst>
        </p:spPr>
      </p:pic>
      <p:pic>
        <p:nvPicPr>
          <p:cNvPr id="7" name="Picture 6" descr="A picture containing text, fabric&#10;&#10;Description automatically generated">
            <a:extLst>
              <a:ext uri="{FF2B5EF4-FFF2-40B4-BE49-F238E27FC236}">
                <a16:creationId xmlns:a16="http://schemas.microsoft.com/office/drawing/2014/main" id="{8558C22A-FD1D-E1D6-8AFC-96E84C639D98}"/>
              </a:ext>
            </a:extLst>
          </p:cNvPr>
          <p:cNvPicPr>
            <a:picLocks noChangeAspect="1"/>
          </p:cNvPicPr>
          <p:nvPr/>
        </p:nvPicPr>
        <p:blipFill rotWithShape="1">
          <a:blip r:embed="rId3"/>
          <a:srcRect l="70066" t="2636" r="1961" b="4574"/>
          <a:stretch/>
        </p:blipFill>
        <p:spPr>
          <a:xfrm rot="752390">
            <a:off x="8678917" y="1086284"/>
            <a:ext cx="2868758" cy="4079849"/>
          </a:xfrm>
          <a:prstGeom prst="rect">
            <a:avLst/>
          </a:prstGeom>
          <a:ln w="76200">
            <a:solidFill>
              <a:schemeClr val="bg2"/>
            </a:solidFill>
          </a:ln>
          <a:effectLst>
            <a:outerShdw blurRad="50800" dist="38100" dir="8100000" algn="tr" rotWithShape="0">
              <a:prstClr val="black">
                <a:alpha val="40000"/>
              </a:prstClr>
            </a:outerShdw>
          </a:effectLst>
        </p:spPr>
      </p:pic>
      <p:pic>
        <p:nvPicPr>
          <p:cNvPr id="9" name="Graphic 8">
            <a:extLst>
              <a:ext uri="{FF2B5EF4-FFF2-40B4-BE49-F238E27FC236}">
                <a16:creationId xmlns:a16="http://schemas.microsoft.com/office/drawing/2014/main" id="{64F39C32-D54A-D1DB-D4D0-79AE309DB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6573" y="5172628"/>
            <a:ext cx="6718853" cy="1349861"/>
          </a:xfrm>
          <a:prstGeom prst="rect">
            <a:avLst/>
          </a:prstGeom>
        </p:spPr>
      </p:pic>
      <p:sp>
        <p:nvSpPr>
          <p:cNvPr id="11" name="TextBox 10">
            <a:extLst>
              <a:ext uri="{FF2B5EF4-FFF2-40B4-BE49-F238E27FC236}">
                <a16:creationId xmlns:a16="http://schemas.microsoft.com/office/drawing/2014/main" id="{BC8B84A6-D1B0-6250-2231-6606A2769CD5}"/>
              </a:ext>
            </a:extLst>
          </p:cNvPr>
          <p:cNvSpPr txBox="1"/>
          <p:nvPr/>
        </p:nvSpPr>
        <p:spPr>
          <a:xfrm>
            <a:off x="3044686" y="5322627"/>
            <a:ext cx="6102626" cy="954107"/>
          </a:xfrm>
          <a:prstGeom prst="rect">
            <a:avLst/>
          </a:prstGeom>
          <a:noFill/>
        </p:spPr>
        <p:txBody>
          <a:bodyPr wrap="square">
            <a:spAutoFit/>
          </a:bodyPr>
          <a:lstStyle/>
          <a:p>
            <a:pPr algn="ctr"/>
            <a:r>
              <a:rPr lang="en-US" sz="2800" b="1" dirty="0">
                <a:solidFill>
                  <a:schemeClr val="bg2"/>
                </a:solidFill>
              </a:rPr>
              <a:t>Enlarged images of African rulers from the Queen Mary Atlas (Map A)</a:t>
            </a:r>
          </a:p>
        </p:txBody>
      </p:sp>
    </p:spTree>
    <p:extLst>
      <p:ext uri="{BB962C8B-B14F-4D97-AF65-F5344CB8AC3E}">
        <p14:creationId xmlns:p14="http://schemas.microsoft.com/office/powerpoint/2010/main" val="423745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AF13-DC55-F6AF-FB46-923F12F6B4BA}"/>
              </a:ext>
            </a:extLst>
          </p:cNvPr>
          <p:cNvSpPr>
            <a:spLocks noGrp="1"/>
          </p:cNvSpPr>
          <p:nvPr>
            <p:ph type="ctrTitle"/>
          </p:nvPr>
        </p:nvSpPr>
        <p:spPr>
          <a:xfrm>
            <a:off x="6332019" y="1677327"/>
            <a:ext cx="4561268" cy="886968"/>
          </a:xfrm>
        </p:spPr>
        <p:txBody>
          <a:bodyPr/>
          <a:lstStyle/>
          <a:p>
            <a:r>
              <a:rPr lang="en-US" b="1" dirty="0"/>
              <a:t>Map B</a:t>
            </a:r>
          </a:p>
        </p:txBody>
      </p:sp>
      <p:sp>
        <p:nvSpPr>
          <p:cNvPr id="3" name="Subtitle 2">
            <a:extLst>
              <a:ext uri="{FF2B5EF4-FFF2-40B4-BE49-F238E27FC236}">
                <a16:creationId xmlns:a16="http://schemas.microsoft.com/office/drawing/2014/main" id="{ADD6A8CC-CA7F-1192-534C-995FC4B011CA}"/>
              </a:ext>
            </a:extLst>
          </p:cNvPr>
          <p:cNvSpPr>
            <a:spLocks noGrp="1"/>
          </p:cNvSpPr>
          <p:nvPr>
            <p:ph type="subTitle" idx="1"/>
          </p:nvPr>
        </p:nvSpPr>
        <p:spPr>
          <a:xfrm>
            <a:off x="6332018" y="2564295"/>
            <a:ext cx="4819201" cy="3614265"/>
          </a:xfrm>
        </p:spPr>
        <p:txBody>
          <a:bodyPr>
            <a:normAutofit/>
          </a:bodyPr>
          <a:lstStyle/>
          <a:p>
            <a:r>
              <a:rPr lang="en-US" sz="2400" dirty="0"/>
              <a:t>What does this picture show us?</a:t>
            </a:r>
          </a:p>
          <a:p>
            <a:r>
              <a:rPr lang="en-US" sz="2400" dirty="0"/>
              <a:t>Where do you think it was made?</a:t>
            </a:r>
          </a:p>
          <a:p>
            <a:r>
              <a:rPr lang="en-US" sz="2400" dirty="0"/>
              <a:t>What can it tell us about Africa and Europe at the time?</a:t>
            </a:r>
          </a:p>
          <a:p>
            <a:endParaRPr lang="en-US" dirty="0"/>
          </a:p>
          <a:p>
            <a:endParaRPr lang="en-US" dirty="0"/>
          </a:p>
        </p:txBody>
      </p:sp>
      <p:pic>
        <p:nvPicPr>
          <p:cNvPr id="9" name="Picture 8" descr="Diagram&#10;&#10;Description automatically generated">
            <a:extLst>
              <a:ext uri="{FF2B5EF4-FFF2-40B4-BE49-F238E27FC236}">
                <a16:creationId xmlns:a16="http://schemas.microsoft.com/office/drawing/2014/main" id="{4BA544A6-AE00-FA9D-2F7D-99FA3CE8CF5C}"/>
              </a:ext>
            </a:extLst>
          </p:cNvPr>
          <p:cNvPicPr>
            <a:picLocks noChangeAspect="1"/>
          </p:cNvPicPr>
          <p:nvPr/>
        </p:nvPicPr>
        <p:blipFill rotWithShape="1">
          <a:blip r:embed="rId3"/>
          <a:srcRect r="18759"/>
          <a:stretch/>
        </p:blipFill>
        <p:spPr>
          <a:xfrm rot="21246105">
            <a:off x="224344" y="1398903"/>
            <a:ext cx="5715355" cy="4660739"/>
          </a:xfrm>
          <a:prstGeom prst="rect">
            <a:avLst/>
          </a:prstGeom>
          <a:ln w="76200">
            <a:solidFill>
              <a:schemeClr val="accent3"/>
            </a:solidFill>
          </a:ln>
          <a:effectLst>
            <a:outerShdw blurRad="50800" dist="38100" dir="8100000" algn="tr" rotWithShape="0">
              <a:prstClr val="black">
                <a:alpha val="40000"/>
              </a:prstClr>
            </a:outerShdw>
          </a:effectLst>
        </p:spPr>
      </p:pic>
      <p:pic>
        <p:nvPicPr>
          <p:cNvPr id="5" name="Graphic 4">
            <a:extLst>
              <a:ext uri="{FF2B5EF4-FFF2-40B4-BE49-F238E27FC236}">
                <a16:creationId xmlns:a16="http://schemas.microsoft.com/office/drawing/2014/main" id="{AE9DF4A5-DE7E-9E9F-AF72-DCAEF7271D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3354" y="274325"/>
            <a:ext cx="2906179" cy="859286"/>
          </a:xfrm>
          <a:prstGeom prst="rect">
            <a:avLst/>
          </a:prstGeom>
        </p:spPr>
      </p:pic>
    </p:spTree>
    <p:extLst>
      <p:ext uri="{BB962C8B-B14F-4D97-AF65-F5344CB8AC3E}">
        <p14:creationId xmlns:p14="http://schemas.microsoft.com/office/powerpoint/2010/main" val="2213887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B778-6054-9EDF-3B89-BE951931F643}"/>
              </a:ext>
            </a:extLst>
          </p:cNvPr>
          <p:cNvSpPr>
            <a:spLocks noGrp="1"/>
          </p:cNvSpPr>
          <p:nvPr>
            <p:ph type="ctrTitle"/>
          </p:nvPr>
        </p:nvSpPr>
        <p:spPr>
          <a:xfrm>
            <a:off x="883372" y="718972"/>
            <a:ext cx="9144000" cy="925789"/>
          </a:xfrm>
        </p:spPr>
        <p:txBody>
          <a:bodyPr>
            <a:normAutofit/>
          </a:bodyPr>
          <a:lstStyle/>
          <a:p>
            <a:r>
              <a:rPr lang="en-US" sz="4800" dirty="0"/>
              <a:t>Source Work: Maps (A &amp; B)</a:t>
            </a:r>
          </a:p>
        </p:txBody>
      </p:sp>
      <p:sp>
        <p:nvSpPr>
          <p:cNvPr id="3" name="Subtitle 2">
            <a:extLst>
              <a:ext uri="{FF2B5EF4-FFF2-40B4-BE49-F238E27FC236}">
                <a16:creationId xmlns:a16="http://schemas.microsoft.com/office/drawing/2014/main" id="{BB748CA5-827D-7A6C-9FBC-0F04AE8C8214}"/>
              </a:ext>
            </a:extLst>
          </p:cNvPr>
          <p:cNvSpPr>
            <a:spLocks noGrp="1"/>
          </p:cNvSpPr>
          <p:nvPr>
            <p:ph type="subTitle" idx="1"/>
          </p:nvPr>
        </p:nvSpPr>
        <p:spPr>
          <a:xfrm>
            <a:off x="883372" y="1766862"/>
            <a:ext cx="7094437" cy="4592611"/>
          </a:xfrm>
        </p:spPr>
        <p:txBody>
          <a:bodyPr>
            <a:normAutofit/>
          </a:bodyPr>
          <a:lstStyle/>
          <a:p>
            <a:pPr>
              <a:spcBef>
                <a:spcPts val="90"/>
              </a:spcBef>
            </a:pPr>
            <a:r>
              <a:rPr lang="en-US" dirty="0"/>
              <a:t>These maps show that European rulers were interested in Africa and wanted to know more about it. There was a knowledge of the nations </a:t>
            </a:r>
          </a:p>
          <a:p>
            <a:pPr>
              <a:spcBef>
                <a:spcPts val="90"/>
              </a:spcBef>
            </a:pPr>
            <a:r>
              <a:rPr lang="en-US" dirty="0"/>
              <a:t>on the coast but less known about places further inland.</a:t>
            </a:r>
          </a:p>
          <a:p>
            <a:pPr>
              <a:spcBef>
                <a:spcPts val="90"/>
              </a:spcBef>
            </a:pPr>
            <a:endParaRPr lang="en-US" dirty="0"/>
          </a:p>
          <a:p>
            <a:pPr>
              <a:spcBef>
                <a:spcPts val="90"/>
              </a:spcBef>
            </a:pPr>
            <a:r>
              <a:rPr lang="en-US" dirty="0"/>
              <a:t>African kings are shown as rich, with gold and expensive clothes, and castles.</a:t>
            </a:r>
          </a:p>
          <a:p>
            <a:pPr>
              <a:spcBef>
                <a:spcPts val="90"/>
              </a:spcBef>
            </a:pPr>
            <a:endParaRPr lang="en-US" dirty="0"/>
          </a:p>
          <a:p>
            <a:pPr>
              <a:spcBef>
                <a:spcPts val="90"/>
              </a:spcBef>
            </a:pPr>
            <a:r>
              <a:rPr lang="en-US" dirty="0"/>
              <a:t>This tells us that Europeans at this time believed African kingdoms to be wealthy and important.</a:t>
            </a:r>
          </a:p>
          <a:p>
            <a:endParaRPr lang="en-US" dirty="0"/>
          </a:p>
          <a:p>
            <a:endParaRPr lang="en-US" dirty="0"/>
          </a:p>
        </p:txBody>
      </p:sp>
      <p:pic>
        <p:nvPicPr>
          <p:cNvPr id="4" name="Picture 3" descr="Map&#10;&#10;Description automatically generated">
            <a:extLst>
              <a:ext uri="{FF2B5EF4-FFF2-40B4-BE49-F238E27FC236}">
                <a16:creationId xmlns:a16="http://schemas.microsoft.com/office/drawing/2014/main" id="{5BFC8E07-F7D4-1E14-2125-31723EC1F1DF}"/>
              </a:ext>
            </a:extLst>
          </p:cNvPr>
          <p:cNvPicPr>
            <a:picLocks noChangeAspect="1"/>
          </p:cNvPicPr>
          <p:nvPr/>
        </p:nvPicPr>
        <p:blipFill rotWithShape="1">
          <a:blip r:embed="rId2"/>
          <a:srcRect l="2676" t="3207" r="1833" b="3130"/>
          <a:stretch/>
        </p:blipFill>
        <p:spPr>
          <a:xfrm rot="21424053">
            <a:off x="8449446" y="1677349"/>
            <a:ext cx="3090033" cy="2223936"/>
          </a:xfrm>
          <a:prstGeom prst="rect">
            <a:avLst/>
          </a:prstGeom>
          <a:ln w="76200">
            <a:solidFill>
              <a:schemeClr val="accent3"/>
            </a:solidFill>
          </a:ln>
          <a:effectLst>
            <a:outerShdw blurRad="50800" dist="38100" dir="8100000" algn="tr" rotWithShape="0">
              <a:prstClr val="black">
                <a:alpha val="40000"/>
              </a:prstClr>
            </a:outerShdw>
          </a:effectLst>
        </p:spPr>
      </p:pic>
      <p:pic>
        <p:nvPicPr>
          <p:cNvPr id="5" name="Picture 4" descr="Diagram&#10;&#10;Description automatically generated">
            <a:extLst>
              <a:ext uri="{FF2B5EF4-FFF2-40B4-BE49-F238E27FC236}">
                <a16:creationId xmlns:a16="http://schemas.microsoft.com/office/drawing/2014/main" id="{990FE026-7268-0B13-5206-1157FD33D23D}"/>
              </a:ext>
            </a:extLst>
          </p:cNvPr>
          <p:cNvPicPr>
            <a:picLocks noChangeAspect="1"/>
          </p:cNvPicPr>
          <p:nvPr/>
        </p:nvPicPr>
        <p:blipFill rotWithShape="1">
          <a:blip r:embed="rId3"/>
          <a:srcRect r="18759"/>
          <a:stretch/>
        </p:blipFill>
        <p:spPr>
          <a:xfrm rot="309769">
            <a:off x="8050396" y="3802071"/>
            <a:ext cx="3140732" cy="2561194"/>
          </a:xfrm>
          <a:prstGeom prst="rect">
            <a:avLst/>
          </a:prstGeom>
          <a:ln w="76200">
            <a:solidFill>
              <a:schemeClr val="accent3"/>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04832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CC9C-8569-F287-EA2C-5AC53919C622}"/>
              </a:ext>
            </a:extLst>
          </p:cNvPr>
          <p:cNvSpPr>
            <a:spLocks noGrp="1"/>
          </p:cNvSpPr>
          <p:nvPr>
            <p:ph type="title"/>
          </p:nvPr>
        </p:nvSpPr>
        <p:spPr>
          <a:xfrm>
            <a:off x="702987" y="427689"/>
            <a:ext cx="9851896" cy="3713583"/>
          </a:xfrm>
        </p:spPr>
        <p:txBody>
          <a:bodyPr>
            <a:normAutofit/>
          </a:bodyPr>
          <a:lstStyle/>
          <a:p>
            <a:r>
              <a:rPr lang="en-US" sz="4000" dirty="0"/>
              <a:t>What kinds of relationships did </a:t>
            </a:r>
            <a:br>
              <a:rPr lang="en-US" sz="4000" dirty="0"/>
            </a:br>
            <a:r>
              <a:rPr lang="en-US" sz="4000" dirty="0"/>
              <a:t>African nations have with Europeans </a:t>
            </a:r>
            <a:br>
              <a:rPr lang="en-US" sz="4000" dirty="0"/>
            </a:br>
            <a:r>
              <a:rPr lang="en-US" sz="4000" dirty="0"/>
              <a:t>in the Middle Ages?</a:t>
            </a:r>
          </a:p>
        </p:txBody>
      </p:sp>
      <p:sp>
        <p:nvSpPr>
          <p:cNvPr id="4" name="Content Placeholder 3">
            <a:extLst>
              <a:ext uri="{FF2B5EF4-FFF2-40B4-BE49-F238E27FC236}">
                <a16:creationId xmlns:a16="http://schemas.microsoft.com/office/drawing/2014/main" id="{4DCE08DA-672D-58B1-3A3E-B4E20B55F93A}"/>
              </a:ext>
            </a:extLst>
          </p:cNvPr>
          <p:cNvSpPr>
            <a:spLocks noGrp="1"/>
          </p:cNvSpPr>
          <p:nvPr>
            <p:ph sz="half" idx="2"/>
          </p:nvPr>
        </p:nvSpPr>
        <p:spPr>
          <a:xfrm>
            <a:off x="5908238" y="3429000"/>
            <a:ext cx="5379129" cy="3500616"/>
          </a:xfrm>
        </p:spPr>
        <p:txBody>
          <a:bodyPr>
            <a:normAutofit lnSpcReduction="10000"/>
          </a:bodyPr>
          <a:lstStyle/>
          <a:p>
            <a:pPr marL="0" indent="0">
              <a:buNone/>
            </a:pPr>
            <a:r>
              <a:rPr lang="en-US" dirty="0"/>
              <a:t>You might want to consider:</a:t>
            </a:r>
          </a:p>
          <a:p>
            <a:r>
              <a:rPr lang="en-US" dirty="0"/>
              <a:t>How much Europeans might </a:t>
            </a:r>
            <a:br>
              <a:rPr lang="en-US" dirty="0"/>
            </a:br>
            <a:r>
              <a:rPr lang="en-US" dirty="0"/>
              <a:t>have known about African nations</a:t>
            </a:r>
            <a:endParaRPr lang="en-US" sz="1000" dirty="0"/>
          </a:p>
          <a:p>
            <a:r>
              <a:rPr lang="en-US" dirty="0"/>
              <a:t>What Europeans might have </a:t>
            </a:r>
            <a:br>
              <a:rPr lang="en-US" dirty="0"/>
            </a:br>
            <a:r>
              <a:rPr lang="en-US" dirty="0"/>
              <a:t>thought about these nations</a:t>
            </a:r>
            <a:endParaRPr lang="en-US" sz="1050" dirty="0"/>
          </a:p>
          <a:p>
            <a:r>
              <a:rPr lang="en-US" dirty="0"/>
              <a:t>What sort of goods went </a:t>
            </a:r>
            <a:br>
              <a:rPr lang="en-US" dirty="0"/>
            </a:br>
            <a:r>
              <a:rPr lang="en-US" dirty="0"/>
              <a:t>between Africa and Europe</a:t>
            </a:r>
          </a:p>
        </p:txBody>
      </p:sp>
      <p:pic>
        <p:nvPicPr>
          <p:cNvPr id="7" name="Graphic 6">
            <a:extLst>
              <a:ext uri="{FF2B5EF4-FFF2-40B4-BE49-F238E27FC236}">
                <a16:creationId xmlns:a16="http://schemas.microsoft.com/office/drawing/2014/main" id="{DC73E571-83C8-2AEB-CBB1-0C8244902F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60535" y="263144"/>
            <a:ext cx="2336800" cy="863600"/>
          </a:xfrm>
          <a:prstGeom prst="rect">
            <a:avLst/>
          </a:prstGeom>
        </p:spPr>
      </p:pic>
      <p:sp>
        <p:nvSpPr>
          <p:cNvPr id="9" name="Content Placeholder 8">
            <a:extLst>
              <a:ext uri="{FF2B5EF4-FFF2-40B4-BE49-F238E27FC236}">
                <a16:creationId xmlns:a16="http://schemas.microsoft.com/office/drawing/2014/main" id="{C45E3F4C-44DD-D4A2-510C-5DF9AF705BAB}"/>
              </a:ext>
            </a:extLst>
          </p:cNvPr>
          <p:cNvSpPr>
            <a:spLocks noGrp="1"/>
          </p:cNvSpPr>
          <p:nvPr>
            <p:ph sz="half" idx="1"/>
          </p:nvPr>
        </p:nvSpPr>
        <p:spPr>
          <a:xfrm>
            <a:off x="702987" y="3429000"/>
            <a:ext cx="4799400" cy="2967135"/>
          </a:xfrm>
        </p:spPr>
        <p:txBody>
          <a:bodyPr>
            <a:normAutofit lnSpcReduction="10000"/>
          </a:bodyPr>
          <a:lstStyle/>
          <a:p>
            <a:pPr marL="0" indent="0">
              <a:buNone/>
            </a:pPr>
            <a:r>
              <a:rPr lang="en-US" dirty="0"/>
              <a:t>Based on this lesson, write a </a:t>
            </a:r>
            <a:r>
              <a:rPr lang="en-US" b="1" dirty="0"/>
              <a:t>paragraph </a:t>
            </a:r>
            <a:r>
              <a:rPr lang="en-US" b="1" dirty="0" err="1"/>
              <a:t>summarising</a:t>
            </a:r>
            <a:r>
              <a:rPr lang="en-US" b="1" dirty="0"/>
              <a:t> </a:t>
            </a:r>
            <a:r>
              <a:rPr lang="en-US" dirty="0"/>
              <a:t>some of the </a:t>
            </a:r>
            <a:r>
              <a:rPr lang="en-US" b="1" dirty="0"/>
              <a:t>relationships between African nations and Europeans</a:t>
            </a:r>
            <a:r>
              <a:rPr lang="en-US" dirty="0"/>
              <a:t>.</a:t>
            </a:r>
          </a:p>
          <a:p>
            <a:pPr marL="0" indent="0">
              <a:buNone/>
            </a:pPr>
            <a:r>
              <a:rPr lang="en-US" dirty="0"/>
              <a:t>Make sure you refer to at least one of the objects.</a:t>
            </a:r>
          </a:p>
          <a:p>
            <a:pPr marL="0" indent="0">
              <a:buNone/>
            </a:pPr>
            <a:r>
              <a:rPr lang="en-US" dirty="0"/>
              <a:t>Use this starter: ‘We can tell from [map/source] ….’</a:t>
            </a:r>
          </a:p>
          <a:p>
            <a:endParaRPr lang="en-US" dirty="0"/>
          </a:p>
        </p:txBody>
      </p:sp>
    </p:spTree>
    <p:extLst>
      <p:ext uri="{BB962C8B-B14F-4D97-AF65-F5344CB8AC3E}">
        <p14:creationId xmlns:p14="http://schemas.microsoft.com/office/powerpoint/2010/main" val="287385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809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B8CBC04-86DE-B80A-FDBB-91994D525E20}"/>
              </a:ext>
            </a:extLst>
          </p:cNvPr>
          <p:cNvSpPr>
            <a:spLocks noGrp="1"/>
          </p:cNvSpPr>
          <p:nvPr>
            <p:ph type="subTitle" idx="1"/>
          </p:nvPr>
        </p:nvSpPr>
        <p:spPr/>
        <p:txBody>
          <a:bodyPr vert="horz" lIns="91440" tIns="45720" rIns="91440" bIns="45720" rtlCol="0" anchor="t">
            <a:normAutofit/>
          </a:bodyPr>
          <a:lstStyle/>
          <a:p>
            <a:r>
              <a:rPr lang="en-US" dirty="0">
                <a:cs typeface="Arial"/>
              </a:rPr>
              <a:t>To investigate the relationships that African nations had with Europeans in the Middle Ages.</a:t>
            </a:r>
            <a:endParaRPr lang="en-US" dirty="0"/>
          </a:p>
        </p:txBody>
      </p:sp>
      <p:sp>
        <p:nvSpPr>
          <p:cNvPr id="3" name="Text Placeholder 2">
            <a:extLst>
              <a:ext uri="{FF2B5EF4-FFF2-40B4-BE49-F238E27FC236}">
                <a16:creationId xmlns:a16="http://schemas.microsoft.com/office/drawing/2014/main" id="{E4D2204A-464C-F518-B62C-E1243B1EE5FB}"/>
              </a:ext>
            </a:extLst>
          </p:cNvPr>
          <p:cNvSpPr>
            <a:spLocks noGrp="1"/>
          </p:cNvSpPr>
          <p:nvPr>
            <p:ph type="body" sz="quarter" idx="11"/>
          </p:nvPr>
        </p:nvSpPr>
        <p:spPr>
          <a:xfrm>
            <a:off x="6876539" y="2590800"/>
            <a:ext cx="4435475" cy="3578225"/>
          </a:xfrm>
        </p:spPr>
        <p:txBody>
          <a:bodyPr vert="horz" lIns="91440" tIns="45720" rIns="91440" bIns="45720" rtlCol="0" anchor="t">
            <a:normAutofit/>
          </a:bodyPr>
          <a:lstStyle/>
          <a:p>
            <a:r>
              <a:rPr lang="en-US" dirty="0">
                <a:cs typeface="Arial"/>
              </a:rPr>
              <a:t>I can:</a:t>
            </a:r>
          </a:p>
          <a:p>
            <a:pPr marL="285750" indent="-285750">
              <a:buFont typeface="Arial,Sans-Serif"/>
              <a:buChar char="•"/>
            </a:pPr>
            <a:r>
              <a:rPr lang="en-US" dirty="0">
                <a:cs typeface="Arial"/>
              </a:rPr>
              <a:t>State when the Middle Ages were</a:t>
            </a:r>
          </a:p>
          <a:p>
            <a:pPr marL="285750" indent="-285750">
              <a:buFont typeface="Arial,Sans-Serif"/>
              <a:buChar char="•"/>
            </a:pPr>
            <a:r>
              <a:rPr lang="en-US" dirty="0">
                <a:cs typeface="Arial"/>
              </a:rPr>
              <a:t>Describe at least two things that African nations traded with Europeans at this time</a:t>
            </a:r>
          </a:p>
          <a:p>
            <a:pPr marL="285750" indent="-285750">
              <a:buFont typeface="Arial,Sans-Serif"/>
              <a:buChar char="•"/>
            </a:pPr>
            <a:r>
              <a:rPr lang="en-US" dirty="0">
                <a:cs typeface="Arial"/>
              </a:rPr>
              <a:t>Explain how Europeans viewed some African nations at this time, making at least 2 points.</a:t>
            </a:r>
            <a:endParaRPr lang="en-US" dirty="0"/>
          </a:p>
        </p:txBody>
      </p:sp>
    </p:spTree>
    <p:extLst>
      <p:ext uri="{BB962C8B-B14F-4D97-AF65-F5344CB8AC3E}">
        <p14:creationId xmlns:p14="http://schemas.microsoft.com/office/powerpoint/2010/main" val="247684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01317CD-7990-BB42-EDED-CD7AD58B8C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0938" y="634482"/>
            <a:ext cx="11010124" cy="5635690"/>
          </a:xfrm>
          <a:prstGeom prst="rect">
            <a:avLst/>
          </a:prstGeom>
        </p:spPr>
      </p:pic>
      <p:sp>
        <p:nvSpPr>
          <p:cNvPr id="13" name="Title 2">
            <a:extLst>
              <a:ext uri="{FF2B5EF4-FFF2-40B4-BE49-F238E27FC236}">
                <a16:creationId xmlns:a16="http://schemas.microsoft.com/office/drawing/2014/main" id="{FFD51D93-4C99-9065-18C7-7CF0651CF9C1}"/>
              </a:ext>
            </a:extLst>
          </p:cNvPr>
          <p:cNvSpPr txBox="1">
            <a:spLocks/>
          </p:cNvSpPr>
          <p:nvPr/>
        </p:nvSpPr>
        <p:spPr>
          <a:xfrm>
            <a:off x="796210" y="1411163"/>
            <a:ext cx="10495496" cy="1938528"/>
          </a:xfrm>
          <a:prstGeom prst="rect">
            <a:avLst/>
          </a:prstGeom>
          <a:noFill/>
          <a:ln>
            <a:noFill/>
          </a:ln>
        </p:spPr>
        <p:txBody>
          <a:bodyPr vert="horz" lIns="91440" tIns="45720" rIns="91440" bIns="45720" rtlCol="0" anchor="ctr">
            <a:normAutofit/>
          </a:bodyPr>
          <a:lstStyle>
            <a:lvl1pPr algn="r" defTabSz="914400" rtl="0" eaLnBrk="1" latinLnBrk="0" hangingPunct="1">
              <a:lnSpc>
                <a:spcPct val="90000"/>
              </a:lnSpc>
              <a:spcBef>
                <a:spcPct val="0"/>
              </a:spcBef>
              <a:buNone/>
              <a:defRPr sz="6000" b="1" kern="1200" cap="none" spc="400" baseline="0">
                <a:solidFill>
                  <a:schemeClr val="bg1"/>
                </a:solidFill>
                <a:effectLst/>
                <a:latin typeface="+mj-lt"/>
                <a:ea typeface="+mj-ea"/>
                <a:cs typeface="+mj-cs"/>
              </a:defRPr>
            </a:lvl1pPr>
          </a:lstStyle>
          <a:p>
            <a:pPr algn="ctr"/>
            <a:r>
              <a:rPr lang="en-US" sz="5400" spc="-150" dirty="0">
                <a:solidFill>
                  <a:schemeClr val="accent5"/>
                </a:solidFill>
              </a:rPr>
              <a:t>When was the ‘Middle Ages’?</a:t>
            </a:r>
            <a:endParaRPr lang="en-US" sz="5400" dirty="0">
              <a:solidFill>
                <a:schemeClr val="accent5"/>
              </a:solidFill>
            </a:endParaRPr>
          </a:p>
        </p:txBody>
      </p:sp>
      <p:sp>
        <p:nvSpPr>
          <p:cNvPr id="16" name="TextBox 15">
            <a:extLst>
              <a:ext uri="{FF2B5EF4-FFF2-40B4-BE49-F238E27FC236}">
                <a16:creationId xmlns:a16="http://schemas.microsoft.com/office/drawing/2014/main" id="{8A96D753-7C98-99F8-70D0-BF92F0533CA3}"/>
              </a:ext>
            </a:extLst>
          </p:cNvPr>
          <p:cNvSpPr txBox="1"/>
          <p:nvPr/>
        </p:nvSpPr>
        <p:spPr>
          <a:xfrm>
            <a:off x="1882504" y="3055777"/>
            <a:ext cx="8322907" cy="2092881"/>
          </a:xfrm>
          <a:prstGeom prst="rect">
            <a:avLst/>
          </a:prstGeom>
          <a:noFill/>
        </p:spPr>
        <p:txBody>
          <a:bodyPr wrap="square">
            <a:spAutoFit/>
          </a:bodyPr>
          <a:lstStyle/>
          <a:p>
            <a:pPr algn="ctr"/>
            <a:r>
              <a:rPr lang="en-US" sz="2800" dirty="0"/>
              <a:t>The term ‘Middle Ages’ refers to the period after the fall of the Roman Empire until the 14th century.</a:t>
            </a:r>
          </a:p>
          <a:p>
            <a:pPr algn="ctr"/>
            <a:endParaRPr lang="en-US" sz="2800" dirty="0"/>
          </a:p>
          <a:p>
            <a:pPr algn="ctr"/>
            <a:r>
              <a:rPr lang="en-US" sz="2800" dirty="0"/>
              <a:t>We can also describe this period as Medieval.</a:t>
            </a:r>
          </a:p>
          <a:p>
            <a:endParaRPr lang="en-US" dirty="0"/>
          </a:p>
        </p:txBody>
      </p:sp>
    </p:spTree>
    <p:extLst>
      <p:ext uri="{BB962C8B-B14F-4D97-AF65-F5344CB8AC3E}">
        <p14:creationId xmlns:p14="http://schemas.microsoft.com/office/powerpoint/2010/main" val="1052872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0631-C8CE-8606-C7D7-0E0B1996D5B5}"/>
              </a:ext>
            </a:extLst>
          </p:cNvPr>
          <p:cNvSpPr>
            <a:spLocks noGrp="1"/>
          </p:cNvSpPr>
          <p:nvPr>
            <p:ph type="title"/>
          </p:nvPr>
        </p:nvSpPr>
        <p:spPr>
          <a:xfrm>
            <a:off x="838200" y="626382"/>
            <a:ext cx="10515600" cy="1325563"/>
          </a:xfrm>
        </p:spPr>
        <p:txBody>
          <a:bodyPr/>
          <a:lstStyle/>
          <a:p>
            <a:r>
              <a:rPr lang="en-US" dirty="0"/>
              <a:t>Timeline</a:t>
            </a:r>
          </a:p>
        </p:txBody>
      </p:sp>
      <p:pic>
        <p:nvPicPr>
          <p:cNvPr id="5" name="Graphic 4">
            <a:extLst>
              <a:ext uri="{FF2B5EF4-FFF2-40B4-BE49-F238E27FC236}">
                <a16:creationId xmlns:a16="http://schemas.microsoft.com/office/drawing/2014/main" id="{DC7107DD-BF4B-C193-7D36-642B93AEFA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4743" y="4613716"/>
            <a:ext cx="9782510" cy="1521047"/>
          </a:xfrm>
          <a:prstGeom prst="rect">
            <a:avLst/>
          </a:prstGeom>
        </p:spPr>
      </p:pic>
      <p:sp>
        <p:nvSpPr>
          <p:cNvPr id="6" name="TextBox 5">
            <a:extLst>
              <a:ext uri="{FF2B5EF4-FFF2-40B4-BE49-F238E27FC236}">
                <a16:creationId xmlns:a16="http://schemas.microsoft.com/office/drawing/2014/main" id="{E25F3C56-E803-C9B6-E136-52289489A9CF}"/>
              </a:ext>
            </a:extLst>
          </p:cNvPr>
          <p:cNvSpPr txBox="1"/>
          <p:nvPr/>
        </p:nvSpPr>
        <p:spPr>
          <a:xfrm rot="14414">
            <a:off x="1380684" y="4712521"/>
            <a:ext cx="9430629" cy="1323439"/>
          </a:xfrm>
          <a:prstGeom prst="rect">
            <a:avLst/>
          </a:prstGeom>
          <a:noFill/>
        </p:spPr>
        <p:txBody>
          <a:bodyPr wrap="square">
            <a:spAutoFit/>
          </a:bodyPr>
          <a:lstStyle/>
          <a:p>
            <a:pPr algn="ctr"/>
            <a:r>
              <a:rPr lang="en-US" sz="4000" b="1" dirty="0">
                <a:solidFill>
                  <a:schemeClr val="bg1"/>
                </a:solidFill>
              </a:rPr>
              <a:t>The Middle Ages lasted for nearly 1000 years</a:t>
            </a:r>
          </a:p>
        </p:txBody>
      </p:sp>
      <p:pic>
        <p:nvPicPr>
          <p:cNvPr id="8" name="Graphic 7">
            <a:extLst>
              <a:ext uri="{FF2B5EF4-FFF2-40B4-BE49-F238E27FC236}">
                <a16:creationId xmlns:a16="http://schemas.microsoft.com/office/drawing/2014/main" id="{FCEF3457-4727-5B5A-E2BE-F98B36F296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4743" y="1951945"/>
            <a:ext cx="10144194" cy="2042928"/>
          </a:xfrm>
          <a:prstGeom prst="rect">
            <a:avLst/>
          </a:prstGeom>
        </p:spPr>
      </p:pic>
    </p:spTree>
    <p:extLst>
      <p:ext uri="{BB962C8B-B14F-4D97-AF65-F5344CB8AC3E}">
        <p14:creationId xmlns:p14="http://schemas.microsoft.com/office/powerpoint/2010/main" val="557241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6164C-C281-3A5D-D8DD-08654E2937A9}"/>
              </a:ext>
            </a:extLst>
          </p:cNvPr>
          <p:cNvSpPr>
            <a:spLocks noGrp="1"/>
          </p:cNvSpPr>
          <p:nvPr>
            <p:ph type="ctrTitle"/>
          </p:nvPr>
        </p:nvSpPr>
        <p:spPr>
          <a:xfrm>
            <a:off x="1524000" y="772318"/>
            <a:ext cx="9144000" cy="1655763"/>
          </a:xfrm>
        </p:spPr>
        <p:txBody>
          <a:bodyPr>
            <a:normAutofit/>
          </a:bodyPr>
          <a:lstStyle/>
          <a:p>
            <a:r>
              <a:rPr lang="en-US" sz="4800" dirty="0"/>
              <a:t>Which of these events happened in the Middle Ages?</a:t>
            </a:r>
          </a:p>
        </p:txBody>
      </p:sp>
      <p:pic>
        <p:nvPicPr>
          <p:cNvPr id="4" name="Graphic 3">
            <a:extLst>
              <a:ext uri="{FF2B5EF4-FFF2-40B4-BE49-F238E27FC236}">
                <a16:creationId xmlns:a16="http://schemas.microsoft.com/office/drawing/2014/main" id="{78AB5BE4-C6F7-643D-EB09-53BE293510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3671" y="2703814"/>
            <a:ext cx="3172383" cy="1393569"/>
          </a:xfrm>
          <a:prstGeom prst="rect">
            <a:avLst/>
          </a:prstGeom>
        </p:spPr>
      </p:pic>
      <p:pic>
        <p:nvPicPr>
          <p:cNvPr id="5" name="Graphic 4">
            <a:extLst>
              <a:ext uri="{FF2B5EF4-FFF2-40B4-BE49-F238E27FC236}">
                <a16:creationId xmlns:a16="http://schemas.microsoft.com/office/drawing/2014/main" id="{EC1AA39E-351C-2F9D-1AA3-1D59EA4A17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2609" y="2675592"/>
            <a:ext cx="3172383" cy="1393569"/>
          </a:xfrm>
          <a:prstGeom prst="rect">
            <a:avLst/>
          </a:prstGeom>
        </p:spPr>
      </p:pic>
      <p:pic>
        <p:nvPicPr>
          <p:cNvPr id="6" name="Graphic 5">
            <a:extLst>
              <a:ext uri="{FF2B5EF4-FFF2-40B4-BE49-F238E27FC236}">
                <a16:creationId xmlns:a16="http://schemas.microsoft.com/office/drawing/2014/main" id="{76A30977-D1CF-9537-1D8A-A1D15D98EA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4593" y="2703814"/>
            <a:ext cx="3172383" cy="1393569"/>
          </a:xfrm>
          <a:prstGeom prst="rect">
            <a:avLst/>
          </a:prstGeom>
        </p:spPr>
      </p:pic>
      <p:sp>
        <p:nvSpPr>
          <p:cNvPr id="7" name="TextBox 6">
            <a:extLst>
              <a:ext uri="{FF2B5EF4-FFF2-40B4-BE49-F238E27FC236}">
                <a16:creationId xmlns:a16="http://schemas.microsoft.com/office/drawing/2014/main" id="{A8557A7B-8D2D-1DB7-1899-F1AFE76ED841}"/>
              </a:ext>
            </a:extLst>
          </p:cNvPr>
          <p:cNvSpPr txBox="1"/>
          <p:nvPr/>
        </p:nvSpPr>
        <p:spPr>
          <a:xfrm>
            <a:off x="1383664" y="3076855"/>
            <a:ext cx="2494722" cy="707886"/>
          </a:xfrm>
          <a:prstGeom prst="rect">
            <a:avLst/>
          </a:prstGeom>
          <a:noFill/>
        </p:spPr>
        <p:txBody>
          <a:bodyPr wrap="square">
            <a:spAutoFit/>
          </a:bodyPr>
          <a:lstStyle/>
          <a:p>
            <a:pPr algn="ctr"/>
            <a:r>
              <a:rPr lang="en-US" sz="2000" b="1" dirty="0"/>
              <a:t>Battle of Hastings </a:t>
            </a:r>
            <a:r>
              <a:rPr lang="en-US" sz="2000" dirty="0"/>
              <a:t>(1066)</a:t>
            </a:r>
          </a:p>
        </p:txBody>
      </p:sp>
      <p:sp>
        <p:nvSpPr>
          <p:cNvPr id="8" name="TextBox 7">
            <a:extLst>
              <a:ext uri="{FF2B5EF4-FFF2-40B4-BE49-F238E27FC236}">
                <a16:creationId xmlns:a16="http://schemas.microsoft.com/office/drawing/2014/main" id="{6713AE61-0F5D-227F-8265-E789606464E9}"/>
              </a:ext>
            </a:extLst>
          </p:cNvPr>
          <p:cNvSpPr txBox="1"/>
          <p:nvPr/>
        </p:nvSpPr>
        <p:spPr>
          <a:xfrm>
            <a:off x="4551088" y="2892766"/>
            <a:ext cx="3022178" cy="1015663"/>
          </a:xfrm>
          <a:prstGeom prst="rect">
            <a:avLst/>
          </a:prstGeom>
          <a:noFill/>
        </p:spPr>
        <p:txBody>
          <a:bodyPr wrap="square">
            <a:spAutoFit/>
          </a:bodyPr>
          <a:lstStyle/>
          <a:p>
            <a:pPr algn="ctr"/>
            <a:r>
              <a:rPr lang="en-US" sz="2000" b="1" dirty="0"/>
              <a:t>Joan of Arc leads French Armies in the Siege of Orleans </a:t>
            </a:r>
            <a:r>
              <a:rPr lang="en-US" sz="2000" dirty="0"/>
              <a:t>(1429)</a:t>
            </a:r>
          </a:p>
        </p:txBody>
      </p:sp>
      <p:sp>
        <p:nvSpPr>
          <p:cNvPr id="9" name="TextBox 8">
            <a:extLst>
              <a:ext uri="{FF2B5EF4-FFF2-40B4-BE49-F238E27FC236}">
                <a16:creationId xmlns:a16="http://schemas.microsoft.com/office/drawing/2014/main" id="{B20867E3-B73A-6769-DF84-7342F679C8B5}"/>
              </a:ext>
            </a:extLst>
          </p:cNvPr>
          <p:cNvSpPr txBox="1"/>
          <p:nvPr/>
        </p:nvSpPr>
        <p:spPr>
          <a:xfrm>
            <a:off x="7923988" y="3047965"/>
            <a:ext cx="3022178" cy="707886"/>
          </a:xfrm>
          <a:prstGeom prst="rect">
            <a:avLst/>
          </a:prstGeom>
          <a:noFill/>
        </p:spPr>
        <p:txBody>
          <a:bodyPr wrap="square">
            <a:spAutoFit/>
          </a:bodyPr>
          <a:lstStyle/>
          <a:p>
            <a:pPr algn="ctr"/>
            <a:r>
              <a:rPr lang="en-US" sz="2000" b="1" dirty="0"/>
              <a:t> Battle of Bannockburn </a:t>
            </a:r>
            <a:r>
              <a:rPr lang="en-US" sz="2000" dirty="0"/>
              <a:t>(1314)</a:t>
            </a:r>
          </a:p>
        </p:txBody>
      </p:sp>
      <p:pic>
        <p:nvPicPr>
          <p:cNvPr id="12" name="Graphic 11">
            <a:extLst>
              <a:ext uri="{FF2B5EF4-FFF2-40B4-BE49-F238E27FC236}">
                <a16:creationId xmlns:a16="http://schemas.microsoft.com/office/drawing/2014/main" id="{6E7897E4-FD0A-0D1E-D2C7-69B6A3A62D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34674" y="4413057"/>
            <a:ext cx="3172383" cy="1393569"/>
          </a:xfrm>
          <a:prstGeom prst="rect">
            <a:avLst/>
          </a:prstGeom>
        </p:spPr>
      </p:pic>
      <p:sp>
        <p:nvSpPr>
          <p:cNvPr id="13" name="TextBox 12">
            <a:extLst>
              <a:ext uri="{FF2B5EF4-FFF2-40B4-BE49-F238E27FC236}">
                <a16:creationId xmlns:a16="http://schemas.microsoft.com/office/drawing/2014/main" id="{6E092466-801F-B7EA-3165-6B6DDBF863BF}"/>
              </a:ext>
            </a:extLst>
          </p:cNvPr>
          <p:cNvSpPr txBox="1"/>
          <p:nvPr/>
        </p:nvSpPr>
        <p:spPr>
          <a:xfrm>
            <a:off x="4728896" y="4776357"/>
            <a:ext cx="3022178" cy="707886"/>
          </a:xfrm>
          <a:prstGeom prst="rect">
            <a:avLst/>
          </a:prstGeom>
          <a:noFill/>
        </p:spPr>
        <p:txBody>
          <a:bodyPr wrap="square">
            <a:spAutoFit/>
          </a:bodyPr>
          <a:lstStyle/>
          <a:p>
            <a:pPr algn="ctr"/>
            <a:r>
              <a:rPr lang="en-US" sz="2000" b="1" dirty="0"/>
              <a:t>Da Vinci paints the Mona Lisa </a:t>
            </a:r>
            <a:r>
              <a:rPr lang="en-US" sz="2000" dirty="0"/>
              <a:t>(1503)</a:t>
            </a:r>
          </a:p>
        </p:txBody>
      </p:sp>
      <p:pic>
        <p:nvPicPr>
          <p:cNvPr id="14" name="Graphic 13">
            <a:extLst>
              <a:ext uri="{FF2B5EF4-FFF2-40B4-BE49-F238E27FC236}">
                <a16:creationId xmlns:a16="http://schemas.microsoft.com/office/drawing/2014/main" id="{D07AE7A8-8B35-DBC7-F42D-F008787EB7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5946" y="4366890"/>
            <a:ext cx="3172383" cy="1393569"/>
          </a:xfrm>
          <a:prstGeom prst="rect">
            <a:avLst/>
          </a:prstGeom>
        </p:spPr>
      </p:pic>
      <p:sp>
        <p:nvSpPr>
          <p:cNvPr id="15" name="TextBox 14">
            <a:extLst>
              <a:ext uri="{FF2B5EF4-FFF2-40B4-BE49-F238E27FC236}">
                <a16:creationId xmlns:a16="http://schemas.microsoft.com/office/drawing/2014/main" id="{159B6536-6ADF-6198-C071-982120CF21FA}"/>
              </a:ext>
            </a:extLst>
          </p:cNvPr>
          <p:cNvSpPr txBox="1"/>
          <p:nvPr/>
        </p:nvSpPr>
        <p:spPr>
          <a:xfrm>
            <a:off x="8111593" y="4602009"/>
            <a:ext cx="2921088" cy="1015663"/>
          </a:xfrm>
          <a:prstGeom prst="rect">
            <a:avLst/>
          </a:prstGeom>
          <a:noFill/>
        </p:spPr>
        <p:txBody>
          <a:bodyPr wrap="square">
            <a:spAutoFit/>
          </a:bodyPr>
          <a:lstStyle/>
          <a:p>
            <a:pPr algn="ctr"/>
            <a:r>
              <a:rPr lang="en-US" sz="2000" b="1" dirty="0"/>
              <a:t>Boudica leads Celtic armies against the Roman Empire </a:t>
            </a:r>
            <a:r>
              <a:rPr lang="en-US" sz="2000" dirty="0"/>
              <a:t>(60)</a:t>
            </a:r>
            <a:endParaRPr lang="en-US" dirty="0"/>
          </a:p>
        </p:txBody>
      </p:sp>
      <p:pic>
        <p:nvPicPr>
          <p:cNvPr id="16" name="Graphic 15">
            <a:extLst>
              <a:ext uri="{FF2B5EF4-FFF2-40B4-BE49-F238E27FC236}">
                <a16:creationId xmlns:a16="http://schemas.microsoft.com/office/drawing/2014/main" id="{7C9077C7-A190-7E87-8A00-B005FCB557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460" y="4433516"/>
            <a:ext cx="3172383" cy="1393569"/>
          </a:xfrm>
          <a:prstGeom prst="rect">
            <a:avLst/>
          </a:prstGeom>
        </p:spPr>
      </p:pic>
      <p:sp>
        <p:nvSpPr>
          <p:cNvPr id="17" name="TextBox 16">
            <a:extLst>
              <a:ext uri="{FF2B5EF4-FFF2-40B4-BE49-F238E27FC236}">
                <a16:creationId xmlns:a16="http://schemas.microsoft.com/office/drawing/2014/main" id="{C4AE3120-0B23-C9E6-84BD-B684307B1401}"/>
              </a:ext>
            </a:extLst>
          </p:cNvPr>
          <p:cNvSpPr txBox="1"/>
          <p:nvPr/>
        </p:nvSpPr>
        <p:spPr>
          <a:xfrm>
            <a:off x="1198562" y="4835870"/>
            <a:ext cx="3022178" cy="707886"/>
          </a:xfrm>
          <a:prstGeom prst="rect">
            <a:avLst/>
          </a:prstGeom>
          <a:noFill/>
        </p:spPr>
        <p:txBody>
          <a:bodyPr wrap="square">
            <a:spAutoFit/>
          </a:bodyPr>
          <a:lstStyle/>
          <a:p>
            <a:pPr algn="ctr"/>
            <a:r>
              <a:rPr lang="en-US" sz="2000" b="1" dirty="0"/>
              <a:t>Battle of Culloden </a:t>
            </a:r>
            <a:r>
              <a:rPr lang="en-US" sz="2000" dirty="0"/>
              <a:t>(1746)</a:t>
            </a:r>
          </a:p>
        </p:txBody>
      </p:sp>
    </p:spTree>
    <p:extLst>
      <p:ext uri="{BB962C8B-B14F-4D97-AF65-F5344CB8AC3E}">
        <p14:creationId xmlns:p14="http://schemas.microsoft.com/office/powerpoint/2010/main" val="1331582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3C8E-73B2-A390-C912-11988DBACA8C}"/>
              </a:ext>
            </a:extLst>
          </p:cNvPr>
          <p:cNvSpPr>
            <a:spLocks noGrp="1"/>
          </p:cNvSpPr>
          <p:nvPr>
            <p:ph type="title"/>
          </p:nvPr>
        </p:nvSpPr>
        <p:spPr>
          <a:xfrm>
            <a:off x="968826" y="1132382"/>
            <a:ext cx="10515600" cy="1325563"/>
          </a:xfrm>
        </p:spPr>
        <p:txBody>
          <a:bodyPr/>
          <a:lstStyle/>
          <a:p>
            <a:r>
              <a:rPr lang="en-US" dirty="0"/>
              <a:t>Africa in the Middle Ages</a:t>
            </a:r>
          </a:p>
        </p:txBody>
      </p:sp>
      <p:sp>
        <p:nvSpPr>
          <p:cNvPr id="3" name="Content Placeholder 2">
            <a:extLst>
              <a:ext uri="{FF2B5EF4-FFF2-40B4-BE49-F238E27FC236}">
                <a16:creationId xmlns:a16="http://schemas.microsoft.com/office/drawing/2014/main" id="{ADDC948E-2E86-2C56-D286-0BCC381A2393}"/>
              </a:ext>
            </a:extLst>
          </p:cNvPr>
          <p:cNvSpPr>
            <a:spLocks noGrp="1"/>
          </p:cNvSpPr>
          <p:nvPr>
            <p:ph idx="1"/>
          </p:nvPr>
        </p:nvSpPr>
        <p:spPr>
          <a:xfrm>
            <a:off x="968826" y="2412586"/>
            <a:ext cx="8902960" cy="3974939"/>
          </a:xfrm>
        </p:spPr>
        <p:txBody>
          <a:bodyPr/>
          <a:lstStyle/>
          <a:p>
            <a:pPr marL="514350" indent="-514350">
              <a:buFont typeface="+mj-lt"/>
              <a:buAutoNum type="arabicPeriod"/>
            </a:pPr>
            <a:r>
              <a:rPr lang="en-US" dirty="0"/>
              <a:t>How much would Europeans have </a:t>
            </a:r>
            <a:br>
              <a:rPr lang="en-US" dirty="0"/>
            </a:br>
            <a:r>
              <a:rPr lang="en-US" dirty="0"/>
              <a:t>known about Africa in the Middle Ages?</a:t>
            </a:r>
          </a:p>
          <a:p>
            <a:pPr marL="514350" indent="-514350">
              <a:buFont typeface="+mj-lt"/>
              <a:buAutoNum type="arabicPeriod"/>
            </a:pPr>
            <a:endParaRPr lang="en-US" sz="1000" dirty="0"/>
          </a:p>
          <a:p>
            <a:pPr marL="514350" indent="-514350">
              <a:buFont typeface="+mj-lt"/>
              <a:buAutoNum type="arabicPeriod"/>
            </a:pPr>
            <a:r>
              <a:rPr lang="en-US" dirty="0"/>
              <a:t>How can we find out more about this?</a:t>
            </a:r>
          </a:p>
          <a:p>
            <a:pPr marL="0" indent="0">
              <a:buNone/>
            </a:pPr>
            <a:endParaRPr lang="en-US" dirty="0"/>
          </a:p>
          <a:p>
            <a:pPr marL="0" indent="0">
              <a:buNone/>
            </a:pPr>
            <a:r>
              <a:rPr lang="en-US" i="1" dirty="0"/>
              <a:t>Note down your ideas</a:t>
            </a:r>
          </a:p>
        </p:txBody>
      </p:sp>
      <p:pic>
        <p:nvPicPr>
          <p:cNvPr id="8" name="Graphic 7">
            <a:extLst>
              <a:ext uri="{FF2B5EF4-FFF2-40B4-BE49-F238E27FC236}">
                <a16:creationId xmlns:a16="http://schemas.microsoft.com/office/drawing/2014/main" id="{63A713CC-1FA2-9DEC-B928-9F2DC36DBF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1480" y="2589818"/>
            <a:ext cx="3240611" cy="3620476"/>
          </a:xfrm>
          <a:prstGeom prst="rect">
            <a:avLst/>
          </a:prstGeom>
        </p:spPr>
      </p:pic>
      <p:pic>
        <p:nvPicPr>
          <p:cNvPr id="5" name="Graphic 1">
            <a:extLst>
              <a:ext uri="{FF2B5EF4-FFF2-40B4-BE49-F238E27FC236}">
                <a16:creationId xmlns:a16="http://schemas.microsoft.com/office/drawing/2014/main" id="{E2AC26FA-3CBE-0A2E-6791-50D30AAAB8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3354" y="274325"/>
            <a:ext cx="2906179" cy="859286"/>
          </a:xfrm>
          <a:prstGeom prst="rect">
            <a:avLst/>
          </a:prstGeom>
        </p:spPr>
      </p:pic>
    </p:spTree>
    <p:extLst>
      <p:ext uri="{BB962C8B-B14F-4D97-AF65-F5344CB8AC3E}">
        <p14:creationId xmlns:p14="http://schemas.microsoft.com/office/powerpoint/2010/main" val="949133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398FEAC-0486-EA5C-F417-AB0FA0D9FA26}"/>
              </a:ext>
            </a:extLst>
          </p:cNvPr>
          <p:cNvPicPr>
            <a:picLocks noChangeAspect="1"/>
          </p:cNvPicPr>
          <p:nvPr/>
        </p:nvPicPr>
        <p:blipFill rotWithShape="1">
          <a:blip r:embed="rId2"/>
          <a:srcRect t="24787" r="27021"/>
          <a:stretch/>
        </p:blipFill>
        <p:spPr>
          <a:xfrm rot="21194553">
            <a:off x="486664" y="1016593"/>
            <a:ext cx="7996956" cy="4872655"/>
          </a:xfrm>
          <a:prstGeom prst="rect">
            <a:avLst/>
          </a:prstGeom>
          <a:ln w="76200">
            <a:solidFill>
              <a:schemeClr val="accent1"/>
            </a:solidFill>
          </a:ln>
          <a:effectLst>
            <a:outerShdw blurRad="50800" dist="38100" dir="8100000" algn="tr" rotWithShape="0">
              <a:prstClr val="black">
                <a:alpha val="40000"/>
              </a:prstClr>
            </a:outerShdw>
          </a:effectLst>
        </p:spPr>
      </p:pic>
      <p:pic>
        <p:nvPicPr>
          <p:cNvPr id="7" name="Graphic 6">
            <a:extLst>
              <a:ext uri="{FF2B5EF4-FFF2-40B4-BE49-F238E27FC236}">
                <a16:creationId xmlns:a16="http://schemas.microsoft.com/office/drawing/2014/main" id="{26EE6E12-B22B-F6B2-0239-1CE67D93F3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4828" y="1376264"/>
            <a:ext cx="2903593" cy="2052736"/>
          </a:xfrm>
          <a:prstGeom prst="rect">
            <a:avLst/>
          </a:prstGeom>
        </p:spPr>
      </p:pic>
      <p:sp>
        <p:nvSpPr>
          <p:cNvPr id="10" name="TextBox 9">
            <a:extLst>
              <a:ext uri="{FF2B5EF4-FFF2-40B4-BE49-F238E27FC236}">
                <a16:creationId xmlns:a16="http://schemas.microsoft.com/office/drawing/2014/main" id="{0C39F316-47CF-CC4A-CB28-9BDE2A8ECBFD}"/>
              </a:ext>
            </a:extLst>
          </p:cNvPr>
          <p:cNvSpPr txBox="1"/>
          <p:nvPr/>
        </p:nvSpPr>
        <p:spPr>
          <a:xfrm>
            <a:off x="9166183" y="1640326"/>
            <a:ext cx="2680881" cy="1631216"/>
          </a:xfrm>
          <a:prstGeom prst="rect">
            <a:avLst/>
          </a:prstGeom>
          <a:noFill/>
        </p:spPr>
        <p:txBody>
          <a:bodyPr wrap="square">
            <a:spAutoFit/>
          </a:bodyPr>
          <a:lstStyle/>
          <a:p>
            <a:pPr algn="ctr"/>
            <a:r>
              <a:rPr lang="en-US" sz="2000" b="1" dirty="0">
                <a:solidFill>
                  <a:schemeClr val="tx2"/>
                </a:solidFill>
              </a:rPr>
              <a:t>At the closest point Africa and Europe are only 8 miles </a:t>
            </a:r>
          </a:p>
          <a:p>
            <a:pPr algn="ctr"/>
            <a:r>
              <a:rPr lang="en-US" sz="2000" b="1" dirty="0">
                <a:solidFill>
                  <a:schemeClr val="tx2"/>
                </a:solidFill>
              </a:rPr>
              <a:t>(13 kilometers) apart. </a:t>
            </a:r>
            <a:endParaRPr lang="en-US" sz="2000" b="1" dirty="0">
              <a:solidFill>
                <a:schemeClr val="bg2"/>
              </a:solidFill>
            </a:endParaRPr>
          </a:p>
        </p:txBody>
      </p:sp>
      <p:pic>
        <p:nvPicPr>
          <p:cNvPr id="11" name="Graphic 10">
            <a:extLst>
              <a:ext uri="{FF2B5EF4-FFF2-40B4-BE49-F238E27FC236}">
                <a16:creationId xmlns:a16="http://schemas.microsoft.com/office/drawing/2014/main" id="{0F97D3BE-2842-2BAE-0448-91A0CEE1C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0641" y="3693061"/>
            <a:ext cx="2903593" cy="2246769"/>
          </a:xfrm>
          <a:prstGeom prst="rect">
            <a:avLst/>
          </a:prstGeom>
        </p:spPr>
      </p:pic>
      <p:sp>
        <p:nvSpPr>
          <p:cNvPr id="12" name="TextBox 11">
            <a:extLst>
              <a:ext uri="{FF2B5EF4-FFF2-40B4-BE49-F238E27FC236}">
                <a16:creationId xmlns:a16="http://schemas.microsoft.com/office/drawing/2014/main" id="{320491F7-AA4A-A8EA-F696-ACFB10CC2725}"/>
              </a:ext>
            </a:extLst>
          </p:cNvPr>
          <p:cNvSpPr txBox="1"/>
          <p:nvPr/>
        </p:nvSpPr>
        <p:spPr>
          <a:xfrm>
            <a:off x="9166183" y="3693061"/>
            <a:ext cx="2680881" cy="2246769"/>
          </a:xfrm>
          <a:prstGeom prst="rect">
            <a:avLst/>
          </a:prstGeom>
          <a:noFill/>
        </p:spPr>
        <p:txBody>
          <a:bodyPr wrap="square">
            <a:spAutoFit/>
          </a:bodyPr>
          <a:lstStyle/>
          <a:p>
            <a:pPr algn="ctr"/>
            <a:r>
              <a:rPr lang="en-US" sz="2000" b="1" dirty="0">
                <a:solidFill>
                  <a:schemeClr val="tx2"/>
                </a:solidFill>
              </a:rPr>
              <a:t>North Africa and Southern Europe were connected across the Mediterranean Sea </a:t>
            </a:r>
          </a:p>
          <a:p>
            <a:pPr algn="ctr"/>
            <a:r>
              <a:rPr lang="en-US" sz="2000" b="1" dirty="0">
                <a:solidFill>
                  <a:schemeClr val="tx2"/>
                </a:solidFill>
              </a:rPr>
              <a:t>– a trade route for millennia.</a:t>
            </a:r>
          </a:p>
        </p:txBody>
      </p:sp>
    </p:spTree>
    <p:extLst>
      <p:ext uri="{BB962C8B-B14F-4D97-AF65-F5344CB8AC3E}">
        <p14:creationId xmlns:p14="http://schemas.microsoft.com/office/powerpoint/2010/main" val="241086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2B8F355-72F9-9C20-871D-7CF117D106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655" y="822960"/>
            <a:ext cx="10854690" cy="5212080"/>
          </a:xfrm>
          <a:prstGeom prst="rect">
            <a:avLst/>
          </a:prstGeom>
        </p:spPr>
      </p:pic>
      <p:sp>
        <p:nvSpPr>
          <p:cNvPr id="9" name="Title 2">
            <a:extLst>
              <a:ext uri="{FF2B5EF4-FFF2-40B4-BE49-F238E27FC236}">
                <a16:creationId xmlns:a16="http://schemas.microsoft.com/office/drawing/2014/main" id="{79527E63-4DCA-F424-52CC-BCE0853F0F96}"/>
              </a:ext>
            </a:extLst>
          </p:cNvPr>
          <p:cNvSpPr txBox="1">
            <a:spLocks/>
          </p:cNvSpPr>
          <p:nvPr/>
        </p:nvSpPr>
        <p:spPr>
          <a:xfrm>
            <a:off x="848252" y="2459736"/>
            <a:ext cx="10495496" cy="1938528"/>
          </a:xfrm>
          <a:prstGeom prst="rect">
            <a:avLst/>
          </a:prstGeom>
          <a:noFill/>
          <a:ln>
            <a:noFill/>
          </a:ln>
        </p:spPr>
        <p:txBody>
          <a:bodyPr vert="horz" lIns="91440" tIns="45720" rIns="91440" bIns="45720" rtlCol="0" anchor="ctr">
            <a:normAutofit/>
          </a:bodyPr>
          <a:lstStyle>
            <a:lvl1pPr algn="r" defTabSz="914400" rtl="0" eaLnBrk="1" latinLnBrk="0" hangingPunct="1">
              <a:lnSpc>
                <a:spcPct val="90000"/>
              </a:lnSpc>
              <a:spcBef>
                <a:spcPct val="0"/>
              </a:spcBef>
              <a:buNone/>
              <a:defRPr sz="6000" b="1" kern="1200" cap="none" spc="400" baseline="0">
                <a:solidFill>
                  <a:schemeClr val="bg1"/>
                </a:solidFill>
                <a:effectLst/>
                <a:latin typeface="+mj-lt"/>
                <a:ea typeface="+mj-ea"/>
                <a:cs typeface="+mj-cs"/>
              </a:defRPr>
            </a:lvl1pPr>
          </a:lstStyle>
          <a:p>
            <a:pPr algn="ctr"/>
            <a:r>
              <a:rPr lang="en-US" spc="-150" dirty="0">
                <a:solidFill>
                  <a:schemeClr val="accent5"/>
                </a:solidFill>
              </a:rPr>
              <a:t>Source</a:t>
            </a:r>
          </a:p>
          <a:p>
            <a:pPr algn="ctr"/>
            <a:r>
              <a:rPr lang="en-US" spc="-150" dirty="0">
                <a:solidFill>
                  <a:schemeClr val="accent5"/>
                </a:solidFill>
              </a:rPr>
              <a:t>Activity</a:t>
            </a:r>
            <a:endParaRPr lang="en-US" dirty="0">
              <a:solidFill>
                <a:schemeClr val="accent5"/>
              </a:solidFill>
            </a:endParaRPr>
          </a:p>
        </p:txBody>
      </p:sp>
      <p:pic>
        <p:nvPicPr>
          <p:cNvPr id="10" name="Graphic 9">
            <a:extLst>
              <a:ext uri="{FF2B5EF4-FFF2-40B4-BE49-F238E27FC236}">
                <a16:creationId xmlns:a16="http://schemas.microsoft.com/office/drawing/2014/main" id="{EFDBF258-0ACA-BADF-1FA1-80CACC0D3C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4893">
            <a:off x="4172272" y="1745798"/>
            <a:ext cx="3847456" cy="3366404"/>
          </a:xfrm>
          <a:prstGeom prst="rect">
            <a:avLst/>
          </a:prstGeom>
        </p:spPr>
      </p:pic>
    </p:spTree>
    <p:extLst>
      <p:ext uri="{BB962C8B-B14F-4D97-AF65-F5344CB8AC3E}">
        <p14:creationId xmlns:p14="http://schemas.microsoft.com/office/powerpoint/2010/main" val="940836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63E6-828A-0FD8-40E2-E3B6BD49D260}"/>
              </a:ext>
            </a:extLst>
          </p:cNvPr>
          <p:cNvSpPr>
            <a:spLocks noGrp="1"/>
          </p:cNvSpPr>
          <p:nvPr>
            <p:ph type="ctrTitle"/>
          </p:nvPr>
        </p:nvSpPr>
        <p:spPr>
          <a:xfrm>
            <a:off x="6236092" y="2266061"/>
            <a:ext cx="5165916" cy="3632934"/>
          </a:xfrm>
        </p:spPr>
        <p:txBody>
          <a:bodyPr>
            <a:noAutofit/>
          </a:bodyPr>
          <a:lstStyle/>
          <a:p>
            <a:r>
              <a:rPr lang="en-US" sz="2000" b="0" dirty="0"/>
              <a:t>Where might this sculpture be from?</a:t>
            </a:r>
            <a:br>
              <a:rPr lang="en-US" sz="2000" b="0" dirty="0"/>
            </a:br>
            <a:br>
              <a:rPr lang="en-US" sz="1100" b="0" dirty="0"/>
            </a:br>
            <a:r>
              <a:rPr lang="en-US" sz="2000" b="0" dirty="0"/>
              <a:t>What do you think it is made from?</a:t>
            </a:r>
            <a:br>
              <a:rPr lang="en-US" sz="2000" b="0" dirty="0"/>
            </a:br>
            <a:br>
              <a:rPr lang="en-US" sz="1200" b="0" dirty="0"/>
            </a:br>
            <a:r>
              <a:rPr lang="en-US" sz="2000" b="0" dirty="0"/>
              <a:t>What time period do you think </a:t>
            </a:r>
            <a:br>
              <a:rPr lang="en-US" sz="2000" b="0" dirty="0"/>
            </a:br>
            <a:r>
              <a:rPr lang="en-US" sz="2000" b="0" dirty="0"/>
              <a:t>it comes from?</a:t>
            </a:r>
            <a:br>
              <a:rPr lang="en-US" sz="2000" b="0" dirty="0"/>
            </a:br>
            <a:br>
              <a:rPr lang="en-US" sz="1200" b="0" dirty="0"/>
            </a:br>
            <a:r>
              <a:rPr lang="en-US" sz="2000" b="0" dirty="0"/>
              <a:t>What can it tell us about the past?</a:t>
            </a:r>
          </a:p>
        </p:txBody>
      </p:sp>
      <p:pic>
        <p:nvPicPr>
          <p:cNvPr id="5" name="Picture 4">
            <a:extLst>
              <a:ext uri="{FF2B5EF4-FFF2-40B4-BE49-F238E27FC236}">
                <a16:creationId xmlns:a16="http://schemas.microsoft.com/office/drawing/2014/main" id="{55B84946-D071-8B4B-42A8-EA05E9BDA105}"/>
              </a:ext>
            </a:extLst>
          </p:cNvPr>
          <p:cNvPicPr>
            <a:picLocks noChangeAspect="1"/>
          </p:cNvPicPr>
          <p:nvPr/>
        </p:nvPicPr>
        <p:blipFill>
          <a:blip r:embed="rId2"/>
          <a:stretch>
            <a:fillRect/>
          </a:stretch>
        </p:blipFill>
        <p:spPr>
          <a:xfrm rot="21286043">
            <a:off x="819919" y="1305994"/>
            <a:ext cx="4039208" cy="5075318"/>
          </a:xfrm>
          <a:prstGeom prst="rect">
            <a:avLst/>
          </a:prstGeom>
          <a:ln w="76200">
            <a:solidFill>
              <a:schemeClr val="bg2"/>
            </a:solidFill>
          </a:ln>
          <a:effectLst>
            <a:outerShdw blurRad="50800" dist="38100" dir="8100000" algn="tr" rotWithShape="0">
              <a:prstClr val="black">
                <a:alpha val="40000"/>
              </a:prstClr>
            </a:outerShdw>
          </a:effectLst>
        </p:spPr>
      </p:pic>
      <p:grpSp>
        <p:nvGrpSpPr>
          <p:cNvPr id="6" name="Group 5">
            <a:extLst>
              <a:ext uri="{FF2B5EF4-FFF2-40B4-BE49-F238E27FC236}">
                <a16:creationId xmlns:a16="http://schemas.microsoft.com/office/drawing/2014/main" id="{708B4B2F-77E1-7B00-03B1-781B8874D1E2}"/>
              </a:ext>
            </a:extLst>
          </p:cNvPr>
          <p:cNvGrpSpPr/>
          <p:nvPr/>
        </p:nvGrpSpPr>
        <p:grpSpPr>
          <a:xfrm>
            <a:off x="1495389" y="551329"/>
            <a:ext cx="2278501" cy="797798"/>
            <a:chOff x="857249" y="525397"/>
            <a:chExt cx="2557676" cy="829015"/>
          </a:xfrm>
        </p:grpSpPr>
        <p:pic>
          <p:nvPicPr>
            <p:cNvPr id="7" name="Graphic 6">
              <a:extLst>
                <a:ext uri="{FF2B5EF4-FFF2-40B4-BE49-F238E27FC236}">
                  <a16:creationId xmlns:a16="http://schemas.microsoft.com/office/drawing/2014/main" id="{D96A07F1-BE04-0FCE-787D-F3BA2082F7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249" y="525397"/>
              <a:ext cx="2557463" cy="829015"/>
            </a:xfrm>
            <a:prstGeom prst="rect">
              <a:avLst/>
            </a:prstGeom>
          </p:spPr>
        </p:pic>
        <p:sp>
          <p:nvSpPr>
            <p:cNvPr id="8" name="TextBox 7">
              <a:extLst>
                <a:ext uri="{FF2B5EF4-FFF2-40B4-BE49-F238E27FC236}">
                  <a16:creationId xmlns:a16="http://schemas.microsoft.com/office/drawing/2014/main" id="{DCC9AD4C-41B0-6463-E61E-628CD329630F}"/>
                </a:ext>
              </a:extLst>
            </p:cNvPr>
            <p:cNvSpPr txBox="1"/>
            <p:nvPr/>
          </p:nvSpPr>
          <p:spPr>
            <a:xfrm rot="14414">
              <a:off x="857484" y="614170"/>
              <a:ext cx="2557441" cy="607657"/>
            </a:xfrm>
            <a:prstGeom prst="rect">
              <a:avLst/>
            </a:prstGeom>
            <a:noFill/>
          </p:spPr>
          <p:txBody>
            <a:bodyPr wrap="square">
              <a:spAutoFit/>
            </a:bodyPr>
            <a:lstStyle/>
            <a:p>
              <a:pPr algn="ctr"/>
              <a:r>
                <a:rPr lang="en-US" sz="3200" b="1" dirty="0">
                  <a:solidFill>
                    <a:schemeClr val="bg1"/>
                  </a:solidFill>
                </a:rPr>
                <a:t>Source A</a:t>
              </a:r>
            </a:p>
          </p:txBody>
        </p:sp>
      </p:grpSp>
      <p:sp>
        <p:nvSpPr>
          <p:cNvPr id="10" name="TextBox 9">
            <a:extLst>
              <a:ext uri="{FF2B5EF4-FFF2-40B4-BE49-F238E27FC236}">
                <a16:creationId xmlns:a16="http://schemas.microsoft.com/office/drawing/2014/main" id="{F0123ECB-EBB8-F691-7026-453AC7241DED}"/>
              </a:ext>
            </a:extLst>
          </p:cNvPr>
          <p:cNvSpPr txBox="1"/>
          <p:nvPr/>
        </p:nvSpPr>
        <p:spPr>
          <a:xfrm>
            <a:off x="6236092" y="2399370"/>
            <a:ext cx="4574986" cy="830997"/>
          </a:xfrm>
          <a:prstGeom prst="rect">
            <a:avLst/>
          </a:prstGeom>
          <a:noFill/>
        </p:spPr>
        <p:txBody>
          <a:bodyPr wrap="square" rtlCol="0">
            <a:spAutoFit/>
          </a:bodyPr>
          <a:lstStyle/>
          <a:p>
            <a:r>
              <a:rPr lang="en-US" sz="4800" b="1" dirty="0"/>
              <a:t>Source A</a:t>
            </a:r>
          </a:p>
        </p:txBody>
      </p:sp>
      <p:pic>
        <p:nvPicPr>
          <p:cNvPr id="4" name="Graphic 3">
            <a:extLst>
              <a:ext uri="{FF2B5EF4-FFF2-40B4-BE49-F238E27FC236}">
                <a16:creationId xmlns:a16="http://schemas.microsoft.com/office/drawing/2014/main" id="{34625A02-845A-D69B-892B-92565737BC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3354" y="274325"/>
            <a:ext cx="2906179" cy="859286"/>
          </a:xfrm>
          <a:prstGeom prst="rect">
            <a:avLst/>
          </a:prstGeom>
        </p:spPr>
      </p:pic>
    </p:spTree>
    <p:extLst>
      <p:ext uri="{BB962C8B-B14F-4D97-AF65-F5344CB8AC3E}">
        <p14:creationId xmlns:p14="http://schemas.microsoft.com/office/powerpoint/2010/main" val="4020291038"/>
      </p:ext>
    </p:extLst>
  </p:cSld>
  <p:clrMapOvr>
    <a:masterClrMapping/>
  </p:clrMapOvr>
</p:sld>
</file>

<file path=ppt/theme/theme1.xml><?xml version="1.0" encoding="utf-8"?>
<a:theme xmlns:a="http://schemas.openxmlformats.org/drawingml/2006/main" name="Update - Teaching Slavery in Scotland">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 - Teaching Slavery in Scotland" id="{E4DACA91-76D3-C64C-AAF2-AEB7C76463CB}" vid="{3C1424DC-7F19-664E-97D5-647360EB0E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A1BB737D2E514AAE4DBA88CBBF97D7" ma:contentTypeVersion="18" ma:contentTypeDescription="Create a new document." ma:contentTypeScope="" ma:versionID="035abf77e1be12b3f5cd9079a2836b13">
  <xsd:schema xmlns:xsd="http://www.w3.org/2001/XMLSchema" xmlns:xs="http://www.w3.org/2001/XMLSchema" xmlns:p="http://schemas.microsoft.com/office/2006/metadata/properties" xmlns:ns2="273be21a-447d-4129-8fd6-bea457781a2f" xmlns:ns3="6461e898-4fa8-4619-802d-4394f29ecb02" targetNamespace="http://schemas.microsoft.com/office/2006/metadata/properties" ma:root="true" ma:fieldsID="661995784c7dde3207e29c3e9e4257a3" ns2:_="" ns3:_="">
    <xsd:import namespace="273be21a-447d-4129-8fd6-bea457781a2f"/>
    <xsd:import namespace="6461e898-4fa8-4619-802d-4394f29ecb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3be21a-447d-4129-8fd6-bea457781a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61e898-4fa8-4619-802d-4394f29ecb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dd9b251-95af-45c1-8456-e5c99f7fa6c1}" ma:internalName="TaxCatchAll" ma:showField="CatchAllData" ma:web="6461e898-4fa8-4619-802d-4394f29ecb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73be21a-447d-4129-8fd6-bea457781a2f">
      <Terms xmlns="http://schemas.microsoft.com/office/infopath/2007/PartnerControls"/>
    </lcf76f155ced4ddcb4097134ff3c332f>
    <TaxCatchAll xmlns="6461e898-4fa8-4619-802d-4394f29ecb02" xsi:nil="true"/>
  </documentManagement>
</p:properties>
</file>

<file path=customXml/itemProps1.xml><?xml version="1.0" encoding="utf-8"?>
<ds:datastoreItem xmlns:ds="http://schemas.openxmlformats.org/officeDocument/2006/customXml" ds:itemID="{3D3E510A-5584-4DFD-B939-5B2F05844A87}">
  <ds:schemaRefs>
    <ds:schemaRef ds:uri="http://schemas.microsoft.com/sharepoint/v3/contenttype/forms"/>
  </ds:schemaRefs>
</ds:datastoreItem>
</file>

<file path=customXml/itemProps2.xml><?xml version="1.0" encoding="utf-8"?>
<ds:datastoreItem xmlns:ds="http://schemas.openxmlformats.org/officeDocument/2006/customXml" ds:itemID="{D5184AE3-EB82-4611-B850-9B0F59296F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3be21a-447d-4129-8fd6-bea457781a2f"/>
    <ds:schemaRef ds:uri="6461e898-4fa8-4619-802d-4394f29ecb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A9E6F0-FECC-4E25-8F27-46331D624A7A}">
  <ds:schemaRefs>
    <ds:schemaRef ds:uri="6461e898-4fa8-4619-802d-4394f29ecb02"/>
    <ds:schemaRef ds:uri="http://schemas.microsoft.com/office/2006/documentManagement/types"/>
    <ds:schemaRef ds:uri="http://purl.org/dc/dcmitype/"/>
    <ds:schemaRef ds:uri="http://www.w3.org/XML/1998/namespace"/>
    <ds:schemaRef ds:uri="http://schemas.microsoft.com/office/infopath/2007/PartnerControls"/>
    <ds:schemaRef ds:uri="273be21a-447d-4129-8fd6-bea457781a2f"/>
    <ds:schemaRef ds:uri="http://schemas.microsoft.com/office/2006/metadata/properties"/>
    <ds:schemaRef ds:uri="http://purl.org/dc/term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Update - Teaching Slavery in Scotland</Template>
  <TotalTime>2081</TotalTime>
  <Words>861</Words>
  <Application>Microsoft Macintosh PowerPoint</Application>
  <PresentationFormat>Widescreen</PresentationFormat>
  <Paragraphs>83</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Arial,Sans-Serif</vt:lpstr>
      <vt:lpstr>Calibri</vt:lpstr>
      <vt:lpstr>Update - Teaching Slavery in Scotland</vt:lpstr>
      <vt:lpstr>What kinds of relationships  did African nations have with Europeans in the Middle Ages?</vt:lpstr>
      <vt:lpstr>PowerPoint Presentation</vt:lpstr>
      <vt:lpstr>PowerPoint Presentation</vt:lpstr>
      <vt:lpstr>Timeline</vt:lpstr>
      <vt:lpstr>Which of these events happened in the Middle Ages?</vt:lpstr>
      <vt:lpstr>Africa in the Middle Ages</vt:lpstr>
      <vt:lpstr>PowerPoint Presentation</vt:lpstr>
      <vt:lpstr>PowerPoint Presentation</vt:lpstr>
      <vt:lpstr>Where might this sculpture be from?  What do you think it is made from?  What time period do you think  it comes from?  What can it tell us about the past?</vt:lpstr>
      <vt:lpstr>Where might this sculpture be from?  What do you think it is made from?  What time period do you think  it comes from?  What can it tell us about the past?</vt:lpstr>
      <vt:lpstr>African sculpture, from modern day Nigeria From the late 13th / early 14th century Made with copper mined in France.  What might this tell us about relationships between countries in Europe and West Africa at this time? </vt:lpstr>
      <vt:lpstr>Religious carving from Northern France Date – c. 1250 Made of ivory   What might these two sculptures tell us about relationships between countries in Europe and West Africa?</vt:lpstr>
      <vt:lpstr>Source Work: Artifacts</vt:lpstr>
      <vt:lpstr>PowerPoint Presentation</vt:lpstr>
      <vt:lpstr>PowerPoint Presentation</vt:lpstr>
      <vt:lpstr>Map B</vt:lpstr>
      <vt:lpstr>Source Work: Maps (A &amp; B)</vt:lpstr>
      <vt:lpstr>What kinds of relationships did  African nations have with Europeans  in the Middle 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kinds of relationships did African nations have with Europeans in the Middle Ages?</dc:title>
  <dc:creator>Darren Osborne</dc:creator>
  <cp:lastModifiedBy>Christine Whyte</cp:lastModifiedBy>
  <cp:revision>36</cp:revision>
  <dcterms:created xsi:type="dcterms:W3CDTF">2023-03-14T15:35:27Z</dcterms:created>
  <dcterms:modified xsi:type="dcterms:W3CDTF">2025-10-30T10:46:04Z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0x0101005CA1BB737D2E514AAE4DBA88CBBF97D7</vt:lpwstr>
  </property>
  <property fmtid="{D5CDD505-2E9C-101B-9397-08002B2CF9AE}" pid="3" name="MediaServiceImageTags">
    <vt:lpwstr/>
  </property>
</Properties>
</file>