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4"/>
    <p:sldMasterId id="2147483659" r:id="rId5"/>
  </p:sldMasterIdLst>
  <p:notesMasterIdLst>
    <p:notesMasterId r:id="rId66"/>
  </p:notesMasterIdLst>
  <p:sldIdLst>
    <p:sldId id="258" r:id="rId6"/>
    <p:sldId id="259" r:id="rId7"/>
    <p:sldId id="298" r:id="rId8"/>
    <p:sldId id="381" r:id="rId9"/>
    <p:sldId id="380" r:id="rId10"/>
    <p:sldId id="301" r:id="rId11"/>
    <p:sldId id="302" r:id="rId12"/>
    <p:sldId id="303" r:id="rId13"/>
    <p:sldId id="306" r:id="rId14"/>
    <p:sldId id="307" r:id="rId15"/>
    <p:sldId id="308" r:id="rId16"/>
    <p:sldId id="309" r:id="rId17"/>
    <p:sldId id="257" r:id="rId18"/>
    <p:sldId id="342" r:id="rId19"/>
    <p:sldId id="260" r:id="rId20"/>
    <p:sldId id="261" r:id="rId21"/>
    <p:sldId id="262" r:id="rId22"/>
    <p:sldId id="263" r:id="rId23"/>
    <p:sldId id="378" r:id="rId24"/>
    <p:sldId id="264" r:id="rId25"/>
    <p:sldId id="265" r:id="rId26"/>
    <p:sldId id="266" r:id="rId27"/>
    <p:sldId id="267" r:id="rId28"/>
    <p:sldId id="268" r:id="rId29"/>
    <p:sldId id="269" r:id="rId30"/>
    <p:sldId id="270" r:id="rId31"/>
    <p:sldId id="271" r:id="rId32"/>
    <p:sldId id="272" r:id="rId33"/>
    <p:sldId id="274" r:id="rId34"/>
    <p:sldId id="278" r:id="rId35"/>
    <p:sldId id="365" r:id="rId36"/>
    <p:sldId id="367" r:id="rId37"/>
    <p:sldId id="279" r:id="rId38"/>
    <p:sldId id="280" r:id="rId39"/>
    <p:sldId id="281" r:id="rId40"/>
    <p:sldId id="282" r:id="rId41"/>
    <p:sldId id="283" r:id="rId42"/>
    <p:sldId id="284" r:id="rId43"/>
    <p:sldId id="375" r:id="rId44"/>
    <p:sldId id="285" r:id="rId45"/>
    <p:sldId id="287" r:id="rId46"/>
    <p:sldId id="288" r:id="rId47"/>
    <p:sldId id="363" r:id="rId48"/>
    <p:sldId id="286" r:id="rId49"/>
    <p:sldId id="368" r:id="rId50"/>
    <p:sldId id="369" r:id="rId51"/>
    <p:sldId id="370" r:id="rId52"/>
    <p:sldId id="371" r:id="rId53"/>
    <p:sldId id="291" r:id="rId54"/>
    <p:sldId id="292" r:id="rId55"/>
    <p:sldId id="294" r:id="rId56"/>
    <p:sldId id="379" r:id="rId57"/>
    <p:sldId id="293" r:id="rId58"/>
    <p:sldId id="295" r:id="rId59"/>
    <p:sldId id="372" r:id="rId60"/>
    <p:sldId id="373" r:id="rId61"/>
    <p:sldId id="296" r:id="rId62"/>
    <p:sldId id="310" r:id="rId63"/>
    <p:sldId id="299" r:id="rId64"/>
    <p:sldId id="341" r:id="rId65"/>
  </p:sldIdLst>
  <p:sldSz cx="12192000" cy="6858000"/>
  <p:notesSz cx="6858000" cy="9144000"/>
  <p:defaultTex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495" autoAdjust="0"/>
  </p:normalViewPr>
  <p:slideViewPr>
    <p:cSldViewPr snapToGrid="0">
      <p:cViewPr varScale="1">
        <p:scale>
          <a:sx n="92" d="100"/>
          <a:sy n="92" d="100"/>
        </p:scale>
        <p:origin x="1278" y="66"/>
      </p:cViewPr>
      <p:guideLst/>
    </p:cSldViewPr>
  </p:slideViewPr>
  <p:notesTextViewPr>
    <p:cViewPr>
      <p:scale>
        <a:sx n="1" d="1"/>
        <a:sy n="1" d="1"/>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viewProps" Target="viewProps.xml"/><Relationship Id="rId7" Type="http://schemas.openxmlformats.org/officeDocument/2006/relationships/slide" Target="slides/slide2.xml"/><Relationship Id="rId71"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ana Paton" userId="ac23c324-6096-4db3-a40e-681a82267349" providerId="ADAL" clId="{8D5E9DF2-D112-4A9C-9FBC-893F17C83985}"/>
    <pc:docChg chg="custSel addSld modSld">
      <pc:chgData name="Diana Paton" userId="ac23c324-6096-4db3-a40e-681a82267349" providerId="ADAL" clId="{8D5E9DF2-D112-4A9C-9FBC-893F17C83985}" dt="2025-10-22T11:53:12.991" v="33" actId="20577"/>
      <pc:docMkLst>
        <pc:docMk/>
      </pc:docMkLst>
      <pc:sldChg chg="modSp mod">
        <pc:chgData name="Diana Paton" userId="ac23c324-6096-4db3-a40e-681a82267349" providerId="ADAL" clId="{8D5E9DF2-D112-4A9C-9FBC-893F17C83985}" dt="2025-10-22T11:52:19.334" v="30" actId="20577"/>
        <pc:sldMkLst>
          <pc:docMk/>
          <pc:sldMk cId="4017773677" sldId="264"/>
        </pc:sldMkLst>
        <pc:spChg chg="mod">
          <ac:chgData name="Diana Paton" userId="ac23c324-6096-4db3-a40e-681a82267349" providerId="ADAL" clId="{8D5E9DF2-D112-4A9C-9FBC-893F17C83985}" dt="2025-10-22T11:52:19.334" v="30" actId="20577"/>
          <ac:spMkLst>
            <pc:docMk/>
            <pc:sldMk cId="4017773677" sldId="264"/>
            <ac:spMk id="2" creationId="{48993371-D88D-999E-8D29-7EAE70FCDB2A}"/>
          </ac:spMkLst>
        </pc:spChg>
      </pc:sldChg>
      <pc:sldChg chg="modSp mod">
        <pc:chgData name="Diana Paton" userId="ac23c324-6096-4db3-a40e-681a82267349" providerId="ADAL" clId="{8D5E9DF2-D112-4A9C-9FBC-893F17C83985}" dt="2025-10-22T11:53:12.991" v="33" actId="20577"/>
        <pc:sldMkLst>
          <pc:docMk/>
          <pc:sldMk cId="1577127887" sldId="270"/>
        </pc:sldMkLst>
        <pc:spChg chg="mod">
          <ac:chgData name="Diana Paton" userId="ac23c324-6096-4db3-a40e-681a82267349" providerId="ADAL" clId="{8D5E9DF2-D112-4A9C-9FBC-893F17C83985}" dt="2025-10-22T11:53:12.991" v="33" actId="20577"/>
          <ac:spMkLst>
            <pc:docMk/>
            <pc:sldMk cId="1577127887" sldId="270"/>
            <ac:spMk id="3" creationId="{5486B6CD-F4CE-8BFD-5CF0-2C685585ACF8}"/>
          </ac:spMkLst>
        </pc:spChg>
      </pc:sldChg>
      <pc:sldChg chg="delSp modSp add mod">
        <pc:chgData name="Diana Paton" userId="ac23c324-6096-4db3-a40e-681a82267349" providerId="ADAL" clId="{8D5E9DF2-D112-4A9C-9FBC-893F17C83985}" dt="2025-10-08T16:39:04.169" v="25" actId="20577"/>
        <pc:sldMkLst>
          <pc:docMk/>
          <pc:sldMk cId="2766769378" sldId="381"/>
        </pc:sldMkLst>
        <pc:spChg chg="mod">
          <ac:chgData name="Diana Paton" userId="ac23c324-6096-4db3-a40e-681a82267349" providerId="ADAL" clId="{8D5E9DF2-D112-4A9C-9FBC-893F17C83985}" dt="2025-10-08T16:39:04.169" v="25" actId="20577"/>
          <ac:spMkLst>
            <pc:docMk/>
            <pc:sldMk cId="2766769378" sldId="381"/>
            <ac:spMk id="2" creationId="{9C76472E-6FE3-A80B-5A2F-943BD6B86E60}"/>
          </ac:spMkLst>
        </pc:spChg>
        <pc:spChg chg="del">
          <ac:chgData name="Diana Paton" userId="ac23c324-6096-4db3-a40e-681a82267349" providerId="ADAL" clId="{8D5E9DF2-D112-4A9C-9FBC-893F17C83985}" dt="2025-10-08T16:38:45.554" v="2" actId="478"/>
          <ac:spMkLst>
            <pc:docMk/>
            <pc:sldMk cId="2766769378" sldId="381"/>
            <ac:spMk id="10" creationId="{F32C1752-8B19-750B-6DF1-48492A3083AA}"/>
          </ac:spMkLst>
        </pc:spChg>
        <pc:spChg chg="del">
          <ac:chgData name="Diana Paton" userId="ac23c324-6096-4db3-a40e-681a82267349" providerId="ADAL" clId="{8D5E9DF2-D112-4A9C-9FBC-893F17C83985}" dt="2025-10-08T16:38:45.554" v="2" actId="478"/>
          <ac:spMkLst>
            <pc:docMk/>
            <pc:sldMk cId="2766769378" sldId="381"/>
            <ac:spMk id="12" creationId="{535F5E5F-A053-A519-2563-C98347C5F314}"/>
          </ac:spMkLst>
        </pc:spChg>
        <pc:spChg chg="del">
          <ac:chgData name="Diana Paton" userId="ac23c324-6096-4db3-a40e-681a82267349" providerId="ADAL" clId="{8D5E9DF2-D112-4A9C-9FBC-893F17C83985}" dt="2025-10-08T16:38:45.554" v="2" actId="478"/>
          <ac:spMkLst>
            <pc:docMk/>
            <pc:sldMk cId="2766769378" sldId="381"/>
            <ac:spMk id="14" creationId="{9778EAC8-AEAB-38D3-70A1-89EA830C33A0}"/>
          </ac:spMkLst>
        </pc:spChg>
        <pc:spChg chg="del">
          <ac:chgData name="Diana Paton" userId="ac23c324-6096-4db3-a40e-681a82267349" providerId="ADAL" clId="{8D5E9DF2-D112-4A9C-9FBC-893F17C83985}" dt="2025-10-08T16:38:45.554" v="2" actId="478"/>
          <ac:spMkLst>
            <pc:docMk/>
            <pc:sldMk cId="2766769378" sldId="381"/>
            <ac:spMk id="16" creationId="{40D09F7B-79AC-A389-9524-00E3C69FFCD2}"/>
          </ac:spMkLst>
        </pc:spChg>
        <pc:spChg chg="del">
          <ac:chgData name="Diana Paton" userId="ac23c324-6096-4db3-a40e-681a82267349" providerId="ADAL" clId="{8D5E9DF2-D112-4A9C-9FBC-893F17C83985}" dt="2025-10-08T16:38:45.554" v="2" actId="478"/>
          <ac:spMkLst>
            <pc:docMk/>
            <pc:sldMk cId="2766769378" sldId="381"/>
            <ac:spMk id="18" creationId="{66694422-D63F-5504-97BB-5A360D993F05}"/>
          </ac:spMkLst>
        </pc:spChg>
        <pc:grpChg chg="del">
          <ac:chgData name="Diana Paton" userId="ac23c324-6096-4db3-a40e-681a82267349" providerId="ADAL" clId="{8D5E9DF2-D112-4A9C-9FBC-893F17C83985}" dt="2025-10-08T16:38:37.323" v="1" actId="478"/>
          <ac:grpSpMkLst>
            <pc:docMk/>
            <pc:sldMk cId="2766769378" sldId="381"/>
            <ac:grpSpMk id="8" creationId="{0861AF9D-0EAF-15C8-D042-8EE2DA2E3B48}"/>
          </ac:grpSpMkLst>
        </pc:grpChg>
        <pc:picChg chg="del">
          <ac:chgData name="Diana Paton" userId="ac23c324-6096-4db3-a40e-681a82267349" providerId="ADAL" clId="{8D5E9DF2-D112-4A9C-9FBC-893F17C83985}" dt="2025-10-08T16:38:49.132" v="3" actId="478"/>
          <ac:picMkLst>
            <pc:docMk/>
            <pc:sldMk cId="2766769378" sldId="381"/>
            <ac:picMk id="9" creationId="{3EE4BE02-7D15-572B-0DEC-355F81A9E7D3}"/>
          </ac:picMkLst>
        </pc:picChg>
        <pc:picChg chg="del">
          <ac:chgData name="Diana Paton" userId="ac23c324-6096-4db3-a40e-681a82267349" providerId="ADAL" clId="{8D5E9DF2-D112-4A9C-9FBC-893F17C83985}" dt="2025-10-08T16:38:49.132" v="3" actId="478"/>
          <ac:picMkLst>
            <pc:docMk/>
            <pc:sldMk cId="2766769378" sldId="381"/>
            <ac:picMk id="11" creationId="{A694F7C1-F766-112C-7EEC-B143CFDD72A4}"/>
          </ac:picMkLst>
        </pc:picChg>
        <pc:picChg chg="del">
          <ac:chgData name="Diana Paton" userId="ac23c324-6096-4db3-a40e-681a82267349" providerId="ADAL" clId="{8D5E9DF2-D112-4A9C-9FBC-893F17C83985}" dt="2025-10-08T16:38:49.132" v="3" actId="478"/>
          <ac:picMkLst>
            <pc:docMk/>
            <pc:sldMk cId="2766769378" sldId="381"/>
            <ac:picMk id="13" creationId="{579222FE-E202-6A88-C30E-03DBF3B89AB7}"/>
          </ac:picMkLst>
        </pc:picChg>
        <pc:picChg chg="del">
          <ac:chgData name="Diana Paton" userId="ac23c324-6096-4db3-a40e-681a82267349" providerId="ADAL" clId="{8D5E9DF2-D112-4A9C-9FBC-893F17C83985}" dt="2025-10-08T16:38:49.132" v="3" actId="478"/>
          <ac:picMkLst>
            <pc:docMk/>
            <pc:sldMk cId="2766769378" sldId="381"/>
            <ac:picMk id="15" creationId="{D5D0D0F5-DAB4-4009-0BBA-5A3F23D5C5A4}"/>
          </ac:picMkLst>
        </pc:picChg>
        <pc:picChg chg="del">
          <ac:chgData name="Diana Paton" userId="ac23c324-6096-4db3-a40e-681a82267349" providerId="ADAL" clId="{8D5E9DF2-D112-4A9C-9FBC-893F17C83985}" dt="2025-10-08T16:38:49.132" v="3" actId="478"/>
          <ac:picMkLst>
            <pc:docMk/>
            <pc:sldMk cId="2766769378" sldId="381"/>
            <ac:picMk id="17" creationId="{0D09C0EC-0112-DC5F-DD89-C246AA7BA4D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69DAFE-FC8E-3945-96C7-7D9A9A915BE2}" type="datetimeFigureOut">
              <a:rPr lang="en-US" smtClean="0"/>
              <a:t>10/22/2025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EC162B-E353-7B4C-A0B5-9C47BB89DD90}" type="slidenum">
              <a:rPr lang="en-US" smtClean="0"/>
              <a:t>‹#›</a:t>
            </a:fld>
            <a:endParaRPr lang="en-US"/>
          </a:p>
        </p:txBody>
      </p:sp>
    </p:spTree>
    <p:extLst>
      <p:ext uri="{BB962C8B-B14F-4D97-AF65-F5344CB8AC3E}">
        <p14:creationId xmlns:p14="http://schemas.microsoft.com/office/powerpoint/2010/main" val="34270777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culturesofwestafrica.com/timelines/"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teachinghistory100.org/objects/about_the_object/akan_drum"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teachinghistory100.org/objects/about_the_object/akan_drum"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britishmuseum.org/collection/search?keyword=bowdich"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credit - https://diabeticnation.com/tag/clusters/</a:t>
            </a:r>
          </a:p>
          <a:p>
            <a:r>
              <a:rPr lang="en-US" dirty="0"/>
              <a:t>If the learners don’t have enough content to answer this satisfactorily, the rest of the lessons will stretch and challenge with more detailed information. </a:t>
            </a:r>
          </a:p>
        </p:txBody>
      </p:sp>
      <p:sp>
        <p:nvSpPr>
          <p:cNvPr id="4" name="Slide Number Placeholder 3"/>
          <p:cNvSpPr>
            <a:spLocks noGrp="1"/>
          </p:cNvSpPr>
          <p:nvPr>
            <p:ph type="sldNum" sz="quarter" idx="5"/>
          </p:nvPr>
        </p:nvSpPr>
        <p:spPr/>
        <p:txBody>
          <a:bodyPr/>
          <a:lstStyle/>
          <a:p>
            <a:fld id="{C2EC162B-E353-7B4C-A0B5-9C47BB89DD90}" type="slidenum">
              <a:rPr lang="en-US" smtClean="0"/>
              <a:t>4</a:t>
            </a:fld>
            <a:endParaRPr lang="en-US"/>
          </a:p>
        </p:txBody>
      </p:sp>
    </p:spTree>
    <p:extLst>
      <p:ext uri="{BB962C8B-B14F-4D97-AF65-F5344CB8AC3E}">
        <p14:creationId xmlns:p14="http://schemas.microsoft.com/office/powerpoint/2010/main" val="29478307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to teachers – </a:t>
            </a:r>
            <a:r>
              <a:rPr lang="en-US" dirty="0" err="1"/>
              <a:t>emphasise</a:t>
            </a:r>
            <a:r>
              <a:rPr lang="en-US" dirty="0"/>
              <a:t> to students that these are two ethnic groups from the West of Africa so we are not teaching them about how all Africans lived. These are ethnic groups that help us to understand a little about how life was like in West Africa before the colonization of Africa by the Europeans. </a:t>
            </a:r>
          </a:p>
          <a:p>
            <a:endParaRPr lang="en-US" dirty="0"/>
          </a:p>
          <a:p>
            <a:endParaRPr lang="en-US" dirty="0"/>
          </a:p>
        </p:txBody>
      </p:sp>
      <p:sp>
        <p:nvSpPr>
          <p:cNvPr id="4" name="Slide Number Placeholder 3"/>
          <p:cNvSpPr>
            <a:spLocks noGrp="1"/>
          </p:cNvSpPr>
          <p:nvPr>
            <p:ph type="sldNum" sz="quarter" idx="5"/>
          </p:nvPr>
        </p:nvSpPr>
        <p:spPr/>
        <p:txBody>
          <a:bodyPr/>
          <a:lstStyle/>
          <a:p>
            <a:fld id="{C2EC162B-E353-7B4C-A0B5-9C47BB89DD90}" type="slidenum">
              <a:rPr lang="en-US" smtClean="0"/>
              <a:t>22</a:t>
            </a:fld>
            <a:endParaRPr lang="en-US"/>
          </a:p>
        </p:txBody>
      </p:sp>
    </p:spTree>
    <p:extLst>
      <p:ext uri="{BB962C8B-B14F-4D97-AF65-F5344CB8AC3E}">
        <p14:creationId xmlns:p14="http://schemas.microsoft.com/office/powerpoint/2010/main" val="4234348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Teacher note: </a:t>
            </a:r>
            <a:r>
              <a:rPr lang="en-US" dirty="0"/>
              <a:t>You could show this timeline first: </a:t>
            </a:r>
            <a:r>
              <a:rPr lang="en-US" dirty="0">
                <a:hlinkClick r:id="rId3"/>
              </a:rPr>
              <a:t>https://www.culturesofwestafrica.com/timelines/</a:t>
            </a:r>
            <a:r>
              <a:rPr lang="en-US" dirty="0"/>
              <a:t> to show how many kinds of states there were in West Africa and explain that you are zooming into these two. </a:t>
            </a:r>
            <a:r>
              <a:rPr lang="en-US" dirty="0" err="1"/>
              <a:t>Nri</a:t>
            </a:r>
            <a:r>
              <a:rPr lang="en-US" dirty="0"/>
              <a:t> is one of a few different kinds of political systems </a:t>
            </a:r>
            <a:r>
              <a:rPr lang="en-US" dirty="0" err="1"/>
              <a:t>organised</a:t>
            </a:r>
            <a:r>
              <a:rPr lang="en-US" dirty="0"/>
              <a:t> by Igbo people, so important to </a:t>
            </a:r>
            <a:r>
              <a:rPr lang="en-US" dirty="0" err="1"/>
              <a:t>emphasise</a:t>
            </a:r>
            <a:r>
              <a:rPr lang="en-US" dirty="0"/>
              <a:t> that it had a flat, very local democratic structure, with each village having considerable autonomy. </a:t>
            </a:r>
          </a:p>
        </p:txBody>
      </p:sp>
      <p:sp>
        <p:nvSpPr>
          <p:cNvPr id="4" name="Slide Number Placeholder 3"/>
          <p:cNvSpPr>
            <a:spLocks noGrp="1"/>
          </p:cNvSpPr>
          <p:nvPr>
            <p:ph type="sldNum" sz="quarter" idx="5"/>
          </p:nvPr>
        </p:nvSpPr>
        <p:spPr/>
        <p:txBody>
          <a:bodyPr/>
          <a:lstStyle/>
          <a:p>
            <a:fld id="{C2EC162B-E353-7B4C-A0B5-9C47BB89DD90}" type="slidenum">
              <a:rPr lang="en-US" smtClean="0"/>
              <a:t>24</a:t>
            </a:fld>
            <a:endParaRPr lang="en-US"/>
          </a:p>
        </p:txBody>
      </p:sp>
    </p:spTree>
    <p:extLst>
      <p:ext uri="{BB962C8B-B14F-4D97-AF65-F5344CB8AC3E}">
        <p14:creationId xmlns:p14="http://schemas.microsoft.com/office/powerpoint/2010/main" val="188626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Historians now prefer to say ‘politically decentralised’ instead of ‘stateless’. Terms like ‘stateless’ defines people by what they are not/do not have. They were politically decentralised societies, with the local as the basic political unit.  This means that Igbo were not stateless, but rather political authority was widely devolved</a:t>
            </a:r>
            <a:r>
              <a:rPr lang="en-GB" dirty="0">
                <a:solidFill>
                  <a:srgbClr val="24283C"/>
                </a:solidFill>
                <a:latin typeface="Arial"/>
                <a:cs typeface="Arial"/>
              </a:rPr>
              <a:t>, even more than political authority in Scotland is devolved from the United Kingdom.</a:t>
            </a:r>
          </a:p>
          <a:p>
            <a:endParaRPr lang="en-GB" dirty="0"/>
          </a:p>
        </p:txBody>
      </p:sp>
      <p:sp>
        <p:nvSpPr>
          <p:cNvPr id="4" name="Slide Number Placeholder 3"/>
          <p:cNvSpPr>
            <a:spLocks noGrp="1"/>
          </p:cNvSpPr>
          <p:nvPr>
            <p:ph type="sldNum" sz="quarter" idx="5"/>
          </p:nvPr>
        </p:nvSpPr>
        <p:spPr/>
        <p:txBody>
          <a:bodyPr/>
          <a:lstStyle/>
          <a:p>
            <a:fld id="{C2EC162B-E353-7B4C-A0B5-9C47BB89DD90}" type="slidenum">
              <a:rPr lang="en-US" smtClean="0"/>
              <a:t>31</a:t>
            </a:fld>
            <a:endParaRPr lang="en-US"/>
          </a:p>
        </p:txBody>
      </p:sp>
    </p:spTree>
    <p:extLst>
      <p:ext uri="{BB962C8B-B14F-4D97-AF65-F5344CB8AC3E}">
        <p14:creationId xmlns:p14="http://schemas.microsoft.com/office/powerpoint/2010/main" val="10116961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Rome, Mecca, Jerusalem could all be compared.</a:t>
            </a:r>
          </a:p>
        </p:txBody>
      </p:sp>
      <p:sp>
        <p:nvSpPr>
          <p:cNvPr id="4" name="Slide Number Placeholder 3"/>
          <p:cNvSpPr>
            <a:spLocks noGrp="1"/>
          </p:cNvSpPr>
          <p:nvPr>
            <p:ph type="sldNum" sz="quarter" idx="5"/>
          </p:nvPr>
        </p:nvSpPr>
        <p:spPr/>
        <p:txBody>
          <a:bodyPr/>
          <a:lstStyle/>
          <a:p>
            <a:fld id="{C2EC162B-E353-7B4C-A0B5-9C47BB89DD90}" type="slidenum">
              <a:rPr lang="en-US" smtClean="0"/>
              <a:t>38</a:t>
            </a:fld>
            <a:endParaRPr lang="en-US"/>
          </a:p>
        </p:txBody>
      </p:sp>
    </p:spTree>
    <p:extLst>
      <p:ext uri="{BB962C8B-B14F-4D97-AF65-F5344CB8AC3E}">
        <p14:creationId xmlns:p14="http://schemas.microsoft.com/office/powerpoint/2010/main" val="9863498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GB"/>
          </a:p>
        </p:txBody>
      </p:sp>
    </p:spTree>
    <p:extLst>
      <p:ext uri="{BB962C8B-B14F-4D97-AF65-F5344CB8AC3E}">
        <p14:creationId xmlns:p14="http://schemas.microsoft.com/office/powerpoint/2010/main" val="3447046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Photo credits - </a:t>
            </a:r>
            <a:r>
              <a:rPr lang="en-CA" sz="1200" u="sng">
                <a:solidFill>
                  <a:srgbClr val="000000"/>
                </a:solidFill>
                <a:effectLst/>
                <a:latin typeface="-webkit-standard"/>
                <a:ea typeface="Times New Roman" panose="02020603050405020304" pitchFamily="18" charset="0"/>
                <a:cs typeface="Times New Roman" panose="02020603050405020304" pitchFamily="18" charset="0"/>
                <a:hlinkClick r:id="rId3"/>
              </a:rPr>
              <a:t>http://teachinghistory100.org/objects/about_the_object/akan_drum</a:t>
            </a:r>
            <a:r>
              <a:rPr lang="en-CA" sz="1200">
                <a:solidFill>
                  <a:srgbClr val="000000"/>
                </a:solidFill>
                <a:effectLst/>
                <a:latin typeface="-webkit-standard"/>
                <a:ea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a:effectLst/>
                <a:latin typeface="Calibri" panose="020F0502020204030204" pitchFamily="34" charset="0"/>
                <a:ea typeface="Calibri" panose="020F0502020204030204" pitchFamily="34" charset="0"/>
                <a:cs typeface="Times New Roman" panose="02020603050405020304" pitchFamily="18" charset="0"/>
              </a:rPr>
              <a:t>https://</a:t>
            </a:r>
            <a:r>
              <a:rPr lang="en-CA" sz="1200" err="1">
                <a:effectLst/>
                <a:latin typeface="Calibri" panose="020F0502020204030204" pitchFamily="34" charset="0"/>
                <a:ea typeface="Calibri" panose="020F0502020204030204" pitchFamily="34" charset="0"/>
                <a:cs typeface="Times New Roman" panose="02020603050405020304" pitchFamily="18" charset="0"/>
              </a:rPr>
              <a:t>understandingslavery.com</a:t>
            </a:r>
            <a:r>
              <a:rPr lang="en-CA" sz="1200">
                <a:effectLst/>
                <a:latin typeface="Calibri" panose="020F0502020204030204" pitchFamily="34" charset="0"/>
                <a:ea typeface="Calibri" panose="020F0502020204030204" pitchFamily="34" charset="0"/>
                <a:cs typeface="Times New Roman" panose="02020603050405020304" pitchFamily="18" charset="0"/>
              </a:rPr>
              <a:t>/artefact/small-drum-with-stick/</a:t>
            </a:r>
            <a:r>
              <a:rPr lang="en-CA" sz="1200">
                <a:solidFill>
                  <a:srgbClr val="000000"/>
                </a:solidFill>
                <a:effectLst/>
                <a:latin typeface="-webkit-standard"/>
                <a:ea typeface="Calibri" panose="020F0502020204030204" pitchFamily="34" charset="0"/>
                <a:cs typeface="Times New Roman" panose="02020603050405020304" pitchFamily="18" charset="0"/>
              </a:rPr>
              <a:t> https://</a:t>
            </a:r>
            <a:r>
              <a:rPr lang="en-CA" sz="1200" err="1">
                <a:solidFill>
                  <a:srgbClr val="000000"/>
                </a:solidFill>
                <a:effectLst/>
                <a:latin typeface="-webkit-standard"/>
                <a:ea typeface="Calibri" panose="020F0502020204030204" pitchFamily="34" charset="0"/>
                <a:cs typeface="Times New Roman" panose="02020603050405020304" pitchFamily="18" charset="0"/>
              </a:rPr>
              <a:t>understandingslavery.com</a:t>
            </a:r>
            <a:r>
              <a:rPr lang="en-CA" sz="1200">
                <a:solidFill>
                  <a:srgbClr val="000000"/>
                </a:solidFill>
                <a:effectLst/>
                <a:latin typeface="-webkit-standard"/>
                <a:ea typeface="Calibri" panose="020F0502020204030204" pitchFamily="34" charset="0"/>
                <a:cs typeface="Times New Roman" panose="02020603050405020304" pitchFamily="18" charset="0"/>
              </a:rPr>
              <a:t>/artefact/talking-drum-from-the-</a:t>
            </a:r>
            <a:r>
              <a:rPr lang="en-CA" sz="1200" err="1">
                <a:solidFill>
                  <a:srgbClr val="000000"/>
                </a:solidFill>
                <a:effectLst/>
                <a:latin typeface="-webkit-standard"/>
                <a:ea typeface="Calibri" panose="020F0502020204030204" pitchFamily="34" charset="0"/>
                <a:cs typeface="Times New Roman" panose="02020603050405020304" pitchFamily="18" charset="0"/>
              </a:rPr>
              <a:t>asante</a:t>
            </a:r>
            <a:r>
              <a:rPr lang="en-CA" sz="1200">
                <a:solidFill>
                  <a:srgbClr val="000000"/>
                </a:solidFill>
                <a:effectLst/>
                <a:latin typeface="-webkit-standard"/>
                <a:ea typeface="Calibri" panose="020F0502020204030204" pitchFamily="34" charset="0"/>
                <a:cs typeface="Times New Roman" panose="02020603050405020304" pitchFamily="18" charset="0"/>
              </a:rPr>
              <a:t>-of-</a:t>
            </a:r>
            <a:r>
              <a:rPr lang="en-CA" sz="1200" err="1">
                <a:solidFill>
                  <a:srgbClr val="000000"/>
                </a:solidFill>
                <a:effectLst/>
                <a:latin typeface="-webkit-standard"/>
                <a:ea typeface="Calibri" panose="020F0502020204030204" pitchFamily="34" charset="0"/>
                <a:cs typeface="Times New Roman" panose="02020603050405020304" pitchFamily="18" charset="0"/>
              </a:rPr>
              <a:t>ghana</a:t>
            </a:r>
            <a:r>
              <a:rPr lang="en-CA" sz="1200">
                <a:solidFill>
                  <a:srgbClr val="000000"/>
                </a:solidFill>
                <a:effectLst/>
                <a:latin typeface="-webkit-standard"/>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a:effectLst/>
                <a:latin typeface="Calibri" panose="020F0502020204030204" pitchFamily="34" charset="0"/>
                <a:ea typeface="Calibri" panose="020F0502020204030204" pitchFamily="34" charset="0"/>
                <a:cs typeface="Times New Roman" panose="02020603050405020304" pitchFamily="18" charset="0"/>
              </a:rPr>
              <a:t>https://</a:t>
            </a:r>
            <a:r>
              <a:rPr lang="en-CA" sz="1200" err="1">
                <a:effectLst/>
                <a:latin typeface="Calibri" panose="020F0502020204030204" pitchFamily="34" charset="0"/>
                <a:ea typeface="Calibri" panose="020F0502020204030204" pitchFamily="34" charset="0"/>
                <a:cs typeface="Times New Roman" panose="02020603050405020304" pitchFamily="18" charset="0"/>
              </a:rPr>
              <a:t>www.metmuseum.org</a:t>
            </a:r>
            <a:r>
              <a:rPr lang="en-CA" sz="1200">
                <a:effectLst/>
                <a:latin typeface="Calibri" panose="020F0502020204030204" pitchFamily="34" charset="0"/>
                <a:ea typeface="Calibri" panose="020F0502020204030204" pitchFamily="34" charset="0"/>
                <a:cs typeface="Times New Roman" panose="02020603050405020304" pitchFamily="18" charset="0"/>
              </a:rPr>
              <a:t>/art/collection/search/501976</a:t>
            </a:r>
            <a:r>
              <a:rPr lang="en-CA" sz="1200">
                <a:solidFill>
                  <a:srgbClr val="000000"/>
                </a:solidFill>
                <a:effectLst/>
                <a:latin typeface="-webkit-standard"/>
                <a:ea typeface="Calibri" panose="020F0502020204030204" pitchFamily="34" charset="0"/>
                <a:cs typeface="Times New Roman" panose="02020603050405020304" pitchFamily="18" charset="0"/>
              </a:rPr>
              <a:t> </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2EC162B-E353-7B4C-A0B5-9C47BB89DD90}" type="slidenum">
              <a:rPr lang="en-US" smtClean="0"/>
              <a:t>6</a:t>
            </a:fld>
            <a:endParaRPr lang="en-US"/>
          </a:p>
        </p:txBody>
      </p:sp>
    </p:spTree>
    <p:extLst>
      <p:ext uri="{BB962C8B-B14F-4D97-AF65-F5344CB8AC3E}">
        <p14:creationId xmlns:p14="http://schemas.microsoft.com/office/powerpoint/2010/main" val="2143405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Photo credits - </a:t>
            </a:r>
            <a:r>
              <a:rPr lang="en-CA" sz="1200" u="sng">
                <a:solidFill>
                  <a:srgbClr val="000000"/>
                </a:solidFill>
                <a:effectLst/>
                <a:latin typeface="-webkit-standard"/>
                <a:ea typeface="Times New Roman" panose="02020603050405020304" pitchFamily="18" charset="0"/>
                <a:cs typeface="Times New Roman" panose="02020603050405020304" pitchFamily="18" charset="0"/>
                <a:hlinkClick r:id="rId3"/>
              </a:rPr>
              <a:t>http://teachinghistory100.org/objects/about_the_object/akan_drum</a:t>
            </a:r>
            <a:r>
              <a:rPr lang="en-CA" sz="1200">
                <a:solidFill>
                  <a:srgbClr val="000000"/>
                </a:solidFill>
                <a:effectLst/>
                <a:latin typeface="-webkit-standard"/>
                <a:ea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a:effectLst/>
                <a:latin typeface="Calibri" panose="020F0502020204030204" pitchFamily="34" charset="0"/>
                <a:ea typeface="Calibri" panose="020F0502020204030204" pitchFamily="34" charset="0"/>
                <a:cs typeface="Times New Roman" panose="02020603050405020304" pitchFamily="18" charset="0"/>
              </a:rPr>
              <a:t>https://</a:t>
            </a:r>
            <a:r>
              <a:rPr lang="en-CA" sz="1200" err="1">
                <a:effectLst/>
                <a:latin typeface="Calibri" panose="020F0502020204030204" pitchFamily="34" charset="0"/>
                <a:ea typeface="Calibri" panose="020F0502020204030204" pitchFamily="34" charset="0"/>
                <a:cs typeface="Times New Roman" panose="02020603050405020304" pitchFamily="18" charset="0"/>
              </a:rPr>
              <a:t>understandingslavery.com</a:t>
            </a:r>
            <a:r>
              <a:rPr lang="en-CA" sz="1200">
                <a:effectLst/>
                <a:latin typeface="Calibri" panose="020F0502020204030204" pitchFamily="34" charset="0"/>
                <a:ea typeface="Calibri" panose="020F0502020204030204" pitchFamily="34" charset="0"/>
                <a:cs typeface="Times New Roman" panose="02020603050405020304" pitchFamily="18" charset="0"/>
              </a:rPr>
              <a:t>/artefact/small-drum-with-stick/</a:t>
            </a:r>
            <a:r>
              <a:rPr lang="en-CA" sz="1200">
                <a:solidFill>
                  <a:srgbClr val="000000"/>
                </a:solidFill>
                <a:effectLst/>
                <a:latin typeface="-webkit-standard"/>
                <a:ea typeface="Calibri" panose="020F0502020204030204" pitchFamily="34" charset="0"/>
                <a:cs typeface="Times New Roman" panose="02020603050405020304" pitchFamily="18" charset="0"/>
              </a:rPr>
              <a:t> https://</a:t>
            </a:r>
            <a:r>
              <a:rPr lang="en-CA" sz="1200" err="1">
                <a:solidFill>
                  <a:srgbClr val="000000"/>
                </a:solidFill>
                <a:effectLst/>
                <a:latin typeface="-webkit-standard"/>
                <a:ea typeface="Calibri" panose="020F0502020204030204" pitchFamily="34" charset="0"/>
                <a:cs typeface="Times New Roman" panose="02020603050405020304" pitchFamily="18" charset="0"/>
              </a:rPr>
              <a:t>understandingslavery.com</a:t>
            </a:r>
            <a:r>
              <a:rPr lang="en-CA" sz="1200">
                <a:solidFill>
                  <a:srgbClr val="000000"/>
                </a:solidFill>
                <a:effectLst/>
                <a:latin typeface="-webkit-standard"/>
                <a:ea typeface="Calibri" panose="020F0502020204030204" pitchFamily="34" charset="0"/>
                <a:cs typeface="Times New Roman" panose="02020603050405020304" pitchFamily="18" charset="0"/>
              </a:rPr>
              <a:t>/artefact/talking-drum-from-the-</a:t>
            </a:r>
            <a:r>
              <a:rPr lang="en-CA" sz="1200" err="1">
                <a:solidFill>
                  <a:srgbClr val="000000"/>
                </a:solidFill>
                <a:effectLst/>
                <a:latin typeface="-webkit-standard"/>
                <a:ea typeface="Calibri" panose="020F0502020204030204" pitchFamily="34" charset="0"/>
                <a:cs typeface="Times New Roman" panose="02020603050405020304" pitchFamily="18" charset="0"/>
              </a:rPr>
              <a:t>asante</a:t>
            </a:r>
            <a:r>
              <a:rPr lang="en-CA" sz="1200">
                <a:solidFill>
                  <a:srgbClr val="000000"/>
                </a:solidFill>
                <a:effectLst/>
                <a:latin typeface="-webkit-standard"/>
                <a:ea typeface="Calibri" panose="020F0502020204030204" pitchFamily="34" charset="0"/>
                <a:cs typeface="Times New Roman" panose="02020603050405020304" pitchFamily="18" charset="0"/>
              </a:rPr>
              <a:t>-of-</a:t>
            </a:r>
            <a:r>
              <a:rPr lang="en-CA" sz="1200" err="1">
                <a:solidFill>
                  <a:srgbClr val="000000"/>
                </a:solidFill>
                <a:effectLst/>
                <a:latin typeface="-webkit-standard"/>
                <a:ea typeface="Calibri" panose="020F0502020204030204" pitchFamily="34" charset="0"/>
                <a:cs typeface="Times New Roman" panose="02020603050405020304" pitchFamily="18" charset="0"/>
              </a:rPr>
              <a:t>ghana</a:t>
            </a:r>
            <a:r>
              <a:rPr lang="en-CA" sz="1200">
                <a:solidFill>
                  <a:srgbClr val="000000"/>
                </a:solidFill>
                <a:effectLst/>
                <a:latin typeface="-webkit-standard"/>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a:effectLst/>
                <a:latin typeface="Calibri" panose="020F0502020204030204" pitchFamily="34" charset="0"/>
                <a:ea typeface="Calibri" panose="020F0502020204030204" pitchFamily="34" charset="0"/>
                <a:cs typeface="Times New Roman" panose="02020603050405020304" pitchFamily="18" charset="0"/>
              </a:rPr>
              <a:t>https://</a:t>
            </a:r>
            <a:r>
              <a:rPr lang="en-CA" sz="1200" err="1">
                <a:effectLst/>
                <a:latin typeface="Calibri" panose="020F0502020204030204" pitchFamily="34" charset="0"/>
                <a:ea typeface="Calibri" panose="020F0502020204030204" pitchFamily="34" charset="0"/>
                <a:cs typeface="Times New Roman" panose="02020603050405020304" pitchFamily="18" charset="0"/>
              </a:rPr>
              <a:t>www.metmuseum.org</a:t>
            </a:r>
            <a:r>
              <a:rPr lang="en-CA" sz="1200">
                <a:effectLst/>
                <a:latin typeface="Calibri" panose="020F0502020204030204" pitchFamily="34" charset="0"/>
                <a:ea typeface="Calibri" panose="020F0502020204030204" pitchFamily="34" charset="0"/>
                <a:cs typeface="Times New Roman" panose="02020603050405020304" pitchFamily="18" charset="0"/>
              </a:rPr>
              <a:t>/art/collection/search/501976</a:t>
            </a:r>
            <a:r>
              <a:rPr lang="en-CA" sz="1200">
                <a:solidFill>
                  <a:srgbClr val="000000"/>
                </a:solidFill>
                <a:effectLst/>
                <a:latin typeface="-webkit-standard"/>
                <a:ea typeface="Calibri" panose="020F0502020204030204" pitchFamily="34" charset="0"/>
                <a:cs typeface="Times New Roman" panose="02020603050405020304" pitchFamily="18" charset="0"/>
              </a:rPr>
              <a:t> </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2EC162B-E353-7B4C-A0B5-9C47BB89DD90}" type="slidenum">
              <a:rPr lang="en-US" smtClean="0"/>
              <a:t>7</a:t>
            </a:fld>
            <a:endParaRPr lang="en-US"/>
          </a:p>
        </p:txBody>
      </p:sp>
    </p:spTree>
    <p:extLst>
      <p:ext uri="{BB962C8B-B14F-4D97-AF65-F5344CB8AC3E}">
        <p14:creationId xmlns:p14="http://schemas.microsoft.com/office/powerpoint/2010/main" val="4053084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credits - https://</a:t>
            </a:r>
            <a:r>
              <a:rPr lang="en-US" err="1"/>
              <a:t>ap.gilderlehrman.org</a:t>
            </a:r>
            <a:r>
              <a:rPr lang="en-US"/>
              <a:t>/resource/</a:t>
            </a:r>
            <a:r>
              <a:rPr lang="en-US" err="1"/>
              <a:t>olaudah</a:t>
            </a:r>
            <a:r>
              <a:rPr lang="en-US"/>
              <a:t>-Equiano ; </a:t>
            </a:r>
          </a:p>
          <a:p>
            <a:r>
              <a:rPr lang="en-US"/>
              <a:t>https://</a:t>
            </a:r>
            <a:r>
              <a:rPr lang="en-US" err="1"/>
              <a:t>www.splrarebooks.com</a:t>
            </a:r>
            <a:r>
              <a:rPr lang="en-US"/>
              <a:t>/collection/view/mission-from-cape-coast-castle-to-ashantee-with-a-statistical-account-of-th</a:t>
            </a:r>
          </a:p>
          <a:p>
            <a:endParaRPr lang="en-US"/>
          </a:p>
        </p:txBody>
      </p:sp>
      <p:sp>
        <p:nvSpPr>
          <p:cNvPr id="4" name="Slide Number Placeholder 3"/>
          <p:cNvSpPr>
            <a:spLocks noGrp="1"/>
          </p:cNvSpPr>
          <p:nvPr>
            <p:ph type="sldNum" sz="quarter" idx="5"/>
          </p:nvPr>
        </p:nvSpPr>
        <p:spPr/>
        <p:txBody>
          <a:bodyPr/>
          <a:lstStyle/>
          <a:p>
            <a:fld id="{C2EC162B-E353-7B4C-A0B5-9C47BB89DD90}" type="slidenum">
              <a:rPr lang="en-US" smtClean="0"/>
              <a:t>8</a:t>
            </a:fld>
            <a:endParaRPr lang="en-US"/>
          </a:p>
        </p:txBody>
      </p:sp>
    </p:spTree>
    <p:extLst>
      <p:ext uri="{BB962C8B-B14F-4D97-AF65-F5344CB8AC3E}">
        <p14:creationId xmlns:p14="http://schemas.microsoft.com/office/powerpoint/2010/main" val="2380773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drawing shows the first day of the yam festival in Kumasi in 1817. This was an annual ceremony where Asante people paid tribute to their king. It was used as an illustration in Thomas E. Bowdich’s account of his journey to meet King Osei Bonsu.  He donated a large number of Asante objects to the British Museum after his return. (</a:t>
            </a:r>
            <a:r>
              <a:rPr lang="en-US" dirty="0">
                <a:hlinkClick r:id="rId3"/>
              </a:rPr>
              <a:t>https://www.britishmuseum.org/collection/search?keyword=bowdich</a:t>
            </a:r>
            <a:r>
              <a:rPr lang="en-US" dirty="0"/>
              <a:t>)</a:t>
            </a:r>
          </a:p>
          <a:p>
            <a:r>
              <a:rPr lang="en-US" dirty="0"/>
              <a:t> </a:t>
            </a:r>
            <a:endParaRPr lang="en-GB">
              <a:ea typeface="Calibri" panose="020F0502020204030204"/>
              <a:cs typeface="Calibri" panose="020F0502020204030204"/>
            </a:endParaRPr>
          </a:p>
          <a:p>
            <a:endParaRPr lang="en-US" dirty="0"/>
          </a:p>
          <a:p>
            <a:r>
              <a:rPr lang="en-US" dirty="0">
                <a:ea typeface="Calibri"/>
                <a:cs typeface="Calibri"/>
              </a:rPr>
              <a:t>The yam festival lasted five days each year and marks the first harvest of yams. Yams are a bit like potatoes, and grow mostly underground. They have to be peeled and cooked thoroughly to be eaten and are sometimes mashed or pounded into a kind of paste. Like potatoes, they are a staple food, cheap and filling. They are harvested by hand with sticks of diggers. They are a very reliable crop and can be cooked in a lot of different ways. For that reason they are very important in West Africa. In the yam festival, an offering is made to ancestral gods and yams are carried in the procession on the second day. </a:t>
            </a:r>
          </a:p>
          <a:p>
            <a:endParaRPr lang="en-US" dirty="0">
              <a:ea typeface="Calibri"/>
              <a:cs typeface="Calibri"/>
            </a:endParaRPr>
          </a:p>
          <a:p>
            <a:r>
              <a:rPr lang="en-US" dirty="0">
                <a:ea typeface="Calibri"/>
                <a:cs typeface="Calibri"/>
              </a:rPr>
              <a:t>In this depiction, the Asantehene is sitting slightly right of </a:t>
            </a:r>
            <a:r>
              <a:rPr lang="en-US" dirty="0" err="1">
                <a:ea typeface="Calibri"/>
                <a:cs typeface="Calibri"/>
              </a:rPr>
              <a:t>centre</a:t>
            </a:r>
            <a:r>
              <a:rPr lang="en-US" dirty="0">
                <a:ea typeface="Calibri"/>
                <a:cs typeface="Calibri"/>
              </a:rPr>
              <a:t> of the image beneath an umbrella topped with an elephant (a royal symbol). Children are sitting at his feet, with fly whisks to keep away insects. And servants have fans around him. </a:t>
            </a:r>
            <a:endParaRPr lang="en-US" dirty="0"/>
          </a:p>
          <a:p>
            <a:endParaRPr lang="en-US" dirty="0"/>
          </a:p>
          <a:p>
            <a:r>
              <a:rPr lang="en-US" dirty="0">
                <a:ea typeface="Calibri"/>
                <a:cs typeface="Calibri"/>
              </a:rPr>
              <a:t>An aristocrat named </a:t>
            </a:r>
            <a:r>
              <a:rPr lang="en-US" dirty="0" err="1">
                <a:ea typeface="Calibri"/>
                <a:cs typeface="Calibri"/>
              </a:rPr>
              <a:t>Odumata</a:t>
            </a:r>
            <a:r>
              <a:rPr lang="en-US" dirty="0">
                <a:ea typeface="Calibri"/>
                <a:cs typeface="Calibri"/>
              </a:rPr>
              <a:t> is shown reclining in a hammock. His symbol of nobility, a leopard is on the hammock. On the left-hand side are a group of military men with blunderbusses, a 19th century gun. On the far right, the men with turbans are Moors, also watching the events. </a:t>
            </a:r>
            <a:endParaRPr lang="en-US" dirty="0"/>
          </a:p>
          <a:p>
            <a:endParaRPr lang="en-US" dirty="0">
              <a:ea typeface="Calibri"/>
              <a:cs typeface="Calibri"/>
            </a:endParaRPr>
          </a:p>
          <a:p>
            <a:r>
              <a:rPr lang="en-US" dirty="0">
                <a:ea typeface="Calibri"/>
                <a:cs typeface="Calibri"/>
              </a:rPr>
              <a:t>In real life, the umbrellas would be lifted up and down in a kind of dance – they were believed to be a type of living object with a spirit. </a:t>
            </a:r>
          </a:p>
          <a:p>
            <a:r>
              <a:rPr lang="en-US" dirty="0"/>
              <a:t> </a:t>
            </a:r>
            <a:endParaRPr lang="en-GB">
              <a:ea typeface="Calibri" panose="020F0502020204030204"/>
              <a:cs typeface="Calibri" panose="020F0502020204030204"/>
            </a:endParaRPr>
          </a:p>
          <a:p>
            <a:r>
              <a:rPr lang="en-US" dirty="0"/>
              <a:t>What does this image show about Asante culture?</a:t>
            </a:r>
            <a:endParaRPr lang="en-GB">
              <a:ea typeface="Calibri" panose="020F0502020204030204"/>
              <a:cs typeface="Calibri" panose="020F0502020204030204"/>
            </a:endParaRPr>
          </a:p>
          <a:p>
            <a:r>
              <a:rPr lang="en-US" dirty="0"/>
              <a:t> </a:t>
            </a:r>
            <a:endParaRPr lang="en-GB">
              <a:ea typeface="Calibri" panose="020F0502020204030204"/>
              <a:cs typeface="Calibri" panose="020F0502020204030204"/>
            </a:endParaRPr>
          </a:p>
          <a:p>
            <a:r>
              <a:rPr lang="en-US" dirty="0"/>
              <a:t>-- </a:t>
            </a:r>
            <a:r>
              <a:rPr lang="en-US" err="1"/>
              <a:t>colourful</a:t>
            </a:r>
            <a:r>
              <a:rPr lang="en-US" dirty="0"/>
              <a:t> textiles</a:t>
            </a:r>
            <a:endParaRPr lang="en-GB">
              <a:ea typeface="Calibri" panose="020F0502020204030204"/>
              <a:cs typeface="Calibri" panose="020F0502020204030204"/>
            </a:endParaRPr>
          </a:p>
          <a:p>
            <a:r>
              <a:rPr lang="en-US" dirty="0"/>
              <a:t>-- musical instruments: drums, flutes, bells, and horns</a:t>
            </a:r>
            <a:endParaRPr lang="en-GB" dirty="0">
              <a:ea typeface="Calibri" panose="020F0502020204030204"/>
              <a:cs typeface="Calibri" panose="020F0502020204030204"/>
            </a:endParaRPr>
          </a:p>
          <a:p>
            <a:r>
              <a:rPr lang="en-US" dirty="0"/>
              <a:t>-- European flags on display: UK, Netherlands.</a:t>
            </a:r>
            <a:endParaRPr lang="en-GB">
              <a:ea typeface="Calibri" panose="020F0502020204030204"/>
              <a:cs typeface="Calibri" panose="020F0502020204030204"/>
            </a:endParaRPr>
          </a:p>
          <a:p>
            <a:r>
              <a:rPr lang="en-US" dirty="0"/>
              <a:t>-- different animals as decoration / motifs</a:t>
            </a:r>
            <a:endParaRPr lang="en-GB">
              <a:ea typeface="Calibri" panose="020F0502020204030204"/>
              <a:cs typeface="Calibri" panose="020F0502020204030204"/>
            </a:endParaRPr>
          </a:p>
          <a:p>
            <a:r>
              <a:rPr lang="en-US" dirty="0"/>
              <a:t>-- punishment / torture in the foreground</a:t>
            </a:r>
            <a:endParaRPr lang="en-GB">
              <a:ea typeface="Calibri" panose="020F0502020204030204"/>
              <a:cs typeface="Calibri" panose="020F0502020204030204"/>
            </a:endParaRPr>
          </a:p>
          <a:p>
            <a:r>
              <a:rPr lang="en-US" dirty="0"/>
              <a:t>-- body art / painting of performers</a:t>
            </a:r>
            <a:endParaRPr lang="en-GB">
              <a:ea typeface="Calibri" panose="020F0502020204030204"/>
              <a:cs typeface="Calibri" panose="020F0502020204030204"/>
            </a:endParaRPr>
          </a:p>
          <a:p>
            <a:r>
              <a:rPr lang="en-US" dirty="0"/>
              <a:t> </a:t>
            </a:r>
            <a:endParaRPr lang="en-GB">
              <a:ea typeface="Calibri" panose="020F0502020204030204"/>
              <a:cs typeface="Calibri" panose="020F0502020204030204"/>
            </a:endParaRPr>
          </a:p>
          <a:p>
            <a:r>
              <a:rPr lang="en-US" dirty="0"/>
              <a:t> </a:t>
            </a:r>
            <a:endParaRPr lang="en-GB">
              <a:ea typeface="Calibri" panose="020F0502020204030204"/>
              <a:cs typeface="Calibri" panose="020F0502020204030204"/>
            </a:endParaRPr>
          </a:p>
          <a:p>
            <a:r>
              <a:rPr lang="en-US" dirty="0"/>
              <a:t>What questions does this raise?</a:t>
            </a:r>
            <a:endParaRPr lang="en-GB">
              <a:ea typeface="Calibri" panose="020F0502020204030204"/>
              <a:cs typeface="Calibri" panose="020F0502020204030204"/>
            </a:endParaRPr>
          </a:p>
          <a:p>
            <a:r>
              <a:rPr lang="en-US" dirty="0"/>
              <a:t> </a:t>
            </a:r>
            <a:endParaRPr lang="en-GB">
              <a:ea typeface="Calibri" panose="020F0502020204030204"/>
              <a:cs typeface="Calibri" panose="020F0502020204030204"/>
            </a:endParaRPr>
          </a:p>
          <a:p>
            <a:r>
              <a:rPr lang="en-US" dirty="0"/>
              <a:t>-- why are yams so significant? What is the significance of yams?</a:t>
            </a:r>
            <a:endParaRPr lang="en-GB">
              <a:ea typeface="Calibri" panose="020F0502020204030204"/>
              <a:cs typeface="Calibri" panose="020F0502020204030204"/>
            </a:endParaRPr>
          </a:p>
          <a:p>
            <a:r>
              <a:rPr lang="en-US" dirty="0"/>
              <a:t>-- why were European flags flying?</a:t>
            </a:r>
            <a:endParaRPr lang="en-GB">
              <a:ea typeface="Calibri" panose="020F0502020204030204"/>
              <a:cs typeface="Calibri" panose="020F0502020204030204"/>
            </a:endParaRPr>
          </a:p>
          <a:p>
            <a:r>
              <a:rPr lang="en-US" dirty="0"/>
              <a:t>-- who were the people attending?</a:t>
            </a:r>
            <a:endParaRPr lang="en-GB">
              <a:ea typeface="Calibri" panose="020F0502020204030204"/>
              <a:cs typeface="Calibri" panose="020F0502020204030204"/>
            </a:endParaRPr>
          </a:p>
          <a:p>
            <a:r>
              <a:rPr lang="en-US" dirty="0"/>
              <a:t> </a:t>
            </a:r>
            <a:endParaRPr lang="en-GB">
              <a:ea typeface="Calibri" panose="020F0502020204030204"/>
              <a:cs typeface="Calibri" panose="020F0502020204030204"/>
            </a:endParaRPr>
          </a:p>
          <a:p>
            <a:r>
              <a:rPr lang="en-US" dirty="0"/>
              <a:t>Do you trust the creator of this source?</a:t>
            </a:r>
            <a:endParaRPr lang="en-GB">
              <a:ea typeface="Calibri" panose="020F0502020204030204"/>
              <a:cs typeface="Calibri" panose="020F0502020204030204"/>
            </a:endParaRPr>
          </a:p>
          <a:p>
            <a:r>
              <a:rPr lang="en-US" dirty="0"/>
              <a:t> </a:t>
            </a:r>
            <a:endParaRPr lang="en-GB">
              <a:ea typeface="Calibri" panose="020F0502020204030204"/>
              <a:cs typeface="Calibri" panose="020F0502020204030204"/>
            </a:endParaRPr>
          </a:p>
          <a:p>
            <a:r>
              <a:rPr lang="en-US" dirty="0"/>
              <a:t>-- he was an eyewitness to events</a:t>
            </a:r>
            <a:endParaRPr lang="en-GB">
              <a:ea typeface="Calibri" panose="020F0502020204030204"/>
              <a:cs typeface="Calibri" panose="020F0502020204030204"/>
            </a:endParaRPr>
          </a:p>
          <a:p>
            <a:r>
              <a:rPr lang="en-US" dirty="0"/>
              <a:t>-- his written account is very detailed and he was a good observer</a:t>
            </a:r>
            <a:endParaRPr lang="en-GB">
              <a:ea typeface="Calibri" panose="020F0502020204030204"/>
              <a:cs typeface="Calibri" panose="020F0502020204030204"/>
            </a:endParaRPr>
          </a:p>
          <a:p>
            <a:r>
              <a:rPr lang="en-US" dirty="0"/>
              <a:t>-- he was sent on a diplomatic mission so had access to royal court</a:t>
            </a:r>
            <a:endParaRPr lang="en-GB">
              <a:ea typeface="Calibri" panose="020F0502020204030204"/>
              <a:cs typeface="Calibri" panose="020F0502020204030204"/>
            </a:endParaRPr>
          </a:p>
          <a:p>
            <a:r>
              <a:rPr lang="en-US" dirty="0"/>
              <a:t>-- he was British, and may have wanted to </a:t>
            </a:r>
            <a:r>
              <a:rPr lang="en-US" err="1"/>
              <a:t>emphasise</a:t>
            </a:r>
            <a:r>
              <a:rPr lang="en-US"/>
              <a:t> Britain’s influence / good relations with Asante </a:t>
            </a:r>
          </a:p>
          <a:p>
            <a:pPr marL="171450" indent="-171450">
              <a:buFont typeface="Wingdings"/>
              <a:buChar char="§"/>
            </a:pPr>
            <a:r>
              <a:rPr lang="en-US" dirty="0"/>
              <a:t>May</a:t>
            </a:r>
            <a:r>
              <a:rPr lang="en-US" dirty="0">
                <a:ea typeface="Calibri"/>
                <a:cs typeface="Calibri"/>
              </a:rPr>
              <a:t> have had an interest in </a:t>
            </a:r>
            <a:r>
              <a:rPr lang="en-US" dirty="0" err="1">
                <a:ea typeface="Calibri"/>
                <a:cs typeface="Calibri"/>
              </a:rPr>
              <a:t>emphasising</a:t>
            </a:r>
            <a:r>
              <a:rPr lang="en-US" dirty="0">
                <a:ea typeface="Calibri" panose="020F0502020204030204"/>
                <a:cs typeface="Calibri" panose="020F0502020204030204"/>
              </a:rPr>
              <a:t> the more violent aspects of Asante society (the depiction of torture/ punishment doesn't align with a yam festival, when punishment of prisoners was suspended)</a:t>
            </a:r>
          </a:p>
          <a:p>
            <a:r>
              <a:rPr lang="en-US" dirty="0"/>
              <a:t>-- he was interested in trade with Asante and maximizing profit</a:t>
            </a:r>
            <a:endParaRPr lang="en-GB" dirty="0"/>
          </a:p>
          <a:p>
            <a:endParaRPr lang="en-US" dirty="0">
              <a:ea typeface="Calibri"/>
              <a:cs typeface="Calibri"/>
            </a:endParaRPr>
          </a:p>
          <a:p>
            <a:endParaRPr lang="en-US" dirty="0">
              <a:ea typeface="Calibri"/>
              <a:cs typeface="Calibri"/>
            </a:endParaRP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C2EC162B-E353-7B4C-A0B5-9C47BB89DD90}" type="slidenum">
              <a:rPr lang="en-US" smtClean="0"/>
              <a:t>9</a:t>
            </a:fld>
            <a:endParaRPr lang="en-US"/>
          </a:p>
        </p:txBody>
      </p:sp>
    </p:spTree>
    <p:extLst>
      <p:ext uri="{BB962C8B-B14F-4D97-AF65-F5344CB8AC3E}">
        <p14:creationId xmlns:p14="http://schemas.microsoft.com/office/powerpoint/2010/main" val="2605554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Text credit - https://www.gutenberg.org/files/15399/15399-h/15399-h.htm Chapter 1</a:t>
            </a:r>
          </a:p>
          <a:p>
            <a:endParaRPr lang="en-US"/>
          </a:p>
          <a:p>
            <a:r>
              <a:rPr lang="en-US" dirty="0"/>
              <a:t>This was written by an Igbo man named Olaudah Equiano in 1789. He was remembering his childhood home before he was abducted into slavery. He was able to escape slavery, by buying his own freedom. He became an anti-slavery activist, and a hugely successful speaker and author. He travelled and made anti-slavery speeches in Scotland in the 1790s, he visited Edinburgh, Glasgow, Paisley, Dundee, Perth and Aberdeen.</a:t>
            </a:r>
          </a:p>
          <a:p>
            <a:endParaRPr lang="en-US" dirty="0">
              <a:ea typeface="Calibri" panose="020F0502020204030204"/>
              <a:cs typeface="Calibri" panose="020F0502020204030204"/>
            </a:endParaRPr>
          </a:p>
          <a:p>
            <a:r>
              <a:rPr lang="en-US" dirty="0">
                <a:ea typeface="Calibri" panose="020F0502020204030204"/>
                <a:cs typeface="Calibri" panose="020F0502020204030204"/>
              </a:rPr>
              <a:t>Poetry and dance (and the combination of both) were very important in Igbo culture, as a means of entertainment and also communicating and passing on particular stories. Igbo was spoken over a very wide area in west Africa, across what Europeans called the Bight of Biafra. These Igbo-speaking people had a lot of sub-groups, including </a:t>
            </a:r>
            <a:r>
              <a:rPr lang="en-US" dirty="0" err="1">
                <a:ea typeface="Calibri" panose="020F0502020204030204"/>
                <a:cs typeface="Calibri" panose="020F0502020204030204"/>
              </a:rPr>
              <a:t>Nri</a:t>
            </a:r>
            <a:r>
              <a:rPr lang="en-US" dirty="0">
                <a:ea typeface="Calibri" panose="020F0502020204030204"/>
                <a:cs typeface="Calibri" panose="020F0502020204030204"/>
              </a:rPr>
              <a:t>. Equiano was from a village named </a:t>
            </a:r>
            <a:r>
              <a:rPr lang="en-US" dirty="0" err="1">
                <a:ea typeface="Calibri" panose="020F0502020204030204"/>
                <a:cs typeface="Calibri" panose="020F0502020204030204"/>
              </a:rPr>
              <a:t>Essaka</a:t>
            </a:r>
            <a:r>
              <a:rPr lang="en-US">
                <a:ea typeface="Calibri"/>
                <a:cs typeface="Calibri"/>
              </a:rPr>
              <a:t> and described himself as Igbo. Outside west Africa Igbo-speaking people were more likely to identify themselves as one unified group and their drum dances were very influential in the Caribbean. </a:t>
            </a:r>
          </a:p>
          <a:p>
            <a:r>
              <a:rPr lang="en-US" dirty="0"/>
              <a:t> </a:t>
            </a:r>
            <a:endParaRPr lang="en-US">
              <a:ea typeface="Calibri" panose="020F0502020204030204"/>
              <a:cs typeface="Calibri" panose="020F0502020204030204"/>
            </a:endParaRPr>
          </a:p>
          <a:p>
            <a:r>
              <a:rPr lang="en-US" dirty="0"/>
              <a:t>What does this text show about Igbo culture?</a:t>
            </a:r>
          </a:p>
          <a:p>
            <a:r>
              <a:rPr lang="en-US" dirty="0"/>
              <a:t> </a:t>
            </a:r>
            <a:endParaRPr lang="en-US" dirty="0">
              <a:ea typeface="Calibri" panose="020F0502020204030204"/>
              <a:cs typeface="Calibri" panose="020F0502020204030204"/>
            </a:endParaRPr>
          </a:p>
          <a:p>
            <a:r>
              <a:rPr lang="en-US" dirty="0"/>
              <a:t>-- importance of dance</a:t>
            </a:r>
          </a:p>
          <a:p>
            <a:r>
              <a:rPr lang="en-US" dirty="0"/>
              <a:t>-- significance of drums and drumming</a:t>
            </a:r>
          </a:p>
          <a:p>
            <a:r>
              <a:rPr lang="en-US" dirty="0"/>
              <a:t>-- men and women danced separately for these occasions</a:t>
            </a:r>
          </a:p>
          <a:p>
            <a:r>
              <a:rPr lang="en-US" dirty="0"/>
              <a:t>-- significance of marriage</a:t>
            </a:r>
          </a:p>
          <a:p>
            <a:r>
              <a:rPr lang="en-US" dirty="0"/>
              <a:t>-- dance used to tell a story, like a musical</a:t>
            </a:r>
          </a:p>
          <a:p>
            <a:r>
              <a:rPr lang="en-US" dirty="0"/>
              <a:t> </a:t>
            </a:r>
            <a:endParaRPr lang="en-US" dirty="0">
              <a:ea typeface="Calibri" panose="020F0502020204030204"/>
              <a:cs typeface="Calibri" panose="020F0502020204030204"/>
            </a:endParaRPr>
          </a:p>
          <a:p>
            <a:r>
              <a:rPr lang="en-US" dirty="0"/>
              <a:t>What questions does this raise?</a:t>
            </a:r>
          </a:p>
          <a:p>
            <a:r>
              <a:rPr lang="en-US" dirty="0"/>
              <a:t> </a:t>
            </a:r>
            <a:endParaRPr lang="en-US" dirty="0">
              <a:ea typeface="Calibri" panose="020F0502020204030204"/>
              <a:cs typeface="Calibri" panose="020F0502020204030204"/>
            </a:endParaRPr>
          </a:p>
          <a:p>
            <a:r>
              <a:rPr lang="en-US" dirty="0"/>
              <a:t>-- what kinds of battles were fought and celebrated?</a:t>
            </a:r>
          </a:p>
          <a:p>
            <a:r>
              <a:rPr lang="en-US" dirty="0"/>
              <a:t>-- why did men and women dance separately?</a:t>
            </a:r>
          </a:p>
          <a:p>
            <a:r>
              <a:rPr lang="en-US" dirty="0"/>
              <a:t>-- what did the music sound like?</a:t>
            </a:r>
          </a:p>
          <a:p>
            <a:r>
              <a:rPr lang="en-US" dirty="0"/>
              <a:t>-- what did the dances look like?</a:t>
            </a:r>
          </a:p>
          <a:p>
            <a:r>
              <a:rPr lang="en-US" dirty="0"/>
              <a:t>-- what did the dancers wear?</a:t>
            </a:r>
          </a:p>
          <a:p>
            <a:r>
              <a:rPr lang="en-US" dirty="0"/>
              <a:t> </a:t>
            </a:r>
            <a:endParaRPr lang="en-US" dirty="0">
              <a:ea typeface="Calibri" panose="020F0502020204030204"/>
              <a:cs typeface="Calibri" panose="020F0502020204030204"/>
            </a:endParaRPr>
          </a:p>
          <a:p>
            <a:r>
              <a:rPr lang="en-US" dirty="0"/>
              <a:t>Do you trust the creator of this source?</a:t>
            </a:r>
          </a:p>
          <a:p>
            <a:r>
              <a:rPr lang="en-US" dirty="0"/>
              <a:t> </a:t>
            </a:r>
            <a:endParaRPr lang="en-US" dirty="0">
              <a:ea typeface="Calibri" panose="020F0502020204030204"/>
              <a:cs typeface="Calibri" panose="020F0502020204030204"/>
            </a:endParaRPr>
          </a:p>
          <a:p>
            <a:r>
              <a:rPr lang="en-US" dirty="0"/>
              <a:t>-- he was an eyewitness</a:t>
            </a:r>
          </a:p>
          <a:p>
            <a:r>
              <a:rPr lang="en-US" dirty="0"/>
              <a:t>-- he was a member of that group and so had a very good knowledge of their customs</a:t>
            </a:r>
          </a:p>
          <a:p>
            <a:r>
              <a:rPr lang="en-US" dirty="0"/>
              <a:t>-- he spoke the language and may have participated in the dances</a:t>
            </a:r>
          </a:p>
          <a:p>
            <a:r>
              <a:rPr lang="en-US" dirty="0"/>
              <a:t>-- he was only a child and is remembering a long time ago</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C2EC162B-E353-7B4C-A0B5-9C47BB89DD90}" type="slidenum">
              <a:rPr lang="en-US" smtClean="0"/>
              <a:t>10</a:t>
            </a:fld>
            <a:endParaRPr lang="en-US"/>
          </a:p>
        </p:txBody>
      </p:sp>
    </p:spTree>
    <p:extLst>
      <p:ext uri="{BB962C8B-B14F-4D97-AF65-F5344CB8AC3E}">
        <p14:creationId xmlns:p14="http://schemas.microsoft.com/office/powerpoint/2010/main" val="2596087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credit - https://diabeticnation.com/tag/clusters/</a:t>
            </a:r>
          </a:p>
          <a:p>
            <a:r>
              <a:rPr lang="en-US" dirty="0"/>
              <a:t>If the learners don’t have enough content to answer this satisfactorily, the rest of the lessons will stretch and challenge with more detailed information. </a:t>
            </a:r>
          </a:p>
        </p:txBody>
      </p:sp>
      <p:sp>
        <p:nvSpPr>
          <p:cNvPr id="4" name="Slide Number Placeholder 3"/>
          <p:cNvSpPr>
            <a:spLocks noGrp="1"/>
          </p:cNvSpPr>
          <p:nvPr>
            <p:ph type="sldNum" sz="quarter" idx="5"/>
          </p:nvPr>
        </p:nvSpPr>
        <p:spPr/>
        <p:txBody>
          <a:bodyPr/>
          <a:lstStyle/>
          <a:p>
            <a:fld id="{C2EC162B-E353-7B4C-A0B5-9C47BB89DD90}" type="slidenum">
              <a:rPr lang="en-US" smtClean="0"/>
              <a:t>12</a:t>
            </a:fld>
            <a:endParaRPr lang="en-US"/>
          </a:p>
        </p:txBody>
      </p:sp>
    </p:spTree>
    <p:extLst>
      <p:ext uri="{BB962C8B-B14F-4D97-AF65-F5344CB8AC3E}">
        <p14:creationId xmlns:p14="http://schemas.microsoft.com/office/powerpoint/2010/main" val="2198578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two societies we are looking at are two regions form which large numbers of captives were taken across the Atlantic. Others could have been chosen. </a:t>
            </a:r>
          </a:p>
        </p:txBody>
      </p:sp>
      <p:sp>
        <p:nvSpPr>
          <p:cNvPr id="4" name="Slide Number Placeholder 3"/>
          <p:cNvSpPr>
            <a:spLocks noGrp="1"/>
          </p:cNvSpPr>
          <p:nvPr>
            <p:ph type="sldNum" sz="quarter" idx="5"/>
          </p:nvPr>
        </p:nvSpPr>
        <p:spPr/>
        <p:txBody>
          <a:bodyPr/>
          <a:lstStyle/>
          <a:p>
            <a:fld id="{C2EC162B-E353-7B4C-A0B5-9C47BB89DD90}" type="slidenum">
              <a:rPr lang="en-US" smtClean="0"/>
              <a:t>15</a:t>
            </a:fld>
            <a:endParaRPr lang="en-US"/>
          </a:p>
        </p:txBody>
      </p:sp>
    </p:spTree>
    <p:extLst>
      <p:ext uri="{BB962C8B-B14F-4D97-AF65-F5344CB8AC3E}">
        <p14:creationId xmlns:p14="http://schemas.microsoft.com/office/powerpoint/2010/main" val="856539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differences: Holy Roman Empire, Hungary much larger, Ottoman Empire, no border in Ireland, Polish-Lithuanian Commonwealth.</a:t>
            </a:r>
          </a:p>
        </p:txBody>
      </p:sp>
      <p:sp>
        <p:nvSpPr>
          <p:cNvPr id="4" name="Slide Number Placeholder 3"/>
          <p:cNvSpPr>
            <a:spLocks noGrp="1"/>
          </p:cNvSpPr>
          <p:nvPr>
            <p:ph type="sldNum" sz="quarter" idx="5"/>
          </p:nvPr>
        </p:nvSpPr>
        <p:spPr/>
        <p:txBody>
          <a:bodyPr/>
          <a:lstStyle/>
          <a:p>
            <a:fld id="{C2EC162B-E353-7B4C-A0B5-9C47BB89DD90}" type="slidenum">
              <a:rPr lang="en-US" smtClean="0"/>
              <a:t>19</a:t>
            </a:fld>
            <a:endParaRPr lang="en-US"/>
          </a:p>
        </p:txBody>
      </p:sp>
    </p:spTree>
    <p:extLst>
      <p:ext uri="{BB962C8B-B14F-4D97-AF65-F5344CB8AC3E}">
        <p14:creationId xmlns:p14="http://schemas.microsoft.com/office/powerpoint/2010/main" val="27210358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Pag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1298448" y="594360"/>
            <a:ext cx="6272784" cy="2373086"/>
          </a:xfrm>
          <a:solidFill>
            <a:schemeClr val="accent5"/>
          </a:solidFill>
        </p:spPr>
        <p:txBody>
          <a:bodyPr rtlCol="0" anchor="ctr"/>
          <a:lstStyle>
            <a:lvl1pPr algn="l">
              <a:defRPr sz="5400" b="1" i="0" cap="none" baseline="0">
                <a:solidFill>
                  <a:schemeClr val="bg1"/>
                </a:solidFill>
              </a:defRPr>
            </a:lvl1pPr>
          </a:lstStyle>
          <a:p>
            <a:pPr rtl="0"/>
            <a:r>
              <a:rPr lang="en-GB" noProof="0"/>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hasCustomPrompt="1"/>
          </p:nvPr>
        </p:nvSpPr>
        <p:spPr>
          <a:xfrm>
            <a:off x="1298448" y="2967445"/>
            <a:ext cx="6272783" cy="762725"/>
          </a:xfrm>
          <a:solidFill>
            <a:schemeClr val="accent5"/>
          </a:solidFill>
        </p:spPr>
        <p:txBody>
          <a:bodyPr rtlCol="0" anchor="b">
            <a:normAutofit/>
          </a:bodyPr>
          <a:lstStyle>
            <a:lvl1pPr marL="0" indent="0" algn="l">
              <a:lnSpc>
                <a:spcPct val="100000"/>
              </a:lnSpc>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Click to edit Master subtitle style.</a:t>
            </a:r>
          </a:p>
        </p:txBody>
      </p:sp>
    </p:spTree>
    <p:extLst>
      <p:ext uri="{BB962C8B-B14F-4D97-AF65-F5344CB8AC3E}">
        <p14:creationId xmlns:p14="http://schemas.microsoft.com/office/powerpoint/2010/main" val="2767783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1524000" y="1463040"/>
            <a:ext cx="9144000" cy="2340864"/>
          </a:xfrm>
          <a:solidFill>
            <a:schemeClr val="accent3"/>
          </a:solidFill>
        </p:spPr>
        <p:txBody>
          <a:bodyPr rtlCol="0" anchor="ctr">
            <a:normAutofit/>
          </a:bodyPr>
          <a:lstStyle>
            <a:lvl1pPr algn="ctr">
              <a:defRPr sz="6000" b="1" i="0" cap="none" baseline="0">
                <a:solidFill>
                  <a:schemeClr val="accent5"/>
                </a:solidFill>
              </a:defRPr>
            </a:lvl1pPr>
          </a:lstStyle>
          <a:p>
            <a:pPr rtl="0"/>
            <a:r>
              <a:rPr lang="en-GB" noProof="0"/>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803904"/>
            <a:ext cx="9144000" cy="653022"/>
          </a:xfrm>
          <a:solidFill>
            <a:schemeClr val="accent3"/>
          </a:solidFill>
        </p:spPr>
        <p:txBody>
          <a:bodyPr rtlCol="0" anchor="b">
            <a:normAutofit/>
          </a:bodyPr>
          <a:lstStyle>
            <a:lvl1pPr marL="0" indent="0" algn="ctr">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Click to edit Master subtitle style</a:t>
            </a:r>
          </a:p>
        </p:txBody>
      </p:sp>
    </p:spTree>
    <p:extLst>
      <p:ext uri="{BB962C8B-B14F-4D97-AF65-F5344CB8AC3E}">
        <p14:creationId xmlns:p14="http://schemas.microsoft.com/office/powerpoint/2010/main" val="2869552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Content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rtlCol="0"/>
          <a:lstStyle>
            <a:lvl1pPr>
              <a:defRPr sz="5400"/>
            </a:lvl1pPr>
          </a:lstStyle>
          <a:p>
            <a:pPr rtl="0"/>
            <a:r>
              <a:rPr lang="en-GB" noProof="0"/>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rtlCol="0"/>
          <a:lstStyle/>
          <a:p>
            <a:fld id="{8EE02618-9BCE-CA43-BACE-05955AD4BE53}" type="slidenum">
              <a:rPr lang="en-US" smtClean="0"/>
              <a:t>‹#›</a:t>
            </a:fld>
            <a:endParaRPr lang="en-US"/>
          </a:p>
        </p:txBody>
      </p:sp>
    </p:spTree>
    <p:extLst>
      <p:ext uri="{BB962C8B-B14F-4D97-AF65-F5344CB8AC3E}">
        <p14:creationId xmlns:p14="http://schemas.microsoft.com/office/powerpoint/2010/main" val="31950441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Content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hasCustomPrompt="1"/>
          </p:nvPr>
        </p:nvSpPr>
        <p:spPr>
          <a:xfrm>
            <a:off x="576072" y="365125"/>
            <a:ext cx="10771632" cy="1325563"/>
          </a:xfrm>
          <a:solidFill>
            <a:schemeClr val="accent5"/>
          </a:solidFill>
        </p:spPr>
        <p:txBody>
          <a:bodyPr rtlCol="0"/>
          <a:lstStyle>
            <a:lvl1pPr>
              <a:defRPr sz="5400" b="1" cap="none" baseline="0">
                <a:solidFill>
                  <a:schemeClr val="bg1"/>
                </a:solidFill>
              </a:defRPr>
            </a:lvl1pPr>
          </a:lstStyle>
          <a:p>
            <a:pPr rtl="0"/>
            <a:r>
              <a:rPr lang="en-GB" noProof="0"/>
              <a:t>Title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a:xfrm>
            <a:off x="576072" y="1825625"/>
            <a:ext cx="10771632" cy="4351338"/>
          </a:xfrm>
          <a:solidFill>
            <a:schemeClr val="accent5"/>
          </a:solidFill>
        </p:spPr>
        <p:txBody>
          <a:bodyPr rtlCol="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Tree>
    <p:extLst>
      <p:ext uri="{BB962C8B-B14F-4D97-AF65-F5344CB8AC3E}">
        <p14:creationId xmlns:p14="http://schemas.microsoft.com/office/powerpoint/2010/main" val="3249286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Content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rtlCol="0"/>
          <a:lstStyle/>
          <a:p>
            <a:pPr rtl="0"/>
            <a:r>
              <a:rPr lang="en-GB" noProof="0"/>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1444752" y="1825625"/>
            <a:ext cx="4553712" cy="4351338"/>
          </a:xfrm>
        </p:spPr>
        <p:txBody>
          <a:bodyPr rtlCol="0">
            <a:normAutofit/>
          </a:bodyPr>
          <a:lstStyle>
            <a:lvl1pPr>
              <a:defRPr sz="2400"/>
            </a:lvl1pPr>
            <a:lvl2pPr>
              <a:defRPr sz="2000"/>
            </a:lvl2pPr>
            <a:lvl3pPr>
              <a:defRPr sz="1800"/>
            </a:lvl3pPr>
            <a:lvl4pPr>
              <a:defRPr sz="1600"/>
            </a:lvl4pPr>
            <a:lvl5pPr>
              <a:defRPr sz="1600"/>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784848" y="1825625"/>
            <a:ext cx="4553712" cy="4351338"/>
          </a:xfrm>
        </p:spPr>
        <p:txBody>
          <a:bodyPr rtlCol="0">
            <a:normAutofit/>
          </a:bodyPr>
          <a:lstStyle>
            <a:lvl1pPr>
              <a:defRPr sz="2400"/>
            </a:lvl1pPr>
            <a:lvl2pPr>
              <a:defRPr sz="2000"/>
            </a:lvl2pPr>
            <a:lvl3pPr>
              <a:defRPr sz="1800"/>
            </a:lvl3pPr>
            <a:lvl4pPr>
              <a:defRPr sz="1600"/>
            </a:lvl4pPr>
            <a:lvl5pPr>
              <a:defRPr sz="1600"/>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Tree>
    <p:extLst>
      <p:ext uri="{BB962C8B-B14F-4D97-AF65-F5344CB8AC3E}">
        <p14:creationId xmlns:p14="http://schemas.microsoft.com/office/powerpoint/2010/main" val="39018072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6391656" y="841248"/>
            <a:ext cx="4434840" cy="2587752"/>
          </a:xfrm>
        </p:spPr>
        <p:txBody>
          <a:bodyPr rtlCol="0" anchor="b"/>
          <a:lstStyle>
            <a:lvl1pPr algn="l">
              <a:lnSpc>
                <a:spcPct val="110000"/>
              </a:lnSpc>
              <a:spcBef>
                <a:spcPts val="1000"/>
              </a:spcBef>
              <a:defRPr sz="3600" b="1" i="0" cap="none" baseline="0"/>
            </a:lvl1pPr>
          </a:lstStyle>
          <a:p>
            <a:pPr rtl="0"/>
            <a:r>
              <a:rPr lang="en-GB" noProof="0"/>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6391655" y="3547555"/>
            <a:ext cx="4434835" cy="2587752"/>
          </a:xfrm>
        </p:spPr>
        <p:txBody>
          <a:bodyPr rtlCol="0"/>
          <a:lstStyle>
            <a:lvl1pPr marL="0" indent="0" algn="l">
              <a:lnSpc>
                <a:spcPct val="11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Click to edit Master subtitle style</a:t>
            </a:r>
          </a:p>
        </p:txBody>
      </p:sp>
      <p:sp>
        <p:nvSpPr>
          <p:cNvPr id="9" name="Rectangle 8">
            <a:extLst>
              <a:ext uri="{FF2B5EF4-FFF2-40B4-BE49-F238E27FC236}">
                <a16:creationId xmlns:a16="http://schemas.microsoft.com/office/drawing/2014/main" id="{515930B2-E36D-4D05-A6B3-CA1BF61D50CC}"/>
              </a:ext>
            </a:extLst>
          </p:cNvPr>
          <p:cNvSpPr/>
          <p:nvPr/>
        </p:nvSpPr>
        <p:spPr>
          <a:xfrm>
            <a:off x="0" y="0"/>
            <a:ext cx="5779911"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3" name="Picture Placeholder 12">
            <a:extLst>
              <a:ext uri="{FF2B5EF4-FFF2-40B4-BE49-F238E27FC236}">
                <a16:creationId xmlns:a16="http://schemas.microsoft.com/office/drawing/2014/main" id="{9CEC7E0F-60E8-418B-978D-C607C82E97F7}"/>
              </a:ext>
            </a:extLst>
          </p:cNvPr>
          <p:cNvSpPr>
            <a:spLocks noGrp="1"/>
          </p:cNvSpPr>
          <p:nvPr>
            <p:ph type="pic" sz="quarter" idx="13"/>
          </p:nvPr>
        </p:nvSpPr>
        <p:spPr>
          <a:xfrm>
            <a:off x="283464" y="301752"/>
            <a:ext cx="5221224" cy="6263640"/>
          </a:xfrm>
        </p:spPr>
        <p:txBody>
          <a:bodyPr rtlCol="0" anchor="ctr"/>
          <a:lstStyle>
            <a:lvl1pPr algn="ctr">
              <a:buNone/>
              <a:defRPr>
                <a:solidFill>
                  <a:schemeClr val="bg1"/>
                </a:solidFill>
              </a:defRPr>
            </a:lvl1pPr>
          </a:lstStyle>
          <a:p>
            <a:pPr rtl="0"/>
            <a:r>
              <a:rPr lang="en-GB" noProof="0"/>
              <a:t>Click icon to add picture</a:t>
            </a:r>
          </a:p>
        </p:txBody>
      </p:sp>
    </p:spTree>
    <p:extLst>
      <p:ext uri="{BB962C8B-B14F-4D97-AF65-F5344CB8AC3E}">
        <p14:creationId xmlns:p14="http://schemas.microsoft.com/office/powerpoint/2010/main" val="5176437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5"/>
            <a:ext cx="10515600" cy="1325563"/>
          </a:xfrm>
        </p:spPr>
        <p:txBody>
          <a:bodyPr rtlCol="0"/>
          <a:lstStyle/>
          <a:p>
            <a:pPr rtl="0"/>
            <a:r>
              <a:rPr lang="en-GB" noProof="0"/>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1444752" y="1681163"/>
            <a:ext cx="4553712"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1444752" y="2505075"/>
            <a:ext cx="4553712"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784848" y="1681163"/>
            <a:ext cx="4553712"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784848" y="2505075"/>
            <a:ext cx="4553712"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Tree>
    <p:extLst>
      <p:ext uri="{BB962C8B-B14F-4D97-AF65-F5344CB8AC3E}">
        <p14:creationId xmlns:p14="http://schemas.microsoft.com/office/powerpoint/2010/main" val="37194422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1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5"/>
            <a:ext cx="10515600" cy="1325563"/>
          </a:xfrm>
        </p:spPr>
        <p:txBody>
          <a:bodyPr rtlCol="0"/>
          <a:lstStyle/>
          <a:p>
            <a:pPr rtl="0"/>
            <a:r>
              <a:rPr lang="en-GB" noProof="0"/>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1444752" y="1681163"/>
            <a:ext cx="283464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1444752" y="2505075"/>
            <a:ext cx="2834640"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en-GB" noProof="0"/>
              <a:t>Click to edit Master text styles</a:t>
            </a:r>
          </a:p>
          <a:p>
            <a:pPr lvl="1" rtl="0"/>
            <a:r>
              <a:rPr lang="en-GB" noProof="0"/>
              <a:t>Second level</a:t>
            </a:r>
          </a:p>
          <a:p>
            <a:pPr lvl="2" rtl="0"/>
            <a:r>
              <a:rPr lang="en-GB" noProof="0"/>
              <a:t>Third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4983480" y="1681163"/>
            <a:ext cx="283464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4983480" y="2505075"/>
            <a:ext cx="2834640"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en-GB" noProof="0"/>
              <a:t>Click to edit Master text styles</a:t>
            </a:r>
          </a:p>
          <a:p>
            <a:pPr lvl="1" rtl="0"/>
            <a:r>
              <a:rPr lang="en-GB" noProof="0"/>
              <a:t>Second level</a:t>
            </a:r>
          </a:p>
          <a:p>
            <a:pPr lvl="2" rtl="0"/>
            <a:r>
              <a:rPr lang="en-GB" noProof="0"/>
              <a:t>Third level</a:t>
            </a:r>
          </a:p>
        </p:txBody>
      </p:sp>
      <p:sp>
        <p:nvSpPr>
          <p:cNvPr id="15" name="Text Placeholder 4">
            <a:extLst>
              <a:ext uri="{FF2B5EF4-FFF2-40B4-BE49-F238E27FC236}">
                <a16:creationId xmlns:a16="http://schemas.microsoft.com/office/drawing/2014/main" id="{2D693B15-7265-4478-9579-62FCD5222D04}"/>
              </a:ext>
            </a:extLst>
          </p:cNvPr>
          <p:cNvSpPr>
            <a:spLocks noGrp="1"/>
          </p:cNvSpPr>
          <p:nvPr>
            <p:ph type="body" sz="quarter" idx="13"/>
          </p:nvPr>
        </p:nvSpPr>
        <p:spPr>
          <a:xfrm>
            <a:off x="8531352" y="1769269"/>
            <a:ext cx="283464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17" name="Content Placeholder 5">
            <a:extLst>
              <a:ext uri="{FF2B5EF4-FFF2-40B4-BE49-F238E27FC236}">
                <a16:creationId xmlns:a16="http://schemas.microsoft.com/office/drawing/2014/main" id="{48F9E92F-BB16-4896-A47F-6497C3D705B9}"/>
              </a:ext>
            </a:extLst>
          </p:cNvPr>
          <p:cNvSpPr>
            <a:spLocks noGrp="1"/>
          </p:cNvSpPr>
          <p:nvPr>
            <p:ph sz="quarter" idx="14"/>
          </p:nvPr>
        </p:nvSpPr>
        <p:spPr>
          <a:xfrm>
            <a:off x="8531352" y="2593181"/>
            <a:ext cx="2834640"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en-GB" noProof="0"/>
              <a:t>Click to edit Master text styles</a:t>
            </a:r>
          </a:p>
          <a:p>
            <a:pPr lvl="1" rtl="0"/>
            <a:r>
              <a:rPr lang="en-GB" noProof="0"/>
              <a:t>Second level</a:t>
            </a:r>
          </a:p>
          <a:p>
            <a:pPr lvl="2" rtl="0"/>
            <a:r>
              <a:rPr lang="en-GB" noProof="0"/>
              <a:t>Third level</a:t>
            </a:r>
          </a:p>
        </p:txBody>
      </p:sp>
    </p:spTree>
    <p:extLst>
      <p:ext uri="{BB962C8B-B14F-4D97-AF65-F5344CB8AC3E}">
        <p14:creationId xmlns:p14="http://schemas.microsoft.com/office/powerpoint/2010/main" val="25460062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6391656" y="804672"/>
            <a:ext cx="4434840" cy="886968"/>
          </a:xfrm>
        </p:spPr>
        <p:txBody>
          <a:bodyPr rtlCol="0" anchor="b"/>
          <a:lstStyle>
            <a:lvl1pPr algn="l">
              <a:defRPr sz="5400" b="0" i="0" cap="none" baseline="0"/>
            </a:lvl1pPr>
          </a:lstStyle>
          <a:p>
            <a:pPr rtl="0"/>
            <a:r>
              <a:rPr lang="en-GB" noProof="0"/>
              <a:t>Title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6391654" y="1801368"/>
            <a:ext cx="4434840" cy="4754880"/>
          </a:xfrm>
        </p:spPr>
        <p:txBody>
          <a:bodyPr rtlCol="0">
            <a:normAutofit/>
          </a:bodyPr>
          <a:lstStyle>
            <a:lvl1pPr marL="0" indent="0" algn="l">
              <a:lnSpc>
                <a:spcPct val="11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Click to edit Master subtitle style</a:t>
            </a:r>
          </a:p>
        </p:txBody>
      </p:sp>
      <p:sp>
        <p:nvSpPr>
          <p:cNvPr id="9" name="Rectangle 8">
            <a:extLst>
              <a:ext uri="{FF2B5EF4-FFF2-40B4-BE49-F238E27FC236}">
                <a16:creationId xmlns:a16="http://schemas.microsoft.com/office/drawing/2014/main" id="{515930B2-E36D-4D05-A6B3-CA1BF61D50CC}"/>
              </a:ext>
            </a:extLst>
          </p:cNvPr>
          <p:cNvSpPr/>
          <p:nvPr/>
        </p:nvSpPr>
        <p:spPr>
          <a:xfrm>
            <a:off x="0" y="0"/>
            <a:ext cx="5779911"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3" name="Picture Placeholder 12">
            <a:extLst>
              <a:ext uri="{FF2B5EF4-FFF2-40B4-BE49-F238E27FC236}">
                <a16:creationId xmlns:a16="http://schemas.microsoft.com/office/drawing/2014/main" id="{9CEC7E0F-60E8-418B-978D-C607C82E97F7}"/>
              </a:ext>
            </a:extLst>
          </p:cNvPr>
          <p:cNvSpPr>
            <a:spLocks noGrp="1"/>
          </p:cNvSpPr>
          <p:nvPr>
            <p:ph type="pic" sz="quarter" idx="13"/>
          </p:nvPr>
        </p:nvSpPr>
        <p:spPr>
          <a:xfrm>
            <a:off x="283464" y="3108960"/>
            <a:ext cx="5221224" cy="3447288"/>
          </a:xfrm>
        </p:spPr>
        <p:txBody>
          <a:bodyPr rtlCol="0" anchor="ctr"/>
          <a:lstStyle>
            <a:lvl1pPr algn="ctr">
              <a:buNone/>
              <a:defRPr>
                <a:solidFill>
                  <a:schemeClr val="bg1"/>
                </a:solidFill>
              </a:defRPr>
            </a:lvl1pPr>
          </a:lstStyle>
          <a:p>
            <a:pPr rtl="0"/>
            <a:r>
              <a:rPr lang="en-GB" noProof="0"/>
              <a:t>Click icon to add picture</a:t>
            </a:r>
          </a:p>
        </p:txBody>
      </p:sp>
      <p:sp>
        <p:nvSpPr>
          <p:cNvPr id="10" name="Picture Placeholder 12">
            <a:extLst>
              <a:ext uri="{FF2B5EF4-FFF2-40B4-BE49-F238E27FC236}">
                <a16:creationId xmlns:a16="http://schemas.microsoft.com/office/drawing/2014/main" id="{F146D6C1-343E-4F97-A565-55BBB15F4C77}"/>
              </a:ext>
            </a:extLst>
          </p:cNvPr>
          <p:cNvSpPr>
            <a:spLocks noGrp="1"/>
          </p:cNvSpPr>
          <p:nvPr>
            <p:ph type="pic" sz="quarter" idx="14"/>
          </p:nvPr>
        </p:nvSpPr>
        <p:spPr>
          <a:xfrm>
            <a:off x="283464" y="301752"/>
            <a:ext cx="2459736" cy="2505456"/>
          </a:xfrm>
        </p:spPr>
        <p:txBody>
          <a:bodyPr rtlCol="0" anchor="ctr"/>
          <a:lstStyle>
            <a:lvl1pPr algn="ctr">
              <a:buNone/>
              <a:defRPr>
                <a:solidFill>
                  <a:schemeClr val="bg1"/>
                </a:solidFill>
              </a:defRPr>
            </a:lvl1pPr>
          </a:lstStyle>
          <a:p>
            <a:pPr rtl="0"/>
            <a:r>
              <a:rPr lang="en-GB" noProof="0"/>
              <a:t>Click icon to add picture</a:t>
            </a:r>
          </a:p>
        </p:txBody>
      </p:sp>
      <p:sp>
        <p:nvSpPr>
          <p:cNvPr id="11" name="Picture Placeholder 12">
            <a:extLst>
              <a:ext uri="{FF2B5EF4-FFF2-40B4-BE49-F238E27FC236}">
                <a16:creationId xmlns:a16="http://schemas.microsoft.com/office/drawing/2014/main" id="{BA123E2D-4554-47D5-B0EC-0C47EDB41626}"/>
              </a:ext>
            </a:extLst>
          </p:cNvPr>
          <p:cNvSpPr>
            <a:spLocks noGrp="1"/>
          </p:cNvSpPr>
          <p:nvPr>
            <p:ph type="pic" sz="quarter" idx="15"/>
          </p:nvPr>
        </p:nvSpPr>
        <p:spPr>
          <a:xfrm>
            <a:off x="3044952" y="301752"/>
            <a:ext cx="2459736" cy="2505456"/>
          </a:xfrm>
        </p:spPr>
        <p:txBody>
          <a:bodyPr rtlCol="0" anchor="ctr"/>
          <a:lstStyle>
            <a:lvl1pPr algn="ctr">
              <a:buNone/>
              <a:defRPr>
                <a:solidFill>
                  <a:schemeClr val="bg1"/>
                </a:solidFill>
              </a:defRPr>
            </a:lvl1pPr>
          </a:lstStyle>
          <a:p>
            <a:pPr rtl="0"/>
            <a:r>
              <a:rPr lang="en-GB" noProof="0"/>
              <a:t>Click icon to add picture</a:t>
            </a:r>
          </a:p>
        </p:txBody>
      </p:sp>
    </p:spTree>
    <p:extLst>
      <p:ext uri="{BB962C8B-B14F-4D97-AF65-F5344CB8AC3E}">
        <p14:creationId xmlns:p14="http://schemas.microsoft.com/office/powerpoint/2010/main" val="17001041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6391656" y="804672"/>
            <a:ext cx="4434840" cy="886968"/>
          </a:xfrm>
        </p:spPr>
        <p:txBody>
          <a:bodyPr rtlCol="0" anchor="b"/>
          <a:lstStyle>
            <a:lvl1pPr algn="l">
              <a:defRPr sz="5400" b="0" i="0" cap="none" baseline="0"/>
            </a:lvl1pPr>
          </a:lstStyle>
          <a:p>
            <a:pPr rtl="0"/>
            <a:r>
              <a:rPr lang="en-GB" noProof="0"/>
              <a:t>Title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6391654" y="1801368"/>
            <a:ext cx="4434840" cy="4754880"/>
          </a:xfrm>
        </p:spPr>
        <p:txBody>
          <a:bodyPr rtlCol="0">
            <a:normAutofit/>
          </a:bodyPr>
          <a:lstStyle>
            <a:lvl1pPr marL="0" indent="0" algn="l">
              <a:lnSpc>
                <a:spcPct val="11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Click to edit Master subtitle style</a:t>
            </a:r>
          </a:p>
        </p:txBody>
      </p:sp>
      <p:sp>
        <p:nvSpPr>
          <p:cNvPr id="9" name="Rectangle 8">
            <a:extLst>
              <a:ext uri="{FF2B5EF4-FFF2-40B4-BE49-F238E27FC236}">
                <a16:creationId xmlns:a16="http://schemas.microsoft.com/office/drawing/2014/main" id="{515930B2-E36D-4D05-A6B3-CA1BF61D50CC}"/>
              </a:ext>
            </a:extLst>
          </p:cNvPr>
          <p:cNvSpPr/>
          <p:nvPr/>
        </p:nvSpPr>
        <p:spPr>
          <a:xfrm>
            <a:off x="0" y="0"/>
            <a:ext cx="5779911"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5" name="Graphic 13">
            <a:extLst>
              <a:ext uri="{FF2B5EF4-FFF2-40B4-BE49-F238E27FC236}">
                <a16:creationId xmlns:a16="http://schemas.microsoft.com/office/drawing/2014/main" id="{09D93411-5DC2-A48B-0842-A697B3C92A4B}"/>
              </a:ext>
            </a:extLst>
          </p:cNvPr>
          <p:cNvSpPr/>
          <p:nvPr/>
        </p:nvSpPr>
        <p:spPr>
          <a:xfrm>
            <a:off x="433313" y="160019"/>
            <a:ext cx="4913284" cy="3200400"/>
          </a:xfrm>
          <a:custGeom>
            <a:avLst/>
            <a:gdLst>
              <a:gd name="connsiteX0" fmla="*/ 2427752 w 4913284"/>
              <a:gd name="connsiteY0" fmla="*/ 1678972 h 1678971"/>
              <a:gd name="connsiteX1" fmla="*/ 2405940 w 4913284"/>
              <a:gd name="connsiteY1" fmla="*/ 1676210 h 1678971"/>
              <a:gd name="connsiteX2" fmla="*/ 2327263 w 4913284"/>
              <a:gd name="connsiteY2" fmla="*/ 1574578 h 1678971"/>
              <a:gd name="connsiteX3" fmla="*/ 2315928 w 4913284"/>
              <a:gd name="connsiteY3" fmla="*/ 1543336 h 1678971"/>
              <a:gd name="connsiteX4" fmla="*/ 2232680 w 4913284"/>
              <a:gd name="connsiteY4" fmla="*/ 1439418 h 1678971"/>
              <a:gd name="connsiteX5" fmla="*/ 1996079 w 4913284"/>
              <a:gd name="connsiteY5" fmla="*/ 1309402 h 1678971"/>
              <a:gd name="connsiteX6" fmla="*/ 1460012 w 4913284"/>
              <a:gd name="connsiteY6" fmla="*/ 1294924 h 1678971"/>
              <a:gd name="connsiteX7" fmla="*/ 1419150 w 4913284"/>
              <a:gd name="connsiteY7" fmla="*/ 1298543 h 1678971"/>
              <a:gd name="connsiteX8" fmla="*/ 376924 w 4913284"/>
              <a:gd name="connsiteY8" fmla="*/ 1334929 h 1678971"/>
              <a:gd name="connsiteX9" fmla="*/ 45454 w 4913284"/>
              <a:gd name="connsiteY9" fmla="*/ 1206246 h 1678971"/>
              <a:gd name="connsiteX10" fmla="*/ 4782 w 4913284"/>
              <a:gd name="connsiteY10" fmla="*/ 1008602 h 1678971"/>
              <a:gd name="connsiteX11" fmla="*/ 305 w 4913284"/>
              <a:gd name="connsiteY11" fmla="*/ 761143 h 1678971"/>
              <a:gd name="connsiteX12" fmla="*/ 200331 w 4913284"/>
              <a:gd name="connsiteY12" fmla="*/ 179165 h 1678971"/>
              <a:gd name="connsiteX13" fmla="*/ 528181 w 4913284"/>
              <a:gd name="connsiteY13" fmla="*/ 106585 h 1678971"/>
              <a:gd name="connsiteX14" fmla="*/ 1545832 w 4913284"/>
              <a:gd name="connsiteY14" fmla="*/ 71819 h 1678971"/>
              <a:gd name="connsiteX15" fmla="*/ 2563388 w 4913284"/>
              <a:gd name="connsiteY15" fmla="*/ 37052 h 1678971"/>
              <a:gd name="connsiteX16" fmla="*/ 2634063 w 4913284"/>
              <a:gd name="connsiteY16" fmla="*/ 34671 h 1678971"/>
              <a:gd name="connsiteX17" fmla="*/ 4125488 w 4913284"/>
              <a:gd name="connsiteY17" fmla="*/ 0 h 1678971"/>
              <a:gd name="connsiteX18" fmla="*/ 4505535 w 4913284"/>
              <a:gd name="connsiteY18" fmla="*/ 35433 h 1678971"/>
              <a:gd name="connsiteX19" fmla="*/ 4823004 w 4913284"/>
              <a:gd name="connsiteY19" fmla="*/ 265652 h 1678971"/>
              <a:gd name="connsiteX20" fmla="*/ 4892631 w 4913284"/>
              <a:gd name="connsiteY20" fmla="*/ 538925 h 1678971"/>
              <a:gd name="connsiteX21" fmla="*/ 4912443 w 4913284"/>
              <a:gd name="connsiteY21" fmla="*/ 827627 h 1678971"/>
              <a:gd name="connsiteX22" fmla="*/ 4912443 w 4913284"/>
              <a:gd name="connsiteY22" fmla="*/ 827913 h 1678971"/>
              <a:gd name="connsiteX23" fmla="*/ 4874153 w 4913284"/>
              <a:gd name="connsiteY23" fmla="*/ 1057085 h 1678971"/>
              <a:gd name="connsiteX24" fmla="*/ 4514680 w 4913284"/>
              <a:gd name="connsiteY24" fmla="*/ 1221486 h 1678971"/>
              <a:gd name="connsiteX25" fmla="*/ 2741220 w 4913284"/>
              <a:gd name="connsiteY25" fmla="*/ 1297972 h 1678971"/>
              <a:gd name="connsiteX26" fmla="*/ 2575104 w 4913284"/>
              <a:gd name="connsiteY26" fmla="*/ 1337786 h 1678971"/>
              <a:gd name="connsiteX27" fmla="*/ 2535861 w 4913284"/>
              <a:gd name="connsiteY27" fmla="*/ 1482852 h 1678971"/>
              <a:gd name="connsiteX28" fmla="*/ 2534146 w 4913284"/>
              <a:gd name="connsiteY28" fmla="*/ 1507522 h 1678971"/>
              <a:gd name="connsiteX29" fmla="*/ 2473186 w 4913284"/>
              <a:gd name="connsiteY29" fmla="*/ 1664208 h 1678971"/>
              <a:gd name="connsiteX30" fmla="*/ 2427752 w 4913284"/>
              <a:gd name="connsiteY30" fmla="*/ 1678781 h 1678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913284" h="1678971">
                <a:moveTo>
                  <a:pt x="2427752" y="1678972"/>
                </a:moveTo>
                <a:cubicBezTo>
                  <a:pt x="2420608" y="1678972"/>
                  <a:pt x="2413369" y="1678019"/>
                  <a:pt x="2405940" y="1676210"/>
                </a:cubicBezTo>
                <a:cubicBezTo>
                  <a:pt x="2354600" y="1663160"/>
                  <a:pt x="2338788" y="1611916"/>
                  <a:pt x="2327263" y="1574578"/>
                </a:cubicBezTo>
                <a:cubicBezTo>
                  <a:pt x="2323548" y="1562481"/>
                  <a:pt x="2319738" y="1550003"/>
                  <a:pt x="2315928" y="1543336"/>
                </a:cubicBezTo>
                <a:cubicBezTo>
                  <a:pt x="2295069" y="1506379"/>
                  <a:pt x="2267065" y="1471422"/>
                  <a:pt x="2232680" y="1439418"/>
                </a:cubicBezTo>
                <a:cubicBezTo>
                  <a:pt x="2168100" y="1379315"/>
                  <a:pt x="2086376" y="1334357"/>
                  <a:pt x="1996079" y="1309402"/>
                </a:cubicBezTo>
                <a:cubicBezTo>
                  <a:pt x="1824915" y="1262063"/>
                  <a:pt x="1639368" y="1278731"/>
                  <a:pt x="1460012" y="1294924"/>
                </a:cubicBezTo>
                <a:lnTo>
                  <a:pt x="1419150" y="1298543"/>
                </a:lnTo>
                <a:cubicBezTo>
                  <a:pt x="1074345" y="1329500"/>
                  <a:pt x="723539" y="1341596"/>
                  <a:pt x="376924" y="1334929"/>
                </a:cubicBezTo>
                <a:cubicBezTo>
                  <a:pt x="259100" y="1333310"/>
                  <a:pt x="114701" y="1317212"/>
                  <a:pt x="45454" y="1206246"/>
                </a:cubicBezTo>
                <a:cubicBezTo>
                  <a:pt x="6497" y="1143667"/>
                  <a:pt x="5544" y="1068800"/>
                  <a:pt x="4782" y="1008602"/>
                </a:cubicBezTo>
                <a:lnTo>
                  <a:pt x="305" y="761143"/>
                </a:lnTo>
                <a:cubicBezTo>
                  <a:pt x="-3028" y="538734"/>
                  <a:pt x="18212" y="295751"/>
                  <a:pt x="200331" y="179165"/>
                </a:cubicBezTo>
                <a:cubicBezTo>
                  <a:pt x="301391" y="114586"/>
                  <a:pt x="427121" y="110109"/>
                  <a:pt x="528181" y="106585"/>
                </a:cubicBezTo>
                <a:cubicBezTo>
                  <a:pt x="867366" y="94869"/>
                  <a:pt x="1206647" y="83344"/>
                  <a:pt x="1545832" y="71819"/>
                </a:cubicBezTo>
                <a:cubicBezTo>
                  <a:pt x="1885017" y="60293"/>
                  <a:pt x="2224203" y="48768"/>
                  <a:pt x="2563388" y="37052"/>
                </a:cubicBezTo>
                <a:lnTo>
                  <a:pt x="2634063" y="34671"/>
                </a:lnTo>
                <a:cubicBezTo>
                  <a:pt x="3122696" y="18288"/>
                  <a:pt x="3627902" y="1429"/>
                  <a:pt x="4125488" y="0"/>
                </a:cubicBezTo>
                <a:cubicBezTo>
                  <a:pt x="4244074" y="0"/>
                  <a:pt x="4378282" y="0"/>
                  <a:pt x="4505535" y="35433"/>
                </a:cubicBezTo>
                <a:cubicBezTo>
                  <a:pt x="4648506" y="75248"/>
                  <a:pt x="4764234" y="159163"/>
                  <a:pt x="4823004" y="265652"/>
                </a:cubicBezTo>
                <a:cubicBezTo>
                  <a:pt x="4870248" y="350330"/>
                  <a:pt x="4883297" y="447104"/>
                  <a:pt x="4892631" y="538925"/>
                </a:cubicBezTo>
                <a:cubicBezTo>
                  <a:pt x="4902156" y="639032"/>
                  <a:pt x="4908824" y="736092"/>
                  <a:pt x="4912443" y="827627"/>
                </a:cubicBezTo>
                <a:lnTo>
                  <a:pt x="4912443" y="827913"/>
                </a:lnTo>
                <a:cubicBezTo>
                  <a:pt x="4915015" y="908876"/>
                  <a:pt x="4914062" y="987362"/>
                  <a:pt x="4874153" y="1057085"/>
                </a:cubicBezTo>
                <a:cubicBezTo>
                  <a:pt x="4803858" y="1178147"/>
                  <a:pt x="4652982" y="1208151"/>
                  <a:pt x="4514680" y="1221486"/>
                </a:cubicBezTo>
                <a:cubicBezTo>
                  <a:pt x="3925939" y="1278255"/>
                  <a:pt x="3329103" y="1304068"/>
                  <a:pt x="2741220" y="1297972"/>
                </a:cubicBezTo>
                <a:cubicBezTo>
                  <a:pt x="2676069" y="1297114"/>
                  <a:pt x="2610822" y="1299782"/>
                  <a:pt x="2575104" y="1337786"/>
                </a:cubicBezTo>
                <a:cubicBezTo>
                  <a:pt x="2543385" y="1371124"/>
                  <a:pt x="2539766" y="1425416"/>
                  <a:pt x="2535861" y="1482852"/>
                </a:cubicBezTo>
                <a:lnTo>
                  <a:pt x="2534146" y="1507522"/>
                </a:lnTo>
                <a:cubicBezTo>
                  <a:pt x="2526907" y="1589151"/>
                  <a:pt x="2507000" y="1640300"/>
                  <a:pt x="2473186" y="1664208"/>
                </a:cubicBezTo>
                <a:cubicBezTo>
                  <a:pt x="2459470" y="1673924"/>
                  <a:pt x="2444040" y="1678781"/>
                  <a:pt x="2427752" y="1678781"/>
                </a:cubicBezTo>
              </a:path>
            </a:pathLst>
          </a:custGeom>
          <a:solidFill>
            <a:schemeClr val="accent5"/>
          </a:solidFill>
          <a:ln w="9525" cap="flat">
            <a:noFill/>
            <a:prstDash val="solid"/>
            <a:miter/>
          </a:ln>
        </p:spPr>
        <p:txBody>
          <a:bodyPr rtlCol="0" anchor="ctr"/>
          <a:lstStyle/>
          <a:p>
            <a:endParaRPr lang="en-GB"/>
          </a:p>
        </p:txBody>
      </p:sp>
      <p:sp>
        <p:nvSpPr>
          <p:cNvPr id="16" name="Title 1">
            <a:extLst>
              <a:ext uri="{FF2B5EF4-FFF2-40B4-BE49-F238E27FC236}">
                <a16:creationId xmlns:a16="http://schemas.microsoft.com/office/drawing/2014/main" id="{B4A59681-420C-FFE0-869B-9E9EB306DBC4}"/>
              </a:ext>
            </a:extLst>
          </p:cNvPr>
          <p:cNvSpPr txBox="1">
            <a:spLocks/>
          </p:cNvSpPr>
          <p:nvPr/>
        </p:nvSpPr>
        <p:spPr>
          <a:xfrm>
            <a:off x="605838" y="457199"/>
            <a:ext cx="4480512" cy="16459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algn="ctr"/>
            <a:r>
              <a:rPr lang="en-GB" sz="2400">
                <a:solidFill>
                  <a:schemeClr val="bg2"/>
                </a:solidFill>
              </a:rPr>
              <a:t>“Click to edit quote text”</a:t>
            </a:r>
          </a:p>
        </p:txBody>
      </p:sp>
      <p:sp>
        <p:nvSpPr>
          <p:cNvPr id="18" name="Subtitle 2">
            <a:extLst>
              <a:ext uri="{FF2B5EF4-FFF2-40B4-BE49-F238E27FC236}">
                <a16:creationId xmlns:a16="http://schemas.microsoft.com/office/drawing/2014/main" id="{DC169334-852B-246F-EEE4-7E79CE06A27E}"/>
              </a:ext>
            </a:extLst>
          </p:cNvPr>
          <p:cNvSpPr txBox="1">
            <a:spLocks/>
          </p:cNvSpPr>
          <p:nvPr/>
        </p:nvSpPr>
        <p:spPr>
          <a:xfrm>
            <a:off x="665675" y="2103119"/>
            <a:ext cx="4420675" cy="414337"/>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GB" sz="1600">
                <a:solidFill>
                  <a:schemeClr val="bg2"/>
                </a:solidFill>
              </a:rPr>
              <a:t>(Attribute quote here)</a:t>
            </a:r>
          </a:p>
        </p:txBody>
      </p:sp>
      <p:sp>
        <p:nvSpPr>
          <p:cNvPr id="21" name="Graphic 19">
            <a:extLst>
              <a:ext uri="{FF2B5EF4-FFF2-40B4-BE49-F238E27FC236}">
                <a16:creationId xmlns:a16="http://schemas.microsoft.com/office/drawing/2014/main" id="{B52CC89C-EEFE-7386-2469-C4A9105A8655}"/>
              </a:ext>
            </a:extLst>
          </p:cNvPr>
          <p:cNvSpPr/>
          <p:nvPr/>
        </p:nvSpPr>
        <p:spPr>
          <a:xfrm>
            <a:off x="423989" y="3384327"/>
            <a:ext cx="5081662" cy="3289745"/>
          </a:xfrm>
          <a:custGeom>
            <a:avLst/>
            <a:gdLst>
              <a:gd name="connsiteX0" fmla="*/ 2970587 w 2973657"/>
              <a:gd name="connsiteY0" fmla="*/ 1544579 h 2866771"/>
              <a:gd name="connsiteX1" fmla="*/ 2902388 w 2973657"/>
              <a:gd name="connsiteY1" fmla="*/ 686275 h 2866771"/>
              <a:gd name="connsiteX2" fmla="*/ 2852001 w 2973657"/>
              <a:gd name="connsiteY2" fmla="*/ 430143 h 2866771"/>
              <a:gd name="connsiteX3" fmla="*/ 2641784 w 2973657"/>
              <a:gd name="connsiteY3" fmla="*/ 254320 h 2866771"/>
              <a:gd name="connsiteX4" fmla="*/ 464655 w 2973657"/>
              <a:gd name="connsiteY4" fmla="*/ 5220 h 2866771"/>
              <a:gd name="connsiteX5" fmla="*/ 281965 w 2973657"/>
              <a:gd name="connsiteY5" fmla="*/ 9972 h 2866771"/>
              <a:gd name="connsiteX6" fmla="*/ 4788 w 2973657"/>
              <a:gd name="connsiteY6" fmla="*/ 370458 h 2866771"/>
              <a:gd name="connsiteX7" fmla="*/ 36125 w 2973657"/>
              <a:gd name="connsiteY7" fmla="*/ 742444 h 2866771"/>
              <a:gd name="connsiteX8" fmla="*/ 49841 w 2973657"/>
              <a:gd name="connsiteY8" fmla="*/ 817050 h 2866771"/>
              <a:gd name="connsiteX9" fmla="*/ 106896 w 2973657"/>
              <a:gd name="connsiteY9" fmla="*/ 1407912 h 2866771"/>
              <a:gd name="connsiteX10" fmla="*/ 155568 w 2973657"/>
              <a:gd name="connsiteY10" fmla="*/ 1949543 h 2866771"/>
              <a:gd name="connsiteX11" fmla="*/ 260534 w 2973657"/>
              <a:gd name="connsiteY11" fmla="*/ 2279997 h 2866771"/>
              <a:gd name="connsiteX12" fmla="*/ 559809 w 2973657"/>
              <a:gd name="connsiteY12" fmla="*/ 2472547 h 2866771"/>
              <a:gd name="connsiteX13" fmla="*/ 1990750 w 2973657"/>
              <a:gd name="connsiteY13" fmla="*/ 2289596 h 2866771"/>
              <a:gd name="connsiteX14" fmla="*/ 2081047 w 2973657"/>
              <a:gd name="connsiteY14" fmla="*/ 2261084 h 2866771"/>
              <a:gd name="connsiteX15" fmla="*/ 2098859 w 2973657"/>
              <a:gd name="connsiteY15" fmla="*/ 2254051 h 2866771"/>
              <a:gd name="connsiteX16" fmla="*/ 2022945 w 2973657"/>
              <a:gd name="connsiteY16" fmla="*/ 2503910 h 2866771"/>
              <a:gd name="connsiteX17" fmla="*/ 2014277 w 2973657"/>
              <a:gd name="connsiteY17" fmla="*/ 2531757 h 2866771"/>
              <a:gd name="connsiteX18" fmla="*/ 1962556 w 2973657"/>
              <a:gd name="connsiteY18" fmla="*/ 2705394 h 2866771"/>
              <a:gd name="connsiteX19" fmla="*/ 1954650 w 2973657"/>
              <a:gd name="connsiteY19" fmla="*/ 2726874 h 2866771"/>
              <a:gd name="connsiteX20" fmla="*/ 1938553 w 2973657"/>
              <a:gd name="connsiteY20" fmla="*/ 2792736 h 2866771"/>
              <a:gd name="connsiteX21" fmla="*/ 1986273 w 2973657"/>
              <a:gd name="connsiteY21" fmla="*/ 2864491 h 2866771"/>
              <a:gd name="connsiteX22" fmla="*/ 2001513 w 2973657"/>
              <a:gd name="connsiteY22" fmla="*/ 2866772 h 2866771"/>
              <a:gd name="connsiteX23" fmla="*/ 2049805 w 2973657"/>
              <a:gd name="connsiteY23" fmla="*/ 2838545 h 2866771"/>
              <a:gd name="connsiteX24" fmla="*/ 2304408 w 2973657"/>
              <a:gd name="connsiteY24" fmla="*/ 2486138 h 2866771"/>
              <a:gd name="connsiteX25" fmla="*/ 2570728 w 2973657"/>
              <a:gd name="connsiteY25" fmla="*/ 2117479 h 2866771"/>
              <a:gd name="connsiteX26" fmla="*/ 2769609 w 2973657"/>
              <a:gd name="connsiteY26" fmla="*/ 1889383 h 2866771"/>
              <a:gd name="connsiteX27" fmla="*/ 2813520 w 2973657"/>
              <a:gd name="connsiteY27" fmla="*/ 1857260 h 2866771"/>
              <a:gd name="connsiteX28" fmla="*/ 2958490 w 2973657"/>
              <a:gd name="connsiteY28" fmla="*/ 1702725 h 2866771"/>
              <a:gd name="connsiteX29" fmla="*/ 2970396 w 2973657"/>
              <a:gd name="connsiteY29" fmla="*/ 1544674 h 286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973657" h="2866771">
                <a:moveTo>
                  <a:pt x="2970587" y="1544579"/>
                </a:moveTo>
                <a:lnTo>
                  <a:pt x="2902388" y="686275"/>
                </a:lnTo>
                <a:cubicBezTo>
                  <a:pt x="2896101" y="605396"/>
                  <a:pt x="2888958" y="513778"/>
                  <a:pt x="2852001" y="430143"/>
                </a:cubicBezTo>
                <a:cubicBezTo>
                  <a:pt x="2809138" y="333868"/>
                  <a:pt x="2728461" y="266485"/>
                  <a:pt x="2641784" y="254320"/>
                </a:cubicBezTo>
                <a:cubicBezTo>
                  <a:pt x="1923027" y="151201"/>
                  <a:pt x="1190555" y="67376"/>
                  <a:pt x="464655" y="5220"/>
                </a:cubicBezTo>
                <a:cubicBezTo>
                  <a:pt x="399504" y="-672"/>
                  <a:pt x="340639" y="-4379"/>
                  <a:pt x="281965" y="9972"/>
                </a:cubicBezTo>
                <a:cubicBezTo>
                  <a:pt x="116516" y="50554"/>
                  <a:pt x="23552" y="220200"/>
                  <a:pt x="4788" y="370458"/>
                </a:cubicBezTo>
                <a:cubicBezTo>
                  <a:pt x="-10357" y="496481"/>
                  <a:pt x="13265" y="621553"/>
                  <a:pt x="36125" y="742444"/>
                </a:cubicBezTo>
                <a:cubicBezTo>
                  <a:pt x="40792" y="767344"/>
                  <a:pt x="45555" y="792244"/>
                  <a:pt x="49841" y="817050"/>
                </a:cubicBezTo>
                <a:cubicBezTo>
                  <a:pt x="83655" y="1011501"/>
                  <a:pt x="95466" y="1213080"/>
                  <a:pt x="106896" y="1407912"/>
                </a:cubicBezTo>
                <a:cubicBezTo>
                  <a:pt x="117373" y="1585826"/>
                  <a:pt x="128232" y="1769633"/>
                  <a:pt x="155568" y="1949543"/>
                </a:cubicBezTo>
                <a:cubicBezTo>
                  <a:pt x="172713" y="2061310"/>
                  <a:pt x="197288" y="2178684"/>
                  <a:pt x="260534" y="2279997"/>
                </a:cubicBezTo>
                <a:cubicBezTo>
                  <a:pt x="332448" y="2395850"/>
                  <a:pt x="444366" y="2467890"/>
                  <a:pt x="559809" y="2472547"/>
                </a:cubicBezTo>
                <a:cubicBezTo>
                  <a:pt x="1044537" y="2492315"/>
                  <a:pt x="1526311" y="2430730"/>
                  <a:pt x="1990750" y="2289596"/>
                </a:cubicBezTo>
                <a:cubicBezTo>
                  <a:pt x="2020944" y="2280377"/>
                  <a:pt x="2051043" y="2270873"/>
                  <a:pt x="2081047" y="2261084"/>
                </a:cubicBezTo>
                <a:cubicBezTo>
                  <a:pt x="2086286" y="2259373"/>
                  <a:pt x="2092287" y="2256902"/>
                  <a:pt x="2098859" y="2254051"/>
                </a:cubicBezTo>
                <a:cubicBezTo>
                  <a:pt x="2086667" y="2297199"/>
                  <a:pt x="2063807" y="2373135"/>
                  <a:pt x="2022945" y="2503910"/>
                </a:cubicBezTo>
                <a:lnTo>
                  <a:pt x="2014277" y="2531757"/>
                </a:lnTo>
                <a:cubicBezTo>
                  <a:pt x="1996656" y="2589541"/>
                  <a:pt x="1979415" y="2647420"/>
                  <a:pt x="1962556" y="2705394"/>
                </a:cubicBezTo>
                <a:cubicBezTo>
                  <a:pt x="1960461" y="2712427"/>
                  <a:pt x="1957603" y="2719650"/>
                  <a:pt x="1954650" y="2726874"/>
                </a:cubicBezTo>
                <a:cubicBezTo>
                  <a:pt x="1946935" y="2746261"/>
                  <a:pt x="1938267" y="2768311"/>
                  <a:pt x="1938553" y="2792736"/>
                </a:cubicBezTo>
                <a:cubicBezTo>
                  <a:pt x="1938839" y="2820583"/>
                  <a:pt x="1955698" y="2855177"/>
                  <a:pt x="1986273" y="2864491"/>
                </a:cubicBezTo>
                <a:cubicBezTo>
                  <a:pt x="1991322" y="2866107"/>
                  <a:pt x="1996465" y="2866772"/>
                  <a:pt x="2001513" y="2866772"/>
                </a:cubicBezTo>
                <a:cubicBezTo>
                  <a:pt x="2019706" y="2866772"/>
                  <a:pt x="2037042" y="2856888"/>
                  <a:pt x="2049805" y="2838545"/>
                </a:cubicBezTo>
                <a:cubicBezTo>
                  <a:pt x="2134768" y="2721076"/>
                  <a:pt x="2219541" y="2603607"/>
                  <a:pt x="2304408" y="2486138"/>
                </a:cubicBezTo>
                <a:cubicBezTo>
                  <a:pt x="2392705" y="2363917"/>
                  <a:pt x="2480907" y="2241601"/>
                  <a:pt x="2570728" y="2117479"/>
                </a:cubicBezTo>
                <a:cubicBezTo>
                  <a:pt x="2629878" y="2035459"/>
                  <a:pt x="2691123" y="1950589"/>
                  <a:pt x="2769609" y="1889383"/>
                </a:cubicBezTo>
                <a:cubicBezTo>
                  <a:pt x="2783706" y="1878359"/>
                  <a:pt x="2798565" y="1867809"/>
                  <a:pt x="2813520" y="1857260"/>
                </a:cubicBezTo>
                <a:cubicBezTo>
                  <a:pt x="2871432" y="1816108"/>
                  <a:pt x="2931249" y="1773625"/>
                  <a:pt x="2958490" y="1702725"/>
                </a:cubicBezTo>
                <a:cubicBezTo>
                  <a:pt x="2977350" y="1652829"/>
                  <a:pt x="2975064" y="1601603"/>
                  <a:pt x="2970396" y="1544674"/>
                </a:cubicBezTo>
              </a:path>
            </a:pathLst>
          </a:custGeom>
          <a:solidFill>
            <a:schemeClr val="accent5"/>
          </a:solidFill>
          <a:ln w="9525" cap="flat">
            <a:noFill/>
            <a:prstDash val="solid"/>
            <a:miter/>
          </a:ln>
        </p:spPr>
        <p:txBody>
          <a:bodyPr rtlCol="0" anchor="ctr"/>
          <a:lstStyle/>
          <a:p>
            <a:endParaRPr lang="en-GB"/>
          </a:p>
        </p:txBody>
      </p:sp>
      <p:sp>
        <p:nvSpPr>
          <p:cNvPr id="22" name="Title 1">
            <a:extLst>
              <a:ext uri="{FF2B5EF4-FFF2-40B4-BE49-F238E27FC236}">
                <a16:creationId xmlns:a16="http://schemas.microsoft.com/office/drawing/2014/main" id="{E65F8E8F-A6C4-D2FC-0217-DE7155C7E7EF}"/>
              </a:ext>
            </a:extLst>
          </p:cNvPr>
          <p:cNvSpPr txBox="1">
            <a:spLocks/>
          </p:cNvSpPr>
          <p:nvPr/>
        </p:nvSpPr>
        <p:spPr>
          <a:xfrm>
            <a:off x="605837" y="3657599"/>
            <a:ext cx="4480512" cy="18479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algn="ctr"/>
            <a:r>
              <a:rPr lang="en-GB" sz="2400">
                <a:solidFill>
                  <a:schemeClr val="bg2"/>
                </a:solidFill>
              </a:rPr>
              <a:t>“Click to edit quote text”</a:t>
            </a:r>
          </a:p>
        </p:txBody>
      </p:sp>
      <p:sp>
        <p:nvSpPr>
          <p:cNvPr id="23" name="Subtitle 2">
            <a:extLst>
              <a:ext uri="{FF2B5EF4-FFF2-40B4-BE49-F238E27FC236}">
                <a16:creationId xmlns:a16="http://schemas.microsoft.com/office/drawing/2014/main" id="{5BF2640D-E9EA-428B-0754-B023CFF192A6}"/>
              </a:ext>
            </a:extLst>
          </p:cNvPr>
          <p:cNvSpPr txBox="1">
            <a:spLocks/>
          </p:cNvSpPr>
          <p:nvPr/>
        </p:nvSpPr>
        <p:spPr>
          <a:xfrm>
            <a:off x="665674" y="5505499"/>
            <a:ext cx="4420675" cy="414337"/>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GB" sz="1600">
                <a:solidFill>
                  <a:schemeClr val="bg2"/>
                </a:solidFill>
              </a:rPr>
              <a:t>(Attribute quote here)</a:t>
            </a:r>
          </a:p>
        </p:txBody>
      </p:sp>
    </p:spTree>
    <p:extLst>
      <p:ext uri="{BB962C8B-B14F-4D97-AF65-F5344CB8AC3E}">
        <p14:creationId xmlns:p14="http://schemas.microsoft.com/office/powerpoint/2010/main" val="13060110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6_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BEDBDDA-DDA3-0E35-568D-ABD93C5C3F06}"/>
              </a:ext>
            </a:extLst>
          </p:cNvPr>
          <p:cNvPicPr>
            <a:picLocks noChangeAspect="1"/>
          </p:cNvPicPr>
          <p:nvPr/>
        </p:nvPicPr>
        <p:blipFill>
          <a:blip r:embed="rId2"/>
          <a:stretch>
            <a:fillRect/>
          </a:stretch>
        </p:blipFill>
        <p:spPr>
          <a:xfrm>
            <a:off x="6096000" y="0"/>
            <a:ext cx="6096000" cy="6858000"/>
          </a:xfrm>
          <a:prstGeom prst="rect">
            <a:avLst/>
          </a:prstGeom>
        </p:spPr>
      </p:pic>
      <p:sp>
        <p:nvSpPr>
          <p:cNvPr id="10" name="Title 1">
            <a:extLst>
              <a:ext uri="{FF2B5EF4-FFF2-40B4-BE49-F238E27FC236}">
                <a16:creationId xmlns:a16="http://schemas.microsoft.com/office/drawing/2014/main" id="{F5E2BA7A-DD47-9F4E-6813-E6C61B239166}"/>
              </a:ext>
            </a:extLst>
          </p:cNvPr>
          <p:cNvSpPr>
            <a:spLocks noGrp="1"/>
          </p:cNvSpPr>
          <p:nvPr>
            <p:ph type="ctrTitle"/>
          </p:nvPr>
        </p:nvSpPr>
        <p:spPr>
          <a:xfrm>
            <a:off x="944881" y="841248"/>
            <a:ext cx="4434840" cy="3236976"/>
          </a:xfrm>
        </p:spPr>
        <p:txBody>
          <a:bodyPr rtlCol="0" anchor="b"/>
          <a:lstStyle>
            <a:lvl1pPr algn="l">
              <a:lnSpc>
                <a:spcPct val="110000"/>
              </a:lnSpc>
              <a:spcBef>
                <a:spcPts val="1000"/>
              </a:spcBef>
              <a:defRPr sz="3600" b="0" i="0" cap="none" baseline="0"/>
            </a:lvl1pPr>
          </a:lstStyle>
          <a:p>
            <a:pPr rtl="0"/>
            <a:r>
              <a:rPr lang="en-GB" noProof="0"/>
              <a:t>Click to edit Master title style</a:t>
            </a:r>
          </a:p>
        </p:txBody>
      </p:sp>
      <p:sp>
        <p:nvSpPr>
          <p:cNvPr id="11" name="Subtitle 2">
            <a:extLst>
              <a:ext uri="{FF2B5EF4-FFF2-40B4-BE49-F238E27FC236}">
                <a16:creationId xmlns:a16="http://schemas.microsoft.com/office/drawing/2014/main" id="{797855C4-EE23-D8C0-CF0E-429B8DB291FD}"/>
              </a:ext>
            </a:extLst>
          </p:cNvPr>
          <p:cNvSpPr>
            <a:spLocks noGrp="1"/>
          </p:cNvSpPr>
          <p:nvPr>
            <p:ph type="subTitle" idx="1"/>
          </p:nvPr>
        </p:nvSpPr>
        <p:spPr>
          <a:xfrm>
            <a:off x="944880" y="4498848"/>
            <a:ext cx="4434835" cy="510474"/>
          </a:xfrm>
        </p:spPr>
        <p:txBody>
          <a:bodyPr rtlCol="0"/>
          <a:lstStyle>
            <a:lvl1pPr marL="0" indent="0" algn="l">
              <a:lnSpc>
                <a:spcPct val="11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Click to edit Master subtitle style</a:t>
            </a:r>
          </a:p>
        </p:txBody>
      </p:sp>
      <p:sp>
        <p:nvSpPr>
          <p:cNvPr id="3" name="Text Placeholder 2">
            <a:extLst>
              <a:ext uri="{FF2B5EF4-FFF2-40B4-BE49-F238E27FC236}">
                <a16:creationId xmlns:a16="http://schemas.microsoft.com/office/drawing/2014/main" id="{07AAEA0C-C491-D57D-018F-844CC2FCD338}"/>
              </a:ext>
            </a:extLst>
          </p:cNvPr>
          <p:cNvSpPr>
            <a:spLocks noGrp="1"/>
          </p:cNvSpPr>
          <p:nvPr>
            <p:ph type="body" sz="quarter" idx="13" hasCustomPrompt="1"/>
          </p:nvPr>
        </p:nvSpPr>
        <p:spPr>
          <a:xfrm>
            <a:off x="7486331" y="841248"/>
            <a:ext cx="3760788" cy="4113389"/>
          </a:xfrm>
        </p:spPr>
        <p:txBody>
          <a:bodyPr anchor="ctr"/>
          <a:lstStyle>
            <a:lvl1pPr marL="0" indent="0" algn="ctr">
              <a:buNone/>
              <a:defRPr>
                <a:ln>
                  <a:noFill/>
                </a:ln>
                <a:solidFill>
                  <a:schemeClr val="bg1"/>
                </a:solidFill>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“Insert Quote here”</a:t>
            </a:r>
          </a:p>
        </p:txBody>
      </p:sp>
      <p:sp>
        <p:nvSpPr>
          <p:cNvPr id="14" name="Text Placeholder 13">
            <a:extLst>
              <a:ext uri="{FF2B5EF4-FFF2-40B4-BE49-F238E27FC236}">
                <a16:creationId xmlns:a16="http://schemas.microsoft.com/office/drawing/2014/main" id="{DE739B1B-B116-0CC0-0395-C32CCAEB4E0B}"/>
              </a:ext>
            </a:extLst>
          </p:cNvPr>
          <p:cNvSpPr>
            <a:spLocks noGrp="1"/>
          </p:cNvSpPr>
          <p:nvPr>
            <p:ph type="body" sz="quarter" idx="14" hasCustomPrompt="1"/>
          </p:nvPr>
        </p:nvSpPr>
        <p:spPr>
          <a:xfrm>
            <a:off x="7486331" y="5089652"/>
            <a:ext cx="3760788" cy="411124"/>
          </a:xfrm>
        </p:spPr>
        <p:txBody>
          <a:bodyPr>
            <a:normAutofit/>
          </a:bodyPr>
          <a:lstStyle>
            <a:lvl1pPr marL="0" indent="0" algn="r">
              <a:buNone/>
              <a:defRPr sz="1600">
                <a:solidFill>
                  <a:schemeClr val="bg1"/>
                </a:solidFill>
              </a:defRPr>
            </a:lvl1pPr>
          </a:lstStyle>
          <a:p>
            <a:pPr lvl="0"/>
            <a:r>
              <a:rPr lang="en-GB"/>
              <a:t>(Attribute Quote here)</a:t>
            </a:r>
          </a:p>
        </p:txBody>
      </p:sp>
    </p:spTree>
    <p:extLst>
      <p:ext uri="{BB962C8B-B14F-4D97-AF65-F5344CB8AC3E}">
        <p14:creationId xmlns:p14="http://schemas.microsoft.com/office/powerpoint/2010/main" val="1815735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Pag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1298448" y="594360"/>
            <a:ext cx="6272784" cy="2373086"/>
          </a:xfrm>
          <a:solidFill>
            <a:schemeClr val="accent5"/>
          </a:solidFill>
        </p:spPr>
        <p:txBody>
          <a:bodyPr rtlCol="0" anchor="ctr"/>
          <a:lstStyle>
            <a:lvl1pPr algn="l">
              <a:defRPr sz="5400" b="1" i="0" cap="none" baseline="0">
                <a:solidFill>
                  <a:schemeClr val="bg1"/>
                </a:solidFill>
              </a:defRPr>
            </a:lvl1pPr>
          </a:lstStyle>
          <a:p>
            <a:pPr rtl="0"/>
            <a:r>
              <a:rPr lang="en-GB" noProof="0"/>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hasCustomPrompt="1"/>
          </p:nvPr>
        </p:nvSpPr>
        <p:spPr>
          <a:xfrm>
            <a:off x="1298448" y="2967445"/>
            <a:ext cx="6272783" cy="762725"/>
          </a:xfrm>
          <a:solidFill>
            <a:schemeClr val="accent5"/>
          </a:solidFill>
        </p:spPr>
        <p:txBody>
          <a:bodyPr rtlCol="0" anchor="b">
            <a:normAutofit/>
          </a:bodyPr>
          <a:lstStyle>
            <a:lvl1pPr marL="0" indent="0" algn="l">
              <a:lnSpc>
                <a:spcPct val="100000"/>
              </a:lnSpc>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Click to edit Master subtitle style.</a:t>
            </a:r>
          </a:p>
        </p:txBody>
      </p:sp>
    </p:spTree>
    <p:extLst>
      <p:ext uri="{BB962C8B-B14F-4D97-AF65-F5344CB8AC3E}">
        <p14:creationId xmlns:p14="http://schemas.microsoft.com/office/powerpoint/2010/main" val="27944939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7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rtlCol="0"/>
          <a:lstStyle>
            <a:lvl1pPr>
              <a:defRPr>
                <a:solidFill>
                  <a:schemeClr val="bg2"/>
                </a:solidFill>
              </a:defRPr>
            </a:lvl1pPr>
          </a:lstStyle>
          <a:p>
            <a:fld id="{8EE02618-9BCE-CA43-BACE-05955AD4BE53}" type="slidenum">
              <a:rPr lang="en-US" smtClean="0"/>
              <a:t>‹#›</a:t>
            </a:fld>
            <a:endParaRPr lang="en-US"/>
          </a:p>
        </p:txBody>
      </p:sp>
      <p:sp>
        <p:nvSpPr>
          <p:cNvPr id="10" name="Title 1">
            <a:extLst>
              <a:ext uri="{FF2B5EF4-FFF2-40B4-BE49-F238E27FC236}">
                <a16:creationId xmlns:a16="http://schemas.microsoft.com/office/drawing/2014/main" id="{F5E2BA7A-DD47-9F4E-6813-E6C61B239166}"/>
              </a:ext>
            </a:extLst>
          </p:cNvPr>
          <p:cNvSpPr>
            <a:spLocks noGrp="1"/>
          </p:cNvSpPr>
          <p:nvPr>
            <p:ph type="ctrTitle"/>
          </p:nvPr>
        </p:nvSpPr>
        <p:spPr>
          <a:xfrm>
            <a:off x="944881" y="841248"/>
            <a:ext cx="4434840" cy="2587752"/>
          </a:xfrm>
        </p:spPr>
        <p:txBody>
          <a:bodyPr rtlCol="0" anchor="b"/>
          <a:lstStyle>
            <a:lvl1pPr algn="l">
              <a:lnSpc>
                <a:spcPct val="110000"/>
              </a:lnSpc>
              <a:spcBef>
                <a:spcPts val="1000"/>
              </a:spcBef>
              <a:defRPr sz="3600" b="1" i="0" cap="none" baseline="0"/>
            </a:lvl1pPr>
          </a:lstStyle>
          <a:p>
            <a:pPr rtl="0"/>
            <a:r>
              <a:rPr lang="en-GB" noProof="0"/>
              <a:t>Click to edit Master title style</a:t>
            </a:r>
          </a:p>
        </p:txBody>
      </p:sp>
      <p:sp>
        <p:nvSpPr>
          <p:cNvPr id="11" name="Subtitle 2">
            <a:extLst>
              <a:ext uri="{FF2B5EF4-FFF2-40B4-BE49-F238E27FC236}">
                <a16:creationId xmlns:a16="http://schemas.microsoft.com/office/drawing/2014/main" id="{797855C4-EE23-D8C0-CF0E-429B8DB291FD}"/>
              </a:ext>
            </a:extLst>
          </p:cNvPr>
          <p:cNvSpPr>
            <a:spLocks noGrp="1"/>
          </p:cNvSpPr>
          <p:nvPr>
            <p:ph type="subTitle" idx="1"/>
          </p:nvPr>
        </p:nvSpPr>
        <p:spPr>
          <a:xfrm>
            <a:off x="944880" y="3581400"/>
            <a:ext cx="4434835" cy="2587752"/>
          </a:xfrm>
        </p:spPr>
        <p:txBody>
          <a:bodyPr rtlCol="0"/>
          <a:lstStyle>
            <a:lvl1pPr marL="0" indent="0" algn="l">
              <a:lnSpc>
                <a:spcPct val="11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Click to edit Master subtitle style</a:t>
            </a:r>
          </a:p>
        </p:txBody>
      </p:sp>
      <p:pic>
        <p:nvPicPr>
          <p:cNvPr id="3" name="Picture 2" descr="A picture containing text, sign, vector graphics&#10;&#10;Description automatically generated">
            <a:extLst>
              <a:ext uri="{FF2B5EF4-FFF2-40B4-BE49-F238E27FC236}">
                <a16:creationId xmlns:a16="http://schemas.microsoft.com/office/drawing/2014/main" id="{B0BA7946-8F88-917E-677C-A9E19FFB231D}"/>
              </a:ext>
            </a:extLst>
          </p:cNvPr>
          <p:cNvPicPr>
            <a:picLocks noChangeAspect="1"/>
          </p:cNvPicPr>
          <p:nvPr/>
        </p:nvPicPr>
        <p:blipFill>
          <a:blip r:embed="rId2"/>
          <a:stretch>
            <a:fillRect/>
          </a:stretch>
        </p:blipFill>
        <p:spPr>
          <a:xfrm>
            <a:off x="6096000" y="0"/>
            <a:ext cx="6096000" cy="6858000"/>
          </a:xfrm>
          <a:prstGeom prst="rect">
            <a:avLst/>
          </a:prstGeom>
        </p:spPr>
      </p:pic>
    </p:spTree>
    <p:extLst>
      <p:ext uri="{BB962C8B-B14F-4D97-AF65-F5344CB8AC3E}">
        <p14:creationId xmlns:p14="http://schemas.microsoft.com/office/powerpoint/2010/main" val="1296996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id="{3186EA6A-5CD5-4DF7-9C8A-EDFAF28A80D9}"/>
              </a:ext>
            </a:extLst>
          </p:cNvPr>
          <p:cNvSpPr>
            <a:spLocks noGrp="1"/>
          </p:cNvSpPr>
          <p:nvPr>
            <p:ph type="pic" sz="quarter" idx="14"/>
          </p:nvPr>
        </p:nvSpPr>
        <p:spPr>
          <a:xfrm>
            <a:off x="1777111" y="407499"/>
            <a:ext cx="1952279" cy="1952279"/>
          </a:xfrm>
          <a:custGeom>
            <a:avLst/>
            <a:gdLst>
              <a:gd name="connsiteX0" fmla="*/ 976140 w 1952279"/>
              <a:gd name="connsiteY0" fmla="*/ 0 h 1952279"/>
              <a:gd name="connsiteX1" fmla="*/ 1952279 w 1952279"/>
              <a:gd name="connsiteY1" fmla="*/ 976140 h 1952279"/>
              <a:gd name="connsiteX2" fmla="*/ 976140 w 1952279"/>
              <a:gd name="connsiteY2" fmla="*/ 1952279 h 1952279"/>
              <a:gd name="connsiteX3" fmla="*/ 0 w 1952279"/>
              <a:gd name="connsiteY3" fmla="*/ 976140 h 1952279"/>
              <a:gd name="connsiteX4" fmla="*/ 976140 w 1952279"/>
              <a:gd name="connsiteY4" fmla="*/ 0 h 1952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279" h="1952279">
                <a:moveTo>
                  <a:pt x="976140" y="0"/>
                </a:moveTo>
                <a:cubicBezTo>
                  <a:pt x="1515247" y="0"/>
                  <a:pt x="1952279" y="437033"/>
                  <a:pt x="1952279" y="976140"/>
                </a:cubicBezTo>
                <a:cubicBezTo>
                  <a:pt x="1952279" y="1515246"/>
                  <a:pt x="1515247" y="1952279"/>
                  <a:pt x="976140" y="1952279"/>
                </a:cubicBezTo>
                <a:cubicBezTo>
                  <a:pt x="437033" y="1952279"/>
                  <a:pt x="0" y="1515246"/>
                  <a:pt x="0" y="976140"/>
                </a:cubicBezTo>
                <a:cubicBezTo>
                  <a:pt x="0" y="437033"/>
                  <a:pt x="437033" y="0"/>
                  <a:pt x="976140" y="0"/>
                </a:cubicBezTo>
                <a:close/>
              </a:path>
            </a:pathLst>
          </a:custGeom>
        </p:spPr>
        <p:txBody>
          <a:bodyPr wrap="square" rtlCol="0" anchor="ctr">
            <a:noAutofit/>
          </a:bodyPr>
          <a:lstStyle>
            <a:lvl1pPr algn="ctr">
              <a:buNone/>
              <a:defRPr sz="1800">
                <a:solidFill>
                  <a:schemeClr val="bg1"/>
                </a:solidFill>
              </a:defRPr>
            </a:lvl1pPr>
          </a:lstStyle>
          <a:p>
            <a:pPr rtl="0"/>
            <a:r>
              <a:rPr lang="en-GB" noProof="0"/>
              <a:t>Click icon to add picture</a:t>
            </a:r>
          </a:p>
        </p:txBody>
      </p:sp>
      <p:sp>
        <p:nvSpPr>
          <p:cNvPr id="32" name="Picture Placeholder 31">
            <a:extLst>
              <a:ext uri="{FF2B5EF4-FFF2-40B4-BE49-F238E27FC236}">
                <a16:creationId xmlns:a16="http://schemas.microsoft.com/office/drawing/2014/main" id="{83D5117F-F235-498D-99A5-9DE2D665576C}"/>
              </a:ext>
            </a:extLst>
          </p:cNvPr>
          <p:cNvSpPr>
            <a:spLocks noGrp="1"/>
          </p:cNvSpPr>
          <p:nvPr>
            <p:ph type="pic" sz="quarter" idx="15"/>
          </p:nvPr>
        </p:nvSpPr>
        <p:spPr>
          <a:xfrm>
            <a:off x="3528345" y="1972581"/>
            <a:ext cx="2290065" cy="2273502"/>
          </a:xfrm>
          <a:custGeom>
            <a:avLst/>
            <a:gdLst>
              <a:gd name="connsiteX0" fmla="*/ 1145032 w 2290065"/>
              <a:gd name="connsiteY0" fmla="*/ 0 h 2273502"/>
              <a:gd name="connsiteX1" fmla="*/ 2290065 w 2290065"/>
              <a:gd name="connsiteY1" fmla="*/ 1145033 h 2273502"/>
              <a:gd name="connsiteX2" fmla="*/ 1375797 w 2290065"/>
              <a:gd name="connsiteY2" fmla="*/ 2266803 h 2273502"/>
              <a:gd name="connsiteX3" fmla="*/ 1331903 w 2290065"/>
              <a:gd name="connsiteY3" fmla="*/ 2273502 h 2273502"/>
              <a:gd name="connsiteX4" fmla="*/ 958162 w 2290065"/>
              <a:gd name="connsiteY4" fmla="*/ 2273502 h 2273502"/>
              <a:gd name="connsiteX5" fmla="*/ 914268 w 2290065"/>
              <a:gd name="connsiteY5" fmla="*/ 2266803 h 2273502"/>
              <a:gd name="connsiteX6" fmla="*/ 5911 w 2290065"/>
              <a:gd name="connsiteY6" fmla="*/ 1262106 h 2273502"/>
              <a:gd name="connsiteX7" fmla="*/ 0 w 2290065"/>
              <a:gd name="connsiteY7" fmla="*/ 1145053 h 2273502"/>
              <a:gd name="connsiteX8" fmla="*/ 0 w 2290065"/>
              <a:gd name="connsiteY8" fmla="*/ 1145014 h 2273502"/>
              <a:gd name="connsiteX9" fmla="*/ 5911 w 2290065"/>
              <a:gd name="connsiteY9" fmla="*/ 1027960 h 2273502"/>
              <a:gd name="connsiteX10" fmla="*/ 1145032 w 2290065"/>
              <a:gd name="connsiteY10" fmla="*/ 0 h 22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90065" h="2273502">
                <a:moveTo>
                  <a:pt x="1145032" y="0"/>
                </a:moveTo>
                <a:cubicBezTo>
                  <a:pt x="1777417" y="0"/>
                  <a:pt x="2290065" y="512649"/>
                  <a:pt x="2290065" y="1145033"/>
                </a:cubicBezTo>
                <a:cubicBezTo>
                  <a:pt x="2290065" y="1698370"/>
                  <a:pt x="1897569" y="2160033"/>
                  <a:pt x="1375797" y="2266803"/>
                </a:cubicBezTo>
                <a:lnTo>
                  <a:pt x="1331903" y="2273502"/>
                </a:lnTo>
                <a:lnTo>
                  <a:pt x="958162" y="2273502"/>
                </a:lnTo>
                <a:lnTo>
                  <a:pt x="914268" y="2266803"/>
                </a:lnTo>
                <a:cubicBezTo>
                  <a:pt x="429765" y="2167660"/>
                  <a:pt x="56730" y="1762511"/>
                  <a:pt x="5911" y="1262106"/>
                </a:cubicBezTo>
                <a:lnTo>
                  <a:pt x="0" y="1145053"/>
                </a:lnTo>
                <a:lnTo>
                  <a:pt x="0" y="1145014"/>
                </a:lnTo>
                <a:lnTo>
                  <a:pt x="5911" y="1027960"/>
                </a:lnTo>
                <a:cubicBezTo>
                  <a:pt x="64548" y="450571"/>
                  <a:pt x="552172" y="0"/>
                  <a:pt x="1145032" y="0"/>
                </a:cubicBezTo>
                <a:close/>
              </a:path>
            </a:pathLst>
          </a:custGeom>
        </p:spPr>
        <p:txBody>
          <a:bodyPr wrap="square" rtlCol="0" anchor="ctr">
            <a:noAutofit/>
          </a:bodyPr>
          <a:lstStyle>
            <a:lvl1pPr algn="ctr">
              <a:buNone/>
              <a:defRPr sz="1800">
                <a:solidFill>
                  <a:schemeClr val="bg1"/>
                </a:solidFill>
              </a:defRPr>
            </a:lvl1pPr>
          </a:lstStyle>
          <a:p>
            <a:pPr rtl="0"/>
            <a:r>
              <a:rPr lang="en-GB" noProof="0"/>
              <a:t>Click icon to add picture</a:t>
            </a:r>
          </a:p>
        </p:txBody>
      </p:sp>
      <p:sp>
        <p:nvSpPr>
          <p:cNvPr id="31" name="Picture Placeholder 30">
            <a:extLst>
              <a:ext uri="{FF2B5EF4-FFF2-40B4-BE49-F238E27FC236}">
                <a16:creationId xmlns:a16="http://schemas.microsoft.com/office/drawing/2014/main" id="{E1E0A794-F1D3-4628-B5B1-9D48AB34C3D4}"/>
              </a:ext>
            </a:extLst>
          </p:cNvPr>
          <p:cNvSpPr>
            <a:spLocks noGrp="1"/>
          </p:cNvSpPr>
          <p:nvPr>
            <p:ph type="pic" sz="quarter" idx="16"/>
          </p:nvPr>
        </p:nvSpPr>
        <p:spPr>
          <a:xfrm>
            <a:off x="5579539" y="4386312"/>
            <a:ext cx="3119293" cy="2462810"/>
          </a:xfrm>
          <a:custGeom>
            <a:avLst/>
            <a:gdLst>
              <a:gd name="connsiteX0" fmla="*/ 1559647 w 3119293"/>
              <a:gd name="connsiteY0" fmla="*/ 0 h 2462810"/>
              <a:gd name="connsiteX1" fmla="*/ 3119293 w 3119293"/>
              <a:gd name="connsiteY1" fmla="*/ 1559647 h 2462810"/>
              <a:gd name="connsiteX2" fmla="*/ 2852930 w 3119293"/>
              <a:gd name="connsiteY2" fmla="*/ 2431660 h 2462810"/>
              <a:gd name="connsiteX3" fmla="*/ 2829636 w 3119293"/>
              <a:gd name="connsiteY3" fmla="*/ 2462810 h 2462810"/>
              <a:gd name="connsiteX4" fmla="*/ 289658 w 3119293"/>
              <a:gd name="connsiteY4" fmla="*/ 2462810 h 2462810"/>
              <a:gd name="connsiteX5" fmla="*/ 266363 w 3119293"/>
              <a:gd name="connsiteY5" fmla="*/ 2431660 h 2462810"/>
              <a:gd name="connsiteX6" fmla="*/ 0 w 3119293"/>
              <a:gd name="connsiteY6" fmla="*/ 1559647 h 2462810"/>
              <a:gd name="connsiteX7" fmla="*/ 1559647 w 3119293"/>
              <a:gd name="connsiteY7" fmla="*/ 0 h 2462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9293" h="2462810">
                <a:moveTo>
                  <a:pt x="1559647" y="0"/>
                </a:moveTo>
                <a:cubicBezTo>
                  <a:pt x="2421016" y="0"/>
                  <a:pt x="3119293" y="698278"/>
                  <a:pt x="3119293" y="1559647"/>
                </a:cubicBezTo>
                <a:cubicBezTo>
                  <a:pt x="3119293" y="1882660"/>
                  <a:pt x="3021098" y="2182739"/>
                  <a:pt x="2852930" y="2431660"/>
                </a:cubicBezTo>
                <a:lnTo>
                  <a:pt x="2829636" y="2462810"/>
                </a:lnTo>
                <a:lnTo>
                  <a:pt x="289658" y="2462810"/>
                </a:lnTo>
                <a:lnTo>
                  <a:pt x="266363" y="2431660"/>
                </a:lnTo>
                <a:cubicBezTo>
                  <a:pt x="98195" y="2182739"/>
                  <a:pt x="0" y="1882660"/>
                  <a:pt x="0" y="1559647"/>
                </a:cubicBezTo>
                <a:cubicBezTo>
                  <a:pt x="0" y="698278"/>
                  <a:pt x="698278" y="0"/>
                  <a:pt x="1559647" y="0"/>
                </a:cubicBezTo>
                <a:close/>
              </a:path>
            </a:pathLst>
          </a:custGeom>
        </p:spPr>
        <p:txBody>
          <a:bodyPr wrap="square" rtlCol="0" anchor="ctr">
            <a:noAutofit/>
          </a:bodyPr>
          <a:lstStyle>
            <a:lvl1pPr algn="ctr">
              <a:buNone/>
              <a:defRPr sz="1800">
                <a:solidFill>
                  <a:schemeClr val="bg1"/>
                </a:solidFill>
              </a:defRPr>
            </a:lvl1pPr>
          </a:lstStyle>
          <a:p>
            <a:pPr rtl="0"/>
            <a:r>
              <a:rPr lang="en-GB" noProof="0"/>
              <a:t>Click icon to add picture</a:t>
            </a:r>
          </a:p>
        </p:txBody>
      </p:sp>
      <p:sp>
        <p:nvSpPr>
          <p:cNvPr id="30" name="Picture Placeholder 29">
            <a:extLst>
              <a:ext uri="{FF2B5EF4-FFF2-40B4-BE49-F238E27FC236}">
                <a16:creationId xmlns:a16="http://schemas.microsoft.com/office/drawing/2014/main" id="{B8D3F45B-B631-47D3-A33C-71CEC2B3602C}"/>
              </a:ext>
            </a:extLst>
          </p:cNvPr>
          <p:cNvSpPr>
            <a:spLocks noGrp="1"/>
          </p:cNvSpPr>
          <p:nvPr>
            <p:ph type="pic" sz="quarter" idx="17"/>
          </p:nvPr>
        </p:nvSpPr>
        <p:spPr>
          <a:xfrm>
            <a:off x="1092905" y="4018982"/>
            <a:ext cx="3854161" cy="2839018"/>
          </a:xfrm>
          <a:custGeom>
            <a:avLst/>
            <a:gdLst>
              <a:gd name="connsiteX0" fmla="*/ 1927061 w 3854161"/>
              <a:gd name="connsiteY0" fmla="*/ 0 h 2839018"/>
              <a:gd name="connsiteX1" fmla="*/ 1927101 w 3854161"/>
              <a:gd name="connsiteY1" fmla="*/ 0 h 2839018"/>
              <a:gd name="connsiteX2" fmla="*/ 2124114 w 3854161"/>
              <a:gd name="connsiteY2" fmla="*/ 9948 h 2839018"/>
              <a:gd name="connsiteX3" fmla="*/ 3854161 w 3854161"/>
              <a:gd name="connsiteY3" fmla="*/ 1927080 h 2839018"/>
              <a:gd name="connsiteX4" fmla="*/ 3702722 w 3854161"/>
              <a:gd name="connsiteY4" fmla="*/ 2677187 h 2839018"/>
              <a:gd name="connsiteX5" fmla="*/ 3624763 w 3854161"/>
              <a:gd name="connsiteY5" fmla="*/ 2839018 h 2839018"/>
              <a:gd name="connsiteX6" fmla="*/ 229398 w 3854161"/>
              <a:gd name="connsiteY6" fmla="*/ 2839018 h 2839018"/>
              <a:gd name="connsiteX7" fmla="*/ 151440 w 3854161"/>
              <a:gd name="connsiteY7" fmla="*/ 2677187 h 2839018"/>
              <a:gd name="connsiteX8" fmla="*/ 0 w 3854161"/>
              <a:gd name="connsiteY8" fmla="*/ 1927080 h 2839018"/>
              <a:gd name="connsiteX9" fmla="*/ 1730048 w 3854161"/>
              <a:gd name="connsiteY9" fmla="*/ 9948 h 283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4161" h="2839018">
                <a:moveTo>
                  <a:pt x="1927061" y="0"/>
                </a:moveTo>
                <a:lnTo>
                  <a:pt x="1927101" y="0"/>
                </a:lnTo>
                <a:lnTo>
                  <a:pt x="2124114" y="9948"/>
                </a:lnTo>
                <a:cubicBezTo>
                  <a:pt x="3095856" y="108634"/>
                  <a:pt x="3854161" y="929301"/>
                  <a:pt x="3854161" y="1927080"/>
                </a:cubicBezTo>
                <a:cubicBezTo>
                  <a:pt x="3854161" y="2193154"/>
                  <a:pt x="3800237" y="2446634"/>
                  <a:pt x="3702722" y="2677187"/>
                </a:cubicBezTo>
                <a:lnTo>
                  <a:pt x="3624763" y="2839018"/>
                </a:lnTo>
                <a:lnTo>
                  <a:pt x="229398" y="2839018"/>
                </a:lnTo>
                <a:lnTo>
                  <a:pt x="151440" y="2677187"/>
                </a:lnTo>
                <a:cubicBezTo>
                  <a:pt x="53924" y="2446634"/>
                  <a:pt x="0" y="2193154"/>
                  <a:pt x="0" y="1927080"/>
                </a:cubicBezTo>
                <a:cubicBezTo>
                  <a:pt x="0" y="929301"/>
                  <a:pt x="758305" y="108634"/>
                  <a:pt x="1730048" y="9948"/>
                </a:cubicBezTo>
                <a:close/>
              </a:path>
            </a:pathLst>
          </a:custGeom>
        </p:spPr>
        <p:txBody>
          <a:bodyPr wrap="square" rtlCol="0" anchor="ctr">
            <a:noAutofit/>
          </a:bodyPr>
          <a:lstStyle>
            <a:lvl1pPr algn="ctr">
              <a:buNone/>
              <a:defRPr sz="1800">
                <a:solidFill>
                  <a:schemeClr val="bg1"/>
                </a:solidFill>
              </a:defRPr>
            </a:lvl1pPr>
          </a:lstStyle>
          <a:p>
            <a:pPr rtl="0"/>
            <a:r>
              <a:rPr lang="en-GB" noProof="0"/>
              <a:t>Click icon to add picture</a:t>
            </a:r>
          </a:p>
        </p:txBody>
      </p:sp>
      <p:sp>
        <p:nvSpPr>
          <p:cNvPr id="2" name="Title 1">
            <a:extLst>
              <a:ext uri="{FF2B5EF4-FFF2-40B4-BE49-F238E27FC236}">
                <a16:creationId xmlns:a16="http://schemas.microsoft.com/office/drawing/2014/main" id="{E969F227-D21C-48B3-828A-6BFA9585E82F}"/>
              </a:ext>
            </a:extLst>
          </p:cNvPr>
          <p:cNvSpPr>
            <a:spLocks noGrp="1"/>
          </p:cNvSpPr>
          <p:nvPr>
            <p:ph type="title" hasCustomPrompt="1"/>
          </p:nvPr>
        </p:nvSpPr>
        <p:spPr>
          <a:xfrm>
            <a:off x="5760720" y="585216"/>
            <a:ext cx="5276088" cy="2276856"/>
          </a:xfrm>
          <a:solidFill>
            <a:schemeClr val="accent2"/>
          </a:solidFill>
        </p:spPr>
        <p:txBody>
          <a:bodyPr rtlCol="0" anchor="ctr"/>
          <a:lstStyle>
            <a:lvl1pPr algn="r">
              <a:defRPr sz="4800" b="1" cap="none" spc="400" baseline="0">
                <a:solidFill>
                  <a:schemeClr val="bg1"/>
                </a:solidFill>
              </a:defRPr>
            </a:lvl1pPr>
          </a:lstStyle>
          <a:p>
            <a:pPr rtl="0"/>
            <a:r>
              <a:rPr lang="en-GB" noProof="0"/>
              <a:t>Click To Edit Master Title Style</a:t>
            </a:r>
          </a:p>
        </p:txBody>
      </p:sp>
      <p:sp>
        <p:nvSpPr>
          <p:cNvPr id="16" name="Text Placeholder 15">
            <a:extLst>
              <a:ext uri="{FF2B5EF4-FFF2-40B4-BE49-F238E27FC236}">
                <a16:creationId xmlns:a16="http://schemas.microsoft.com/office/drawing/2014/main" id="{A928810C-E773-43AE-A2A1-4073955CC8DA}"/>
              </a:ext>
            </a:extLst>
          </p:cNvPr>
          <p:cNvSpPr>
            <a:spLocks noGrp="1"/>
          </p:cNvSpPr>
          <p:nvPr>
            <p:ph type="body" sz="quarter" idx="13"/>
          </p:nvPr>
        </p:nvSpPr>
        <p:spPr>
          <a:xfrm>
            <a:off x="5760720" y="3127248"/>
            <a:ext cx="5276088" cy="1124712"/>
          </a:xfrm>
          <a:solidFill>
            <a:schemeClr val="accent2"/>
          </a:solidFill>
        </p:spPr>
        <p:txBody>
          <a:bodyPr rtlCol="0"/>
          <a:lstStyle>
            <a:lvl1pPr marL="0" indent="0" algn="r">
              <a:buNone/>
              <a:defRPr sz="1800">
                <a:solidFill>
                  <a:schemeClr val="bg1"/>
                </a:solidFill>
              </a:defRPr>
            </a:lvl1pPr>
          </a:lstStyle>
          <a:p>
            <a:pPr lvl="0" rtl="0"/>
            <a:r>
              <a:rPr lang="en-GB" noProof="0"/>
              <a:t>Click to edit Master text styles</a:t>
            </a:r>
          </a:p>
        </p:txBody>
      </p:sp>
    </p:spTree>
    <p:extLst>
      <p:ext uri="{BB962C8B-B14F-4D97-AF65-F5344CB8AC3E}">
        <p14:creationId xmlns:p14="http://schemas.microsoft.com/office/powerpoint/2010/main" val="27273716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rtlCol="0"/>
          <a:lstStyle/>
          <a:p>
            <a:pPr rtl="0"/>
            <a:r>
              <a:rPr lang="en-GB" noProof="0"/>
              <a:t>Click to edit Master title style</a:t>
            </a:r>
          </a:p>
        </p:txBody>
      </p:sp>
    </p:spTree>
    <p:extLst>
      <p:ext uri="{BB962C8B-B14F-4D97-AF65-F5344CB8AC3E}">
        <p14:creationId xmlns:p14="http://schemas.microsoft.com/office/powerpoint/2010/main" val="35257172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Date Placeholder 4">
            <a:extLst>
              <a:ext uri="{FF2B5EF4-FFF2-40B4-BE49-F238E27FC236}">
                <a16:creationId xmlns:a16="http://schemas.microsoft.com/office/drawing/2014/main" id="{8B5DEE6C-E6CC-3855-69CA-508A41EF0DD8}"/>
              </a:ext>
            </a:extLst>
          </p:cNvPr>
          <p:cNvSpPr>
            <a:spLocks noGrp="1"/>
          </p:cNvSpPr>
          <p:nvPr>
            <p:ph type="dt" sz="half" idx="10"/>
          </p:nvPr>
        </p:nvSpPr>
        <p:spPr>
          <a:xfrm>
            <a:off x="838200" y="6218237"/>
            <a:ext cx="2743200" cy="365125"/>
          </a:xfrm>
        </p:spPr>
        <p:txBody>
          <a:bodyPr rtlCol="0"/>
          <a:lstStyle/>
          <a:p>
            <a:fld id="{E7AC358A-502B-3746-B12B-C0B0CD0AEBCE}" type="datetimeFigureOut">
              <a:rPr lang="en-US" smtClean="0"/>
              <a:t>10/22/2025</a:t>
            </a:fld>
            <a:endParaRPr lang="en-US"/>
          </a:p>
        </p:txBody>
      </p:sp>
      <p:sp>
        <p:nvSpPr>
          <p:cNvPr id="7" name="Footer Placeholder 5">
            <a:extLst>
              <a:ext uri="{FF2B5EF4-FFF2-40B4-BE49-F238E27FC236}">
                <a16:creationId xmlns:a16="http://schemas.microsoft.com/office/drawing/2014/main" id="{F573E612-E88D-0ED9-0873-71199123D582}"/>
              </a:ext>
            </a:extLst>
          </p:cNvPr>
          <p:cNvSpPr>
            <a:spLocks noGrp="1"/>
          </p:cNvSpPr>
          <p:nvPr>
            <p:ph type="ftr" sz="quarter" idx="11"/>
          </p:nvPr>
        </p:nvSpPr>
        <p:spPr>
          <a:xfrm>
            <a:off x="4038600" y="6218237"/>
            <a:ext cx="4114800" cy="365125"/>
          </a:xfrm>
        </p:spPr>
        <p:txBody>
          <a:bodyPr rtlCol="0"/>
          <a:lstStyle/>
          <a:p>
            <a:endParaRPr lang="en-US"/>
          </a:p>
        </p:txBody>
      </p:sp>
      <p:sp>
        <p:nvSpPr>
          <p:cNvPr id="8" name="Slide Number Placeholder 6">
            <a:extLst>
              <a:ext uri="{FF2B5EF4-FFF2-40B4-BE49-F238E27FC236}">
                <a16:creationId xmlns:a16="http://schemas.microsoft.com/office/drawing/2014/main" id="{C049576C-E6C6-6048-EFA6-29EB3A82FD42}"/>
              </a:ext>
            </a:extLst>
          </p:cNvPr>
          <p:cNvSpPr>
            <a:spLocks noGrp="1"/>
          </p:cNvSpPr>
          <p:nvPr>
            <p:ph type="sldNum" sz="quarter" idx="12"/>
          </p:nvPr>
        </p:nvSpPr>
        <p:spPr>
          <a:xfrm>
            <a:off x="8610600" y="6218237"/>
            <a:ext cx="2743200" cy="365125"/>
          </a:xfrm>
        </p:spPr>
        <p:txBody>
          <a:bodyPr rtlCol="0"/>
          <a:lstStyle/>
          <a:p>
            <a:fld id="{8EE02618-9BCE-CA43-BACE-05955AD4BE53}" type="slidenum">
              <a:rPr lang="en-US" smtClean="0"/>
              <a:t>‹#›</a:t>
            </a:fld>
            <a:endParaRPr lang="en-US"/>
          </a:p>
        </p:txBody>
      </p:sp>
    </p:spTree>
    <p:extLst>
      <p:ext uri="{BB962C8B-B14F-4D97-AF65-F5344CB8AC3E}">
        <p14:creationId xmlns:p14="http://schemas.microsoft.com/office/powerpoint/2010/main" val="28171180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rtlCol="0" anchor="b"/>
          <a:lstStyle>
            <a:lvl1pPr>
              <a:defRPr sz="3200"/>
            </a:lvl1pPr>
          </a:lstStyle>
          <a:p>
            <a:pPr rtl="0"/>
            <a:r>
              <a:rPr lang="en-GB" noProof="0"/>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GB" noProof="0"/>
              <a:t>Click to edit Master text styles</a:t>
            </a:r>
          </a:p>
        </p:txBody>
      </p:sp>
    </p:spTree>
    <p:extLst>
      <p:ext uri="{BB962C8B-B14F-4D97-AF65-F5344CB8AC3E}">
        <p14:creationId xmlns:p14="http://schemas.microsoft.com/office/powerpoint/2010/main" val="30632179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rtlCol="0" anchor="b"/>
          <a:lstStyle>
            <a:lvl1pPr>
              <a:defRPr sz="3200"/>
            </a:lvl1pPr>
          </a:lstStyle>
          <a:p>
            <a:pPr rtl="0"/>
            <a:r>
              <a:rPr lang="en-GB" noProof="0"/>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n-GB" noProof="0"/>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rtlCol="0"/>
          <a:lstStyle>
            <a:lvl1pPr marL="0" indent="0">
              <a:lnSpc>
                <a:spcPct val="100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GB" noProof="0"/>
              <a:t>Click to edit Master text styles</a:t>
            </a:r>
          </a:p>
        </p:txBody>
      </p:sp>
    </p:spTree>
    <p:extLst>
      <p:ext uri="{BB962C8B-B14F-4D97-AF65-F5344CB8AC3E}">
        <p14:creationId xmlns:p14="http://schemas.microsoft.com/office/powerpoint/2010/main" val="26634081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cSld name="Content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rtlCol="0"/>
          <a:lstStyle/>
          <a:p>
            <a:pPr rtl="0"/>
            <a:r>
              <a:rPr lang="en-GB" noProof="0"/>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1444752" y="1825625"/>
            <a:ext cx="4553712" cy="4351338"/>
          </a:xfrm>
        </p:spPr>
        <p:txBody>
          <a:bodyPr rtlCol="0">
            <a:normAutofit/>
          </a:bodyPr>
          <a:lstStyle>
            <a:lvl1pPr>
              <a:defRPr sz="2400"/>
            </a:lvl1pPr>
            <a:lvl2pPr>
              <a:defRPr sz="2000"/>
            </a:lvl2pPr>
            <a:lvl3pPr>
              <a:defRPr sz="1800"/>
            </a:lvl3pPr>
            <a:lvl4pPr>
              <a:defRPr sz="1600"/>
            </a:lvl4pPr>
            <a:lvl5pPr>
              <a:defRPr sz="1600"/>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784848" y="1825625"/>
            <a:ext cx="4553712" cy="4351338"/>
          </a:xfrm>
        </p:spPr>
        <p:txBody>
          <a:bodyPr rtlCol="0">
            <a:normAutofit/>
          </a:bodyPr>
          <a:lstStyle>
            <a:lvl1pPr>
              <a:defRPr sz="2400"/>
            </a:lvl1pPr>
            <a:lvl2pPr>
              <a:defRPr sz="2000"/>
            </a:lvl2pPr>
            <a:lvl3pPr>
              <a:defRPr sz="1800"/>
            </a:lvl3pPr>
            <a:lvl4pPr>
              <a:defRPr sz="1600"/>
            </a:lvl4pPr>
            <a:lvl5pPr>
              <a:defRPr sz="1600"/>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Tree>
    <p:extLst>
      <p:ext uri="{BB962C8B-B14F-4D97-AF65-F5344CB8AC3E}">
        <p14:creationId xmlns:p14="http://schemas.microsoft.com/office/powerpoint/2010/main" val="2493708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Pag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1298448" y="594360"/>
            <a:ext cx="6272783" cy="2373086"/>
          </a:xfrm>
          <a:solidFill>
            <a:schemeClr val="accent5"/>
          </a:solidFill>
        </p:spPr>
        <p:txBody>
          <a:bodyPr rtlCol="0" anchor="ctr"/>
          <a:lstStyle>
            <a:lvl1pPr algn="l">
              <a:defRPr sz="5400" b="1" i="0" cap="none" baseline="0">
                <a:solidFill>
                  <a:schemeClr val="bg1"/>
                </a:solidFill>
              </a:defRPr>
            </a:lvl1pPr>
          </a:lstStyle>
          <a:p>
            <a:pPr rtl="0"/>
            <a:r>
              <a:rPr lang="en-GB" noProof="0"/>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hasCustomPrompt="1"/>
          </p:nvPr>
        </p:nvSpPr>
        <p:spPr>
          <a:xfrm>
            <a:off x="1298449" y="2967445"/>
            <a:ext cx="6272782" cy="762725"/>
          </a:xfrm>
          <a:solidFill>
            <a:schemeClr val="accent5"/>
          </a:solidFill>
        </p:spPr>
        <p:txBody>
          <a:bodyPr rtlCol="0" anchor="b">
            <a:normAutofit/>
          </a:bodyPr>
          <a:lstStyle>
            <a:lvl1pPr marL="0" indent="0" algn="l">
              <a:lnSpc>
                <a:spcPct val="100000"/>
              </a:lnSpc>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Click to edit Master subtitle style.</a:t>
            </a:r>
          </a:p>
        </p:txBody>
      </p:sp>
    </p:spTree>
    <p:extLst>
      <p:ext uri="{BB962C8B-B14F-4D97-AF65-F5344CB8AC3E}">
        <p14:creationId xmlns:p14="http://schemas.microsoft.com/office/powerpoint/2010/main" val="2107341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Pag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1298448" y="594360"/>
            <a:ext cx="6272784" cy="2373086"/>
          </a:xfrm>
          <a:solidFill>
            <a:schemeClr val="accent5"/>
          </a:solidFill>
        </p:spPr>
        <p:txBody>
          <a:bodyPr rtlCol="0" anchor="ctr"/>
          <a:lstStyle>
            <a:lvl1pPr algn="l">
              <a:defRPr sz="5400" b="1" i="0" cap="none" baseline="0">
                <a:solidFill>
                  <a:schemeClr val="bg1"/>
                </a:solidFill>
              </a:defRPr>
            </a:lvl1pPr>
          </a:lstStyle>
          <a:p>
            <a:pPr rtl="0"/>
            <a:r>
              <a:rPr lang="en-GB" noProof="0"/>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hasCustomPrompt="1"/>
          </p:nvPr>
        </p:nvSpPr>
        <p:spPr>
          <a:xfrm>
            <a:off x="1298448" y="2967445"/>
            <a:ext cx="6272783" cy="762725"/>
          </a:xfrm>
          <a:solidFill>
            <a:schemeClr val="accent5"/>
          </a:solidFill>
        </p:spPr>
        <p:txBody>
          <a:bodyPr rtlCol="0" anchor="b">
            <a:normAutofit/>
          </a:bodyPr>
          <a:lstStyle>
            <a:lvl1pPr marL="0" indent="0" algn="l">
              <a:lnSpc>
                <a:spcPct val="100000"/>
              </a:lnSpc>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Click to edit Master subtitle style.</a:t>
            </a:r>
          </a:p>
        </p:txBody>
      </p:sp>
    </p:spTree>
    <p:extLst>
      <p:ext uri="{BB962C8B-B14F-4D97-AF65-F5344CB8AC3E}">
        <p14:creationId xmlns:p14="http://schemas.microsoft.com/office/powerpoint/2010/main" val="2266874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Intro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34120D15-E48C-4FBE-BB95-24DB36D9F458}"/>
              </a:ext>
            </a:extLst>
          </p:cNvPr>
          <p:cNvSpPr>
            <a:spLocks noGrp="1"/>
          </p:cNvSpPr>
          <p:nvPr>
            <p:ph type="pic" sz="quarter" idx="14"/>
          </p:nvPr>
        </p:nvSpPr>
        <p:spPr>
          <a:xfrm>
            <a:off x="1366432" y="2530058"/>
            <a:ext cx="3707972" cy="3707971"/>
          </a:xfrm>
          <a:custGeom>
            <a:avLst/>
            <a:gdLst>
              <a:gd name="connsiteX0" fmla="*/ 1853986 w 3707972"/>
              <a:gd name="connsiteY0" fmla="*/ 0 h 3707971"/>
              <a:gd name="connsiteX1" fmla="*/ 3707972 w 3707972"/>
              <a:gd name="connsiteY1" fmla="*/ 1853986 h 3707971"/>
              <a:gd name="connsiteX2" fmla="*/ 2043545 w 3707972"/>
              <a:gd name="connsiteY2" fmla="*/ 3698400 h 3707971"/>
              <a:gd name="connsiteX3" fmla="*/ 1854006 w 3707972"/>
              <a:gd name="connsiteY3" fmla="*/ 3707971 h 3707971"/>
              <a:gd name="connsiteX4" fmla="*/ 1853966 w 3707972"/>
              <a:gd name="connsiteY4" fmla="*/ 3707971 h 3707971"/>
              <a:gd name="connsiteX5" fmla="*/ 1664427 w 3707972"/>
              <a:gd name="connsiteY5" fmla="*/ 3698400 h 3707971"/>
              <a:gd name="connsiteX6" fmla="*/ 0 w 3707972"/>
              <a:gd name="connsiteY6" fmla="*/ 1853986 h 3707971"/>
              <a:gd name="connsiteX7" fmla="*/ 1853986 w 3707972"/>
              <a:gd name="connsiteY7" fmla="*/ 0 h 370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7972" h="3707971">
                <a:moveTo>
                  <a:pt x="1853986" y="0"/>
                </a:moveTo>
                <a:cubicBezTo>
                  <a:pt x="2877914" y="0"/>
                  <a:pt x="3707972" y="830058"/>
                  <a:pt x="3707972" y="1853986"/>
                </a:cubicBezTo>
                <a:cubicBezTo>
                  <a:pt x="3707972" y="2813919"/>
                  <a:pt x="2978429" y="3603458"/>
                  <a:pt x="2043545" y="3698400"/>
                </a:cubicBezTo>
                <a:lnTo>
                  <a:pt x="1854006" y="3707971"/>
                </a:lnTo>
                <a:lnTo>
                  <a:pt x="1853966" y="3707971"/>
                </a:lnTo>
                <a:lnTo>
                  <a:pt x="1664427" y="3698400"/>
                </a:lnTo>
                <a:cubicBezTo>
                  <a:pt x="729543" y="3603458"/>
                  <a:pt x="0" y="2813919"/>
                  <a:pt x="0" y="1853986"/>
                </a:cubicBezTo>
                <a:cubicBezTo>
                  <a:pt x="0" y="830058"/>
                  <a:pt x="830058" y="0"/>
                  <a:pt x="1853986" y="0"/>
                </a:cubicBezTo>
                <a:close/>
              </a:path>
            </a:pathLst>
          </a:custGeom>
        </p:spPr>
        <p:txBody>
          <a:bodyPr wrap="square" rtlCol="0" anchor="ctr">
            <a:noAutofit/>
          </a:bodyPr>
          <a:lstStyle>
            <a:lvl1pPr algn="ctr">
              <a:buNone/>
              <a:defRPr sz="1600" b="1">
                <a:solidFill>
                  <a:schemeClr val="bg1"/>
                </a:solidFill>
              </a:defRPr>
            </a:lvl1pPr>
          </a:lstStyle>
          <a:p>
            <a:pPr rtl="0"/>
            <a:r>
              <a:rPr lang="en-GB" noProof="0"/>
              <a:t>Click icon to add picture</a:t>
            </a:r>
          </a:p>
        </p:txBody>
      </p:sp>
      <p:sp>
        <p:nvSpPr>
          <p:cNvPr id="2" name="Title 1">
            <a:extLst>
              <a:ext uri="{FF2B5EF4-FFF2-40B4-BE49-F238E27FC236}">
                <a16:creationId xmlns:a16="http://schemas.microsoft.com/office/drawing/2014/main" id="{E969F227-D21C-48B3-828A-6BFA9585E82F}"/>
              </a:ext>
            </a:extLst>
          </p:cNvPr>
          <p:cNvSpPr>
            <a:spLocks noGrp="1"/>
          </p:cNvSpPr>
          <p:nvPr>
            <p:ph type="title" hasCustomPrompt="1"/>
          </p:nvPr>
        </p:nvSpPr>
        <p:spPr>
          <a:xfrm>
            <a:off x="5202936" y="585216"/>
            <a:ext cx="5833872" cy="2276856"/>
          </a:xfrm>
          <a:solidFill>
            <a:schemeClr val="accent5"/>
          </a:solidFill>
        </p:spPr>
        <p:txBody>
          <a:bodyPr rtlCol="0" anchor="ctr"/>
          <a:lstStyle>
            <a:lvl1pPr algn="r">
              <a:defRPr sz="6000" b="1" cap="none" spc="400" baseline="0">
                <a:solidFill>
                  <a:schemeClr val="bg1"/>
                </a:solidFill>
                <a:effectLst/>
              </a:defRPr>
            </a:lvl1pPr>
          </a:lstStyle>
          <a:p>
            <a:pPr rtl="0"/>
            <a:r>
              <a:rPr lang="en-GB" noProof="0"/>
              <a:t>Title</a:t>
            </a:r>
          </a:p>
        </p:txBody>
      </p:sp>
      <p:sp>
        <p:nvSpPr>
          <p:cNvPr id="16" name="Text Placeholder 15">
            <a:extLst>
              <a:ext uri="{FF2B5EF4-FFF2-40B4-BE49-F238E27FC236}">
                <a16:creationId xmlns:a16="http://schemas.microsoft.com/office/drawing/2014/main" id="{A928810C-E773-43AE-A2A1-4073955CC8DA}"/>
              </a:ext>
            </a:extLst>
          </p:cNvPr>
          <p:cNvSpPr>
            <a:spLocks noGrp="1"/>
          </p:cNvSpPr>
          <p:nvPr>
            <p:ph type="body" sz="quarter" idx="13"/>
          </p:nvPr>
        </p:nvSpPr>
        <p:spPr>
          <a:xfrm>
            <a:off x="5202936" y="3127248"/>
            <a:ext cx="5833872" cy="3118104"/>
          </a:xfrm>
          <a:solidFill>
            <a:schemeClr val="tx1"/>
          </a:solidFill>
        </p:spPr>
        <p:txBody>
          <a:bodyPr rtlCol="0"/>
          <a:lstStyle>
            <a:lvl1pPr marL="0" indent="0" algn="r">
              <a:buNone/>
              <a:defRPr sz="1800">
                <a:solidFill>
                  <a:schemeClr val="bg1"/>
                </a:solidFill>
              </a:defRPr>
            </a:lvl1pPr>
          </a:lstStyle>
          <a:p>
            <a:pPr lvl="0" rtl="0"/>
            <a:r>
              <a:rPr lang="en-GB" noProof="0"/>
              <a:t>Click to edit Master text styles</a:t>
            </a:r>
          </a:p>
        </p:txBody>
      </p:sp>
    </p:spTree>
    <p:extLst>
      <p:ext uri="{BB962C8B-B14F-4D97-AF65-F5344CB8AC3E}">
        <p14:creationId xmlns:p14="http://schemas.microsoft.com/office/powerpoint/2010/main" val="2712052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Learning Intentions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5E2BA7A-DD47-9F4E-6813-E6C61B239166}"/>
              </a:ext>
            </a:extLst>
          </p:cNvPr>
          <p:cNvSpPr>
            <a:spLocks noGrp="1"/>
          </p:cNvSpPr>
          <p:nvPr>
            <p:ph type="ctrTitle" hasCustomPrompt="1"/>
          </p:nvPr>
        </p:nvSpPr>
        <p:spPr>
          <a:xfrm>
            <a:off x="944881" y="1752600"/>
            <a:ext cx="4434840" cy="533400"/>
          </a:xfrm>
        </p:spPr>
        <p:txBody>
          <a:bodyPr rtlCol="0" anchor="b">
            <a:normAutofit/>
          </a:bodyPr>
          <a:lstStyle>
            <a:lvl1pPr algn="l">
              <a:lnSpc>
                <a:spcPct val="110000"/>
              </a:lnSpc>
              <a:spcBef>
                <a:spcPts val="1000"/>
              </a:spcBef>
              <a:defRPr sz="2400" b="1" i="0" cap="none" baseline="0"/>
            </a:lvl1pPr>
          </a:lstStyle>
          <a:p>
            <a:pPr rtl="0"/>
            <a:r>
              <a:rPr lang="en-GB" noProof="0"/>
              <a:t>Learning about:</a:t>
            </a:r>
          </a:p>
        </p:txBody>
      </p:sp>
      <p:sp>
        <p:nvSpPr>
          <p:cNvPr id="11" name="Subtitle 2">
            <a:extLst>
              <a:ext uri="{FF2B5EF4-FFF2-40B4-BE49-F238E27FC236}">
                <a16:creationId xmlns:a16="http://schemas.microsoft.com/office/drawing/2014/main" id="{797855C4-EE23-D8C0-CF0E-429B8DB291FD}"/>
              </a:ext>
            </a:extLst>
          </p:cNvPr>
          <p:cNvSpPr>
            <a:spLocks noGrp="1"/>
          </p:cNvSpPr>
          <p:nvPr>
            <p:ph type="subTitle" idx="1"/>
          </p:nvPr>
        </p:nvSpPr>
        <p:spPr>
          <a:xfrm>
            <a:off x="944880" y="2590800"/>
            <a:ext cx="4434835" cy="3578352"/>
          </a:xfrm>
        </p:spPr>
        <p:txBody>
          <a:bodyPr rtlCol="0"/>
          <a:lstStyle>
            <a:lvl1pPr marL="0" indent="0" algn="l">
              <a:lnSpc>
                <a:spcPct val="11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Click to edit Master subtitle style</a:t>
            </a:r>
          </a:p>
        </p:txBody>
      </p:sp>
      <p:pic>
        <p:nvPicPr>
          <p:cNvPr id="8" name="Graphic 7">
            <a:extLst>
              <a:ext uri="{FF2B5EF4-FFF2-40B4-BE49-F238E27FC236}">
                <a16:creationId xmlns:a16="http://schemas.microsoft.com/office/drawing/2014/main" id="{B9974ABF-C266-CBDA-E862-AA8A98FE37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37281" y="304800"/>
            <a:ext cx="4914900" cy="863600"/>
          </a:xfrm>
          <a:prstGeom prst="rect">
            <a:avLst/>
          </a:prstGeom>
        </p:spPr>
      </p:pic>
      <p:sp>
        <p:nvSpPr>
          <p:cNvPr id="12" name="Text Placeholder 11">
            <a:extLst>
              <a:ext uri="{FF2B5EF4-FFF2-40B4-BE49-F238E27FC236}">
                <a16:creationId xmlns:a16="http://schemas.microsoft.com/office/drawing/2014/main" id="{0489400E-327A-6965-6542-B732B254DE8D}"/>
              </a:ext>
            </a:extLst>
          </p:cNvPr>
          <p:cNvSpPr>
            <a:spLocks noGrp="1"/>
          </p:cNvSpPr>
          <p:nvPr>
            <p:ph type="body" sz="quarter" idx="10" hasCustomPrompt="1"/>
          </p:nvPr>
        </p:nvSpPr>
        <p:spPr>
          <a:xfrm>
            <a:off x="6812281" y="1752600"/>
            <a:ext cx="4434834" cy="533400"/>
          </a:xfrm>
        </p:spPr>
        <p:txBody>
          <a:bodyPr anchor="b"/>
          <a:lstStyle>
            <a:lvl1pPr marL="0" indent="0">
              <a:buNone/>
              <a:defRPr b="1"/>
            </a:lvl1pPr>
            <a:lvl2pPr marL="457200" indent="0">
              <a:buNone/>
              <a:defRPr/>
            </a:lvl2pPr>
          </a:lstStyle>
          <a:p>
            <a:r>
              <a:rPr lang="en-GB" sz="2400" noProof="0"/>
              <a:t>Learning to:</a:t>
            </a:r>
            <a:endParaRPr lang="en-GB" sz="2400"/>
          </a:p>
        </p:txBody>
      </p:sp>
      <p:sp>
        <p:nvSpPr>
          <p:cNvPr id="14" name="Text Placeholder 13">
            <a:extLst>
              <a:ext uri="{FF2B5EF4-FFF2-40B4-BE49-F238E27FC236}">
                <a16:creationId xmlns:a16="http://schemas.microsoft.com/office/drawing/2014/main" id="{B2853586-CF48-9451-8F30-4C6F782EB3FA}"/>
              </a:ext>
            </a:extLst>
          </p:cNvPr>
          <p:cNvSpPr>
            <a:spLocks noGrp="1"/>
          </p:cNvSpPr>
          <p:nvPr>
            <p:ph type="body" sz="quarter" idx="11" hasCustomPrompt="1"/>
          </p:nvPr>
        </p:nvSpPr>
        <p:spPr>
          <a:xfrm>
            <a:off x="6811963" y="2590800"/>
            <a:ext cx="4435475" cy="3578225"/>
          </a:xfrm>
        </p:spPr>
        <p:txBody>
          <a:bodyPr>
            <a:normAutofit/>
          </a:bodyPr>
          <a:lstStyle>
            <a:lvl1pPr marL="0" indent="0">
              <a:buNone/>
              <a:defRPr sz="1800"/>
            </a:lvl1pPr>
            <a:lvl4pPr marL="1371600" indent="0">
              <a:buNone/>
              <a:defRPr/>
            </a:lvl4pPr>
          </a:lstStyle>
          <a:p>
            <a:r>
              <a:rPr lang="en-GB"/>
              <a:t>Click to edit Master subtitle style</a:t>
            </a:r>
          </a:p>
        </p:txBody>
      </p:sp>
    </p:spTree>
    <p:extLst>
      <p:ext uri="{BB962C8B-B14F-4D97-AF65-F5344CB8AC3E}">
        <p14:creationId xmlns:p14="http://schemas.microsoft.com/office/powerpoint/2010/main" val="1985156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Learning Intentions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797855C4-EE23-D8C0-CF0E-429B8DB291FD}"/>
              </a:ext>
            </a:extLst>
          </p:cNvPr>
          <p:cNvSpPr>
            <a:spLocks noGrp="1"/>
          </p:cNvSpPr>
          <p:nvPr>
            <p:ph type="subTitle" idx="1"/>
          </p:nvPr>
        </p:nvSpPr>
        <p:spPr>
          <a:xfrm>
            <a:off x="944880" y="2590800"/>
            <a:ext cx="4434835" cy="3578352"/>
          </a:xfrm>
        </p:spPr>
        <p:txBody>
          <a:bodyPr rtlCol="0"/>
          <a:lstStyle>
            <a:lvl1pPr marL="0" indent="0" algn="l">
              <a:lnSpc>
                <a:spcPct val="11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Click to edit Master subtitle style</a:t>
            </a:r>
          </a:p>
        </p:txBody>
      </p:sp>
      <p:pic>
        <p:nvPicPr>
          <p:cNvPr id="8" name="Graphic 7">
            <a:extLst>
              <a:ext uri="{FF2B5EF4-FFF2-40B4-BE49-F238E27FC236}">
                <a16:creationId xmlns:a16="http://schemas.microsoft.com/office/drawing/2014/main" id="{B9974ABF-C266-CBDA-E862-AA8A98FE37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4847" y="1107948"/>
            <a:ext cx="4914900" cy="863600"/>
          </a:xfrm>
          <a:prstGeom prst="rect">
            <a:avLst/>
          </a:prstGeom>
        </p:spPr>
      </p:pic>
      <p:sp>
        <p:nvSpPr>
          <p:cNvPr id="14" name="Text Placeholder 13">
            <a:extLst>
              <a:ext uri="{FF2B5EF4-FFF2-40B4-BE49-F238E27FC236}">
                <a16:creationId xmlns:a16="http://schemas.microsoft.com/office/drawing/2014/main" id="{B2853586-CF48-9451-8F30-4C6F782EB3FA}"/>
              </a:ext>
            </a:extLst>
          </p:cNvPr>
          <p:cNvSpPr>
            <a:spLocks noGrp="1"/>
          </p:cNvSpPr>
          <p:nvPr>
            <p:ph type="body" sz="quarter" idx="11" hasCustomPrompt="1"/>
          </p:nvPr>
        </p:nvSpPr>
        <p:spPr>
          <a:xfrm>
            <a:off x="6811963" y="2590800"/>
            <a:ext cx="4435475" cy="3578225"/>
          </a:xfrm>
        </p:spPr>
        <p:txBody>
          <a:bodyPr>
            <a:normAutofit/>
          </a:bodyPr>
          <a:lstStyle>
            <a:lvl1pPr marL="0" indent="0">
              <a:buNone/>
              <a:defRPr sz="1800"/>
            </a:lvl1pPr>
            <a:lvl4pPr marL="1371600" indent="0">
              <a:buNone/>
              <a:defRPr/>
            </a:lvl4pPr>
          </a:lstStyle>
          <a:p>
            <a:r>
              <a:rPr lang="en-GB"/>
              <a:t>Click to edit Master subtitle style</a:t>
            </a:r>
          </a:p>
        </p:txBody>
      </p:sp>
      <p:pic>
        <p:nvPicPr>
          <p:cNvPr id="3" name="Graphic 2">
            <a:extLst>
              <a:ext uri="{FF2B5EF4-FFF2-40B4-BE49-F238E27FC236}">
                <a16:creationId xmlns:a16="http://schemas.microsoft.com/office/drawing/2014/main" id="{9A4F4341-D6CD-810F-CF95-C1781C99683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72255" y="1095248"/>
            <a:ext cx="4584700" cy="863600"/>
          </a:xfrm>
          <a:prstGeom prst="rect">
            <a:avLst/>
          </a:prstGeom>
        </p:spPr>
      </p:pic>
    </p:spTree>
    <p:extLst>
      <p:ext uri="{BB962C8B-B14F-4D97-AF65-F5344CB8AC3E}">
        <p14:creationId xmlns:p14="http://schemas.microsoft.com/office/powerpoint/2010/main" val="1140330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Intr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1524000" y="1122363"/>
            <a:ext cx="9144000" cy="2387600"/>
          </a:xfrm>
        </p:spPr>
        <p:txBody>
          <a:bodyPr rtlCol="0" anchor="b"/>
          <a:lstStyle>
            <a:lvl1pPr algn="l">
              <a:defRPr sz="6000" b="1" i="0" cap="none" baseline="0"/>
            </a:lvl1pPr>
          </a:lstStyle>
          <a:p>
            <a:pPr rtl="0"/>
            <a:r>
              <a:rPr lang="en-GB" noProof="0"/>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rtlCol="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Click to edit Master subtitle style</a:t>
            </a:r>
          </a:p>
        </p:txBody>
      </p:sp>
    </p:spTree>
    <p:extLst>
      <p:ext uri="{BB962C8B-B14F-4D97-AF65-F5344CB8AC3E}">
        <p14:creationId xmlns:p14="http://schemas.microsoft.com/office/powerpoint/2010/main" val="2677170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Intro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E62FC6D8-DD87-4B93-8491-43C84EE63FE2}"/>
              </a:ext>
            </a:extLst>
          </p:cNvPr>
          <p:cNvSpPr>
            <a:spLocks noGrp="1"/>
          </p:cNvSpPr>
          <p:nvPr>
            <p:ph type="pic" sz="quarter" idx="13"/>
          </p:nvPr>
        </p:nvSpPr>
        <p:spPr>
          <a:xfrm>
            <a:off x="7451965" y="1665520"/>
            <a:ext cx="4266960" cy="4266968"/>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rtlCol="0" anchor="ctr">
            <a:noAutofit/>
          </a:bodyPr>
          <a:lstStyle>
            <a:lvl1pPr algn="ctr">
              <a:buNone/>
              <a:defRPr/>
            </a:lvl1pPr>
          </a:lstStyle>
          <a:p>
            <a:pPr rtl="0"/>
            <a:r>
              <a:rPr lang="en-GB" noProof="0"/>
              <a:t>Click icon to add picture</a:t>
            </a:r>
          </a:p>
        </p:txBody>
      </p:sp>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a:xfrm>
            <a:off x="804672" y="1335024"/>
            <a:ext cx="6190488" cy="1179576"/>
          </a:xfrm>
        </p:spPr>
        <p:txBody>
          <a:bodyPr lIns="91440" tIns="45720" rIns="91440" bIns="45720" rtlCol="0" anchor="b"/>
          <a:lstStyle>
            <a:lvl1pPr>
              <a:defRPr sz="5400"/>
            </a:lvl1pPr>
          </a:lstStyle>
          <a:p>
            <a:pPr rtl="0"/>
            <a:r>
              <a:rPr lang="en-GB" noProof="0"/>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a:xfrm>
            <a:off x="850392" y="2825496"/>
            <a:ext cx="6190488" cy="3346704"/>
          </a:xfrm>
        </p:spPr>
        <p:txBody>
          <a:bodyPr rtlCol="0"/>
          <a:lstStyle>
            <a:lvl1pPr marL="0" indent="0">
              <a:lnSpc>
                <a:spcPct val="110000"/>
              </a:lnSpc>
              <a:buNone/>
              <a:defRPr sz="2000"/>
            </a:lvl1pPr>
            <a:lvl2pPr marL="228600">
              <a:defRPr sz="1800"/>
            </a:lvl2pPr>
            <a:lvl3pPr marL="457200">
              <a:defRPr sz="1600"/>
            </a:lvl3pPr>
            <a:lvl4pPr marL="685800">
              <a:defRPr sz="1400"/>
            </a:lvl4pPr>
            <a:lvl5pPr>
              <a:defRPr sz="1400"/>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p:txBody>
      </p:sp>
    </p:spTree>
    <p:extLst>
      <p:ext uri="{BB962C8B-B14F-4D97-AF65-F5344CB8AC3E}">
        <p14:creationId xmlns:p14="http://schemas.microsoft.com/office/powerpoint/2010/main" val="4011775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7.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en-GB" noProof="0"/>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en-GB" noProof="0"/>
              <a:t>Click to edit Master text styles</a:t>
            </a:r>
          </a:p>
          <a:p>
            <a:pPr lvl="1" rtl="0"/>
            <a:r>
              <a:rPr lang="en-GB" noProof="0"/>
              <a:t>Second level</a:t>
            </a:r>
          </a:p>
          <a:p>
            <a:pPr lvl="2" rtl="0"/>
            <a:r>
              <a:rPr lang="en-GB" noProof="0"/>
              <a:t>Third level</a:t>
            </a:r>
          </a:p>
          <a:p>
            <a:pPr lvl="3" rtl="0"/>
            <a:r>
              <a:rPr lang="en-GB" noProof="0"/>
              <a:t>Quarter level</a:t>
            </a:r>
          </a:p>
          <a:p>
            <a:pPr lvl="4" rtl="0"/>
            <a:r>
              <a:rPr lang="en-GB" noProof="0"/>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cap="all" spc="100" baseline="0">
                <a:solidFill>
                  <a:schemeClr val="tx1">
                    <a:tint val="75000"/>
                  </a:schemeClr>
                </a:solidFill>
              </a:defRPr>
            </a:lvl1pPr>
          </a:lstStyle>
          <a:p>
            <a:fld id="{E7AC358A-502B-3746-B12B-C0B0CD0AEBCE}" type="datetimeFigureOut">
              <a:rPr lang="en-US" smtClean="0"/>
              <a:t>10/22/2025</a:t>
            </a:fld>
            <a:endParaRPr lang="en-US"/>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cap="all" spc="100" baseline="0">
                <a:solidFill>
                  <a:schemeClr val="tx1">
                    <a:tint val="75000"/>
                  </a:schemeClr>
                </a:solidFill>
              </a:defRPr>
            </a:lvl1pPr>
          </a:lstStyle>
          <a:p>
            <a:fld id="{8EE02618-9BCE-CA43-BACE-05955AD4BE53}" type="slidenum">
              <a:rPr lang="en-US" smtClean="0"/>
              <a:t>‹#›</a:t>
            </a:fld>
            <a:endParaRPr lang="en-US"/>
          </a:p>
        </p:txBody>
      </p:sp>
    </p:spTree>
    <p:extLst>
      <p:ext uri="{BB962C8B-B14F-4D97-AF65-F5344CB8AC3E}">
        <p14:creationId xmlns:p14="http://schemas.microsoft.com/office/powerpoint/2010/main" val="2859403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8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51" r:id="rId1"/>
    <p:sldLayoutId id="2147483688"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1.png"/><Relationship Id="rId7"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slides/_rels/slide11.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51.svg"/><Relationship Id="rId2" Type="http://schemas.openxmlformats.org/officeDocument/2006/relationships/image" Target="../media/image37.png"/><Relationship Id="rId1" Type="http://schemas.openxmlformats.org/officeDocument/2006/relationships/slideLayout" Target="../slideLayouts/slideLayout9.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7.svg"/><Relationship Id="rId3" Type="http://schemas.openxmlformats.org/officeDocument/2006/relationships/image" Target="../media/image52.png"/><Relationship Id="rId7" Type="http://schemas.microsoft.com/office/2007/relationships/hdphoto" Target="../media/hdphoto4.wdp"/><Relationship Id="rId12" Type="http://schemas.openxmlformats.org/officeDocument/2006/relationships/image" Target="../media/image43.png"/><Relationship Id="rId17" Type="http://schemas.openxmlformats.org/officeDocument/2006/relationships/image" Target="../media/image60.svg"/><Relationship Id="rId2" Type="http://schemas.openxmlformats.org/officeDocument/2006/relationships/notesSlide" Target="../notesSlides/notesSlide7.xml"/><Relationship Id="rId16" Type="http://schemas.openxmlformats.org/officeDocument/2006/relationships/image" Target="../media/image59.png"/><Relationship Id="rId1" Type="http://schemas.openxmlformats.org/officeDocument/2006/relationships/slideLayout" Target="../slideLayouts/slideLayout22.xml"/><Relationship Id="rId6" Type="http://schemas.microsoft.com/office/2007/relationships/hdphoto" Target="../media/hdphoto3.wdp"/><Relationship Id="rId11" Type="http://schemas.openxmlformats.org/officeDocument/2006/relationships/image" Target="../media/image56.svg"/><Relationship Id="rId5" Type="http://schemas.microsoft.com/office/2007/relationships/hdphoto" Target="../media/hdphoto2.wdp"/><Relationship Id="rId15" Type="http://schemas.openxmlformats.org/officeDocument/2006/relationships/image" Target="../media/image58.svg"/><Relationship Id="rId10" Type="http://schemas.openxmlformats.org/officeDocument/2006/relationships/image" Target="../media/image55.png"/><Relationship Id="rId4" Type="http://schemas.microsoft.com/office/2007/relationships/hdphoto" Target="../media/hdphoto1.wdp"/><Relationship Id="rId9" Type="http://schemas.openxmlformats.org/officeDocument/2006/relationships/image" Target="../media/image54.svg"/><Relationship Id="rId1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62.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17.xml"/><Relationship Id="rId4" Type="http://schemas.openxmlformats.org/officeDocument/2006/relationships/image" Target="../media/image65.svg"/></Relationships>
</file>

<file path=ppt/slides/_rels/slide1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 Id="rId9" Type="http://schemas.openxmlformats.org/officeDocument/2006/relationships/image" Target="../media/image27.svg"/></Relationships>
</file>

<file path=ppt/slides/_rels/slide2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slideLayout" Target="../slideLayouts/slideLayout24.xml"/><Relationship Id="rId4" Type="http://schemas.openxmlformats.org/officeDocument/2006/relationships/image" Target="../media/image32.svg"/></Relationships>
</file>

<file path=ppt/slides/_rels/slide24.xml.rels><?xml version="1.0" encoding="UTF-8" standalone="yes"?>
<Relationships xmlns="http://schemas.openxmlformats.org/package/2006/relationships"><Relationship Id="rId3" Type="http://schemas.openxmlformats.org/officeDocument/2006/relationships/hyperlink" Target="https://www.culturesofwestafrica.com/timelines/" TargetMode="External"/><Relationship Id="rId2" Type="http://schemas.openxmlformats.org/officeDocument/2006/relationships/notesSlide" Target="../notesSlides/notesSlide11.xml"/><Relationship Id="rId1" Type="http://schemas.openxmlformats.org/officeDocument/2006/relationships/slideLayout" Target="../slideLayouts/slideLayout22.xml"/><Relationship Id="rId5" Type="http://schemas.openxmlformats.org/officeDocument/2006/relationships/image" Target="../media/image38.sv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Layout" Target="../slideLayouts/slideLayout22.xml"/><Relationship Id="rId4" Type="http://schemas.openxmlformats.org/officeDocument/2006/relationships/image" Target="../media/image30.emf"/></Relationships>
</file>

<file path=ppt/slides/_rels/slide2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15.xml"/><Relationship Id="rId5" Type="http://schemas.openxmlformats.org/officeDocument/2006/relationships/image" Target="../media/image21.svg"/><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76.svg"/><Relationship Id="rId7" Type="http://schemas.openxmlformats.org/officeDocument/2006/relationships/image" Target="../media/image80.svg"/><Relationship Id="rId2" Type="http://schemas.openxmlformats.org/officeDocument/2006/relationships/image" Target="../media/image53.png"/><Relationship Id="rId1" Type="http://schemas.openxmlformats.org/officeDocument/2006/relationships/slideLayout" Target="../slideLayouts/slideLayout12.xml"/><Relationship Id="rId6" Type="http://schemas.openxmlformats.org/officeDocument/2006/relationships/image" Target="../media/image79.png"/><Relationship Id="rId5" Type="http://schemas.openxmlformats.org/officeDocument/2006/relationships/image" Target="../media/image78.svg"/><Relationship Id="rId4" Type="http://schemas.openxmlformats.org/officeDocument/2006/relationships/image" Target="../media/image7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47.svg"/></Relationships>
</file>

<file path=ppt/slides/_rels/slide3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3" Type="http://schemas.openxmlformats.org/officeDocument/2006/relationships/image" Target="../media/image84.svg"/><Relationship Id="rId7" Type="http://schemas.openxmlformats.org/officeDocument/2006/relationships/image" Target="../media/image80.svg"/><Relationship Id="rId2" Type="http://schemas.openxmlformats.org/officeDocument/2006/relationships/image" Target="../media/image83.png"/><Relationship Id="rId1" Type="http://schemas.openxmlformats.org/officeDocument/2006/relationships/slideLayout" Target="../slideLayouts/slideLayout21.xml"/><Relationship Id="rId6" Type="http://schemas.openxmlformats.org/officeDocument/2006/relationships/image" Target="../media/image79.png"/><Relationship Id="rId5" Type="http://schemas.openxmlformats.org/officeDocument/2006/relationships/image" Target="../media/image78.svg"/><Relationship Id="rId4" Type="http://schemas.openxmlformats.org/officeDocument/2006/relationships/image" Target="../media/image7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86.svg"/><Relationship Id="rId2" Type="http://schemas.openxmlformats.org/officeDocument/2006/relationships/image" Target="../media/image59.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87.svg"/><Relationship Id="rId2" Type="http://schemas.openxmlformats.org/officeDocument/2006/relationships/image" Target="../media/image59.png"/><Relationship Id="rId1" Type="http://schemas.openxmlformats.org/officeDocument/2006/relationships/slideLayout" Target="../slideLayouts/slideLayout9.xml"/><Relationship Id="rId5" Type="http://schemas.openxmlformats.org/officeDocument/2006/relationships/image" Target="../media/image38.svg"/><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slideLayout" Target="../slideLayouts/slideLayout24.xml"/><Relationship Id="rId4" Type="http://schemas.openxmlformats.org/officeDocument/2006/relationships/image" Target="../media/image32.svg"/></Relationships>
</file>

<file path=ppt/slides/_rels/slide50.xml.rels><?xml version="1.0" encoding="UTF-8" standalone="yes"?>
<Relationships xmlns="http://schemas.openxmlformats.org/package/2006/relationships"><Relationship Id="rId3" Type="http://schemas.openxmlformats.org/officeDocument/2006/relationships/image" Target="../media/image76.svg"/><Relationship Id="rId7" Type="http://schemas.openxmlformats.org/officeDocument/2006/relationships/image" Target="../media/image80.svg"/><Relationship Id="rId2" Type="http://schemas.openxmlformats.org/officeDocument/2006/relationships/image" Target="../media/image53.png"/><Relationship Id="rId1" Type="http://schemas.openxmlformats.org/officeDocument/2006/relationships/slideLayout" Target="../slideLayouts/slideLayout3.xml"/><Relationship Id="rId6" Type="http://schemas.openxmlformats.org/officeDocument/2006/relationships/image" Target="../media/image79.png"/><Relationship Id="rId5" Type="http://schemas.openxmlformats.org/officeDocument/2006/relationships/image" Target="../media/image78.svg"/><Relationship Id="rId4" Type="http://schemas.openxmlformats.org/officeDocument/2006/relationships/image" Target="../media/image77.png"/></Relationships>
</file>

<file path=ppt/slides/_rels/slide51.xml.rels><?xml version="1.0" encoding="UTF-8" standalone="yes"?>
<Relationships xmlns="http://schemas.openxmlformats.org/package/2006/relationships"><Relationship Id="rId3" Type="http://schemas.openxmlformats.org/officeDocument/2006/relationships/image" Target="../media/image56.svg"/><Relationship Id="rId7" Type="http://schemas.openxmlformats.org/officeDocument/2006/relationships/image" Target="../media/image65.svg"/><Relationship Id="rId2" Type="http://schemas.openxmlformats.org/officeDocument/2006/relationships/image" Target="../media/image55.png"/><Relationship Id="rId1" Type="http://schemas.openxmlformats.org/officeDocument/2006/relationships/slideLayout" Target="../slideLayouts/slideLayout11.xml"/><Relationship Id="rId6" Type="http://schemas.openxmlformats.org/officeDocument/2006/relationships/image" Target="../media/image64.png"/><Relationship Id="rId5" Type="http://schemas.openxmlformats.org/officeDocument/2006/relationships/image" Target="../media/image89.svg"/><Relationship Id="rId4" Type="http://schemas.openxmlformats.org/officeDocument/2006/relationships/image" Target="../media/image88.png"/></Relationships>
</file>

<file path=ppt/slides/_rels/slide5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3" Type="http://schemas.openxmlformats.org/officeDocument/2006/relationships/image" Target="../media/image87.svg"/><Relationship Id="rId7" Type="http://schemas.openxmlformats.org/officeDocument/2006/relationships/image" Target="../media/image80.svg"/><Relationship Id="rId2" Type="http://schemas.openxmlformats.org/officeDocument/2006/relationships/image" Target="../media/image59.png"/><Relationship Id="rId1" Type="http://schemas.openxmlformats.org/officeDocument/2006/relationships/slideLayout" Target="../slideLayouts/slideLayout10.xml"/><Relationship Id="rId6" Type="http://schemas.openxmlformats.org/officeDocument/2006/relationships/image" Target="../media/image79.png"/><Relationship Id="rId5" Type="http://schemas.openxmlformats.org/officeDocument/2006/relationships/image" Target="../media/image78.svg"/><Relationship Id="rId4" Type="http://schemas.openxmlformats.org/officeDocument/2006/relationships/image" Target="../media/image77.png"/></Relationships>
</file>

<file path=ppt/slides/_rels/slide5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56.svg"/><Relationship Id="rId7" Type="http://schemas.openxmlformats.org/officeDocument/2006/relationships/image" Target="../media/image73.svg"/><Relationship Id="rId2" Type="http://schemas.openxmlformats.org/officeDocument/2006/relationships/image" Target="../media/image55.png"/><Relationship Id="rId1" Type="http://schemas.openxmlformats.org/officeDocument/2006/relationships/slideLayout" Target="../slideLayouts/slideLayout9.xml"/><Relationship Id="rId6" Type="http://schemas.openxmlformats.org/officeDocument/2006/relationships/image" Target="../media/image72.png"/><Relationship Id="rId11" Type="http://schemas.openxmlformats.org/officeDocument/2006/relationships/image" Target="../media/image65.svg"/><Relationship Id="rId5" Type="http://schemas.openxmlformats.org/officeDocument/2006/relationships/image" Target="../media/image89.svg"/><Relationship Id="rId10" Type="http://schemas.openxmlformats.org/officeDocument/2006/relationships/image" Target="../media/image64.png"/><Relationship Id="rId4" Type="http://schemas.openxmlformats.org/officeDocument/2006/relationships/image" Target="../media/image88.png"/><Relationship Id="rId9" Type="http://schemas.openxmlformats.org/officeDocument/2006/relationships/image" Target="../media/image71.svg"/></Relationships>
</file>

<file path=ppt/slides/_rels/slide55.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55.png"/><Relationship Id="rId1" Type="http://schemas.openxmlformats.org/officeDocument/2006/relationships/slideLayout" Target="../slideLayouts/slideLayout9.xml"/><Relationship Id="rId5" Type="http://schemas.openxmlformats.org/officeDocument/2006/relationships/image" Target="../media/image92.svg"/><Relationship Id="rId4" Type="http://schemas.openxmlformats.org/officeDocument/2006/relationships/image" Target="../media/image88.png"/></Relationships>
</file>

<file path=ppt/slides/_rels/slide56.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55.png"/><Relationship Id="rId1" Type="http://schemas.openxmlformats.org/officeDocument/2006/relationships/slideLayout" Target="../slideLayouts/slideLayout9.xml"/><Relationship Id="rId5" Type="http://schemas.openxmlformats.org/officeDocument/2006/relationships/image" Target="../media/image92.svg"/><Relationship Id="rId4" Type="http://schemas.openxmlformats.org/officeDocument/2006/relationships/image" Target="../media/image88.png"/></Relationships>
</file>

<file path=ppt/slides/_rels/slide57.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44.svg"/><Relationship Id="rId7" Type="http://schemas.openxmlformats.org/officeDocument/2006/relationships/image" Target="../media/image94.svg"/><Relationship Id="rId2" Type="http://schemas.openxmlformats.org/officeDocument/2006/relationships/image" Target="../media/image43.png"/><Relationship Id="rId1" Type="http://schemas.openxmlformats.org/officeDocument/2006/relationships/slideLayout" Target="../slideLayouts/slideLayout27.xml"/><Relationship Id="rId6" Type="http://schemas.openxmlformats.org/officeDocument/2006/relationships/image" Target="../media/image93.png"/><Relationship Id="rId5" Type="http://schemas.openxmlformats.org/officeDocument/2006/relationships/image" Target="../media/image62.svg"/><Relationship Id="rId4" Type="http://schemas.openxmlformats.org/officeDocument/2006/relationships/image" Target="../media/image61.png"/><Relationship Id="rId9" Type="http://schemas.openxmlformats.org/officeDocument/2006/relationships/image" Target="../media/image71.svg"/></Relationships>
</file>

<file path=ppt/slides/_rels/slide6.xml.rels><?xml version="1.0" encoding="UTF-8" standalone="yes"?>
<Relationships xmlns="http://schemas.openxmlformats.org/package/2006/relationships"><Relationship Id="rId8" Type="http://schemas.openxmlformats.org/officeDocument/2006/relationships/image" Target="file:////var/folders/6v/h879gcrd5mbbn60yt7sg41p80000gn/T/com.microsoft.Word/WebArchiveCopyPasteTempFiles/e1798.jpg" TargetMode="External"/><Relationship Id="rId3" Type="http://schemas.openxmlformats.org/officeDocument/2006/relationships/image" Target="../media/image33.jpeg"/><Relationship Id="rId7" Type="http://schemas.openxmlformats.org/officeDocument/2006/relationships/image" Target="../media/image35.jpe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file:////var/folders/6v/h879gcrd5mbbn60yt7sg41p80000gn/T/com.microsoft.Word/WebArchiveCopyPasteTempFiles/82_about_image.jpg" TargetMode="External"/><Relationship Id="rId5" Type="http://schemas.openxmlformats.org/officeDocument/2006/relationships/image" Target="../media/image34.jpeg"/><Relationship Id="rId4" Type="http://schemas.openxmlformats.org/officeDocument/2006/relationships/image" Target="file:////var/folders/6v/h879gcrd5mbbn60yt7sg41p80000gn/T/com.microsoft.Word/WebArchiveCopyPasteTempFiles/DP-14195-001.jpg" TargetMode="External"/><Relationship Id="rId9" Type="http://schemas.openxmlformats.org/officeDocument/2006/relationships/image" Target="../media/image36.jpeg"/></Relationships>
</file>

<file path=ppt/slides/_rels/slide6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5.xml"/><Relationship Id="rId4" Type="http://schemas.openxmlformats.org/officeDocument/2006/relationships/image" Target="../media/image97.svg"/></Relationships>
</file>

<file path=ppt/slides/_rels/slide7.xml.rels><?xml version="1.0" encoding="UTF-8" standalone="yes"?>
<Relationships xmlns="http://schemas.openxmlformats.org/package/2006/relationships"><Relationship Id="rId8" Type="http://schemas.openxmlformats.org/officeDocument/2006/relationships/image" Target="file:////var/folders/6v/h879gcrd5mbbn60yt7sg41p80000gn/T/com.microsoft.Word/WebArchiveCopyPasteTempFiles/e1798.jpg" TargetMode="External"/><Relationship Id="rId3" Type="http://schemas.openxmlformats.org/officeDocument/2006/relationships/image" Target="../media/image33.jpeg"/><Relationship Id="rId7"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image" Target="file:////var/folders/6v/h879gcrd5mbbn60yt7sg41p80000gn/T/com.microsoft.Word/WebArchiveCopyPasteTempFiles/82_about_image.jpg" TargetMode="External"/><Relationship Id="rId5" Type="http://schemas.openxmlformats.org/officeDocument/2006/relationships/image" Target="../media/image34.jpeg"/><Relationship Id="rId10" Type="http://schemas.openxmlformats.org/officeDocument/2006/relationships/hyperlink" Target="https://www.youtube.com/watch?v=Ov9FUu7alKk" TargetMode="External"/><Relationship Id="rId4" Type="http://schemas.openxmlformats.org/officeDocument/2006/relationships/image" Target="file:////var/folders/6v/h879gcrd5mbbn60yt7sg41p80000gn/T/com.microsoft.Word/WebArchiveCopyPasteTempFiles/DP-14195-001.jpg" TargetMode="External"/><Relationship Id="rId9" Type="http://schemas.openxmlformats.org/officeDocument/2006/relationships/image" Target="../media/image36.jpe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sv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06E2B-4819-48FB-47BA-24BCCBB3F5F0}"/>
              </a:ext>
            </a:extLst>
          </p:cNvPr>
          <p:cNvSpPr>
            <a:spLocks noGrp="1"/>
          </p:cNvSpPr>
          <p:nvPr>
            <p:ph type="title"/>
          </p:nvPr>
        </p:nvSpPr>
        <p:spPr>
          <a:xfrm>
            <a:off x="1373038" y="1365790"/>
            <a:ext cx="7425906" cy="1325563"/>
          </a:xfrm>
        </p:spPr>
        <p:txBody>
          <a:bodyPr>
            <a:normAutofit/>
          </a:bodyPr>
          <a:lstStyle/>
          <a:p>
            <a:r>
              <a:rPr lang="en-US" sz="3200"/>
              <a:t>Solve the clues to discover the continent we will be studying:</a:t>
            </a:r>
          </a:p>
        </p:txBody>
      </p:sp>
      <p:sp>
        <p:nvSpPr>
          <p:cNvPr id="3" name="Content Placeholder 2">
            <a:extLst>
              <a:ext uri="{FF2B5EF4-FFF2-40B4-BE49-F238E27FC236}">
                <a16:creationId xmlns:a16="http://schemas.microsoft.com/office/drawing/2014/main" id="{73AEEC56-B384-7A02-896D-7C884522D8E9}"/>
              </a:ext>
            </a:extLst>
          </p:cNvPr>
          <p:cNvSpPr>
            <a:spLocks noGrp="1"/>
          </p:cNvSpPr>
          <p:nvPr>
            <p:ph sz="half" idx="1"/>
          </p:nvPr>
        </p:nvSpPr>
        <p:spPr>
          <a:xfrm>
            <a:off x="1373038" y="2691353"/>
            <a:ext cx="8337603" cy="3416149"/>
          </a:xfrm>
        </p:spPr>
        <p:txBody>
          <a:bodyPr>
            <a:normAutofit/>
          </a:bodyPr>
          <a:lstStyle/>
          <a:p>
            <a:pPr marL="457200" indent="-457200">
              <a:buAutoNum type="arabicParenR"/>
            </a:pPr>
            <a:r>
              <a:rPr lang="en-US"/>
              <a:t>I have 54 countries. </a:t>
            </a:r>
          </a:p>
          <a:p>
            <a:pPr marL="457200" indent="-457200">
              <a:buAutoNum type="arabicParenR"/>
            </a:pPr>
            <a:r>
              <a:rPr lang="en-US"/>
              <a:t>Today it is believed there are 1500-2000 </a:t>
            </a:r>
            <a:br>
              <a:rPr lang="en-US"/>
            </a:br>
            <a:r>
              <a:rPr lang="en-US"/>
              <a:t>languages spoken on this continent.</a:t>
            </a:r>
          </a:p>
          <a:p>
            <a:pPr marL="457200" indent="-457200">
              <a:buAutoNum type="arabicParenR"/>
            </a:pPr>
            <a:r>
              <a:rPr lang="en-US"/>
              <a:t>Footballers such as Didier Drogba, Samuel </a:t>
            </a:r>
            <a:r>
              <a:rPr lang="en-US" err="1"/>
              <a:t>Eto’o</a:t>
            </a:r>
            <a:r>
              <a:rPr lang="en-US"/>
              <a:t> </a:t>
            </a:r>
            <a:br>
              <a:rPr lang="en-US"/>
            </a:br>
            <a:r>
              <a:rPr lang="en-US"/>
              <a:t>and Mohamad Salah were all born on this continent.</a:t>
            </a:r>
          </a:p>
          <a:p>
            <a:pPr marL="457200" indent="-457200">
              <a:buAutoNum type="arabicParenR"/>
            </a:pPr>
            <a:r>
              <a:rPr lang="en-US"/>
              <a:t>Famous people such as Lupita </a:t>
            </a:r>
            <a:r>
              <a:rPr lang="en-US" err="1"/>
              <a:t>Nyong’O</a:t>
            </a:r>
            <a:r>
              <a:rPr lang="en-US"/>
              <a:t>, Elon Musk </a:t>
            </a:r>
            <a:br>
              <a:rPr lang="en-US"/>
            </a:br>
            <a:r>
              <a:rPr lang="en-US"/>
              <a:t>and Trevor Noah were all born here too.</a:t>
            </a:r>
          </a:p>
          <a:p>
            <a:endParaRPr lang="en-US"/>
          </a:p>
          <a:p>
            <a:endParaRPr lang="en-US"/>
          </a:p>
        </p:txBody>
      </p:sp>
      <p:pic>
        <p:nvPicPr>
          <p:cNvPr id="5" name="Graphic 4">
            <a:extLst>
              <a:ext uri="{FF2B5EF4-FFF2-40B4-BE49-F238E27FC236}">
                <a16:creationId xmlns:a16="http://schemas.microsoft.com/office/drawing/2014/main" id="{7FC8BF89-C2E3-1184-90B6-72A6340F331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46550" y="329661"/>
            <a:ext cx="3898900" cy="863600"/>
          </a:xfrm>
          <a:prstGeom prst="rect">
            <a:avLst/>
          </a:prstGeom>
        </p:spPr>
      </p:pic>
    </p:spTree>
    <p:extLst>
      <p:ext uri="{BB962C8B-B14F-4D97-AF65-F5344CB8AC3E}">
        <p14:creationId xmlns:p14="http://schemas.microsoft.com/office/powerpoint/2010/main" val="14830459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A6A8DC9-90D7-6BB1-93D3-E520040137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8040" y="357809"/>
            <a:ext cx="10534060" cy="5764693"/>
          </a:xfrm>
          <a:prstGeom prst="rect">
            <a:avLst/>
          </a:prstGeom>
        </p:spPr>
      </p:pic>
      <p:pic>
        <p:nvPicPr>
          <p:cNvPr id="3" name="Graphic 2">
            <a:extLst>
              <a:ext uri="{FF2B5EF4-FFF2-40B4-BE49-F238E27FC236}">
                <a16:creationId xmlns:a16="http://schemas.microsoft.com/office/drawing/2014/main" id="{B29F558E-C7BF-4D1C-15AA-CBC71D4B794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1885" y="597955"/>
            <a:ext cx="9013886" cy="4868567"/>
          </a:xfrm>
          <a:prstGeom prst="rect">
            <a:avLst/>
          </a:prstGeom>
        </p:spPr>
      </p:pic>
      <p:sp>
        <p:nvSpPr>
          <p:cNvPr id="6" name="TextBox 5">
            <a:extLst>
              <a:ext uri="{FF2B5EF4-FFF2-40B4-BE49-F238E27FC236}">
                <a16:creationId xmlns:a16="http://schemas.microsoft.com/office/drawing/2014/main" id="{24C98AC2-5F9D-40C4-5114-996B7C8E2769}"/>
              </a:ext>
            </a:extLst>
          </p:cNvPr>
          <p:cNvSpPr txBox="1"/>
          <p:nvPr/>
        </p:nvSpPr>
        <p:spPr>
          <a:xfrm>
            <a:off x="8232445" y="1070119"/>
            <a:ext cx="1296520" cy="2831544"/>
          </a:xfrm>
          <a:prstGeom prst="rect">
            <a:avLst/>
          </a:prstGeom>
          <a:noFill/>
        </p:spPr>
        <p:txBody>
          <a:bodyPr wrap="square">
            <a:spAutoFit/>
          </a:bodyPr>
          <a:lstStyle/>
          <a:p>
            <a:r>
              <a:rPr lang="en-US" sz="2000" b="1"/>
              <a:t>What does this show/ suggest about Igbo culture?</a:t>
            </a:r>
          </a:p>
          <a:p>
            <a:endParaRPr lang="en-US"/>
          </a:p>
        </p:txBody>
      </p:sp>
      <p:sp>
        <p:nvSpPr>
          <p:cNvPr id="10" name="TextBox 9">
            <a:extLst>
              <a:ext uri="{FF2B5EF4-FFF2-40B4-BE49-F238E27FC236}">
                <a16:creationId xmlns:a16="http://schemas.microsoft.com/office/drawing/2014/main" id="{0CF5026C-67B4-5C68-4F61-2A17ACFC4915}"/>
              </a:ext>
            </a:extLst>
          </p:cNvPr>
          <p:cNvSpPr txBox="1"/>
          <p:nvPr/>
        </p:nvSpPr>
        <p:spPr>
          <a:xfrm>
            <a:off x="9347470" y="1070119"/>
            <a:ext cx="1437759" cy="1600438"/>
          </a:xfrm>
          <a:prstGeom prst="rect">
            <a:avLst/>
          </a:prstGeom>
          <a:noFill/>
        </p:spPr>
        <p:txBody>
          <a:bodyPr wrap="square">
            <a:spAutoFit/>
          </a:bodyPr>
          <a:lstStyle/>
          <a:p>
            <a:r>
              <a:rPr lang="en-US" sz="2000" b="1"/>
              <a:t>What questions does this raise? </a:t>
            </a:r>
          </a:p>
          <a:p>
            <a:endParaRPr lang="en-US"/>
          </a:p>
        </p:txBody>
      </p:sp>
      <p:sp>
        <p:nvSpPr>
          <p:cNvPr id="14" name="TextBox 13">
            <a:extLst>
              <a:ext uri="{FF2B5EF4-FFF2-40B4-BE49-F238E27FC236}">
                <a16:creationId xmlns:a16="http://schemas.microsoft.com/office/drawing/2014/main" id="{3106F52A-FEA7-D828-C98E-F23BF70B424D}"/>
              </a:ext>
            </a:extLst>
          </p:cNvPr>
          <p:cNvSpPr txBox="1"/>
          <p:nvPr/>
        </p:nvSpPr>
        <p:spPr>
          <a:xfrm>
            <a:off x="10684544" y="1070119"/>
            <a:ext cx="1437759" cy="2523768"/>
          </a:xfrm>
          <a:prstGeom prst="rect">
            <a:avLst/>
          </a:prstGeom>
          <a:noFill/>
        </p:spPr>
        <p:txBody>
          <a:bodyPr wrap="square">
            <a:spAutoFit/>
          </a:bodyPr>
          <a:lstStyle/>
          <a:p>
            <a:r>
              <a:rPr lang="en-US" sz="2000" b="1"/>
              <a:t>Do you trust the creator of this source? Why or why not?</a:t>
            </a:r>
          </a:p>
          <a:p>
            <a:endParaRPr lang="en-US"/>
          </a:p>
        </p:txBody>
      </p:sp>
      <p:pic>
        <p:nvPicPr>
          <p:cNvPr id="5" name="Graphic 4">
            <a:extLst>
              <a:ext uri="{FF2B5EF4-FFF2-40B4-BE49-F238E27FC236}">
                <a16:creationId xmlns:a16="http://schemas.microsoft.com/office/drawing/2014/main" id="{EB44121F-8F83-CE01-C65A-C3AC4573370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8731" y="596353"/>
            <a:ext cx="7979672" cy="3916015"/>
          </a:xfrm>
          <a:prstGeom prst="rect">
            <a:avLst/>
          </a:prstGeom>
        </p:spPr>
      </p:pic>
      <p:sp>
        <p:nvSpPr>
          <p:cNvPr id="16" name="TextBox 15">
            <a:extLst>
              <a:ext uri="{FF2B5EF4-FFF2-40B4-BE49-F238E27FC236}">
                <a16:creationId xmlns:a16="http://schemas.microsoft.com/office/drawing/2014/main" id="{F4D66F66-D252-367F-F0DE-C6C033B268AA}"/>
              </a:ext>
            </a:extLst>
          </p:cNvPr>
          <p:cNvSpPr txBox="1"/>
          <p:nvPr/>
        </p:nvSpPr>
        <p:spPr>
          <a:xfrm>
            <a:off x="377540" y="845912"/>
            <a:ext cx="7737074" cy="4031873"/>
          </a:xfrm>
          <a:prstGeom prst="rect">
            <a:avLst/>
          </a:prstGeom>
          <a:noFill/>
        </p:spPr>
        <p:txBody>
          <a:bodyPr wrap="square">
            <a:spAutoFit/>
          </a:bodyPr>
          <a:lstStyle/>
          <a:p>
            <a:pPr algn="ctr"/>
            <a:r>
              <a:rPr lang="en-US" sz="1400" b="1"/>
              <a:t>We are almost a nation of dancers, musicians, and poets. Thus every great event, such as a triumphant return from battle, or other cause of public rejoicing is celebrated in public dances, which are accompanied with songs and music suited to the occasion. The assembly is separated into four divisions, which dance either apart or in succession, and each with a character peculiar to itself. The first division contains the married men, who in their dances frequently exhibit feats of arms, and the representation of a battle. To these succeed the married women, who dance in the second division. The young men occupy the third; and the maidens the fourth. Each represents some interesting scene of real life, such as a great achievement, domestic employment, a pathetic story, or some rural sport; and as the subject is generally founded on some recent event, it is therefore ever new. This gives our dances a spirit and variety which I have scarcely seen elsewhere. We have many musical instruments, particularly drums of different kinds.’</a:t>
            </a:r>
          </a:p>
          <a:p>
            <a:pPr algn="ctr"/>
            <a:endParaRPr lang="en-US" sz="1400"/>
          </a:p>
          <a:p>
            <a:pPr algn="ctr"/>
            <a:r>
              <a:rPr lang="en-US" sz="1200"/>
              <a:t>From Olaudah Equiano ‘The Interesting Narrative of the Life of Olaudah Equiano’, published 1789.  Equiano was an anti-slavery activist who had been born in the Igbo civilization, been enslaved, succeeded in escaping and became a hugely successful speaker and author. </a:t>
            </a:r>
          </a:p>
          <a:p>
            <a:pPr algn="ctr"/>
            <a:endParaRPr lang="en-US" sz="1400"/>
          </a:p>
          <a:p>
            <a:pPr algn="ctr"/>
            <a:endParaRPr lang="en-US"/>
          </a:p>
        </p:txBody>
      </p:sp>
    </p:spTree>
    <p:extLst>
      <p:ext uri="{BB962C8B-B14F-4D97-AF65-F5344CB8AC3E}">
        <p14:creationId xmlns:p14="http://schemas.microsoft.com/office/powerpoint/2010/main" val="3444021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8BB8B8-156E-DEDF-C3EC-932F5F049390}"/>
              </a:ext>
            </a:extLst>
          </p:cNvPr>
          <p:cNvSpPr>
            <a:spLocks noGrp="1"/>
          </p:cNvSpPr>
          <p:nvPr>
            <p:ph type="title"/>
          </p:nvPr>
        </p:nvSpPr>
        <p:spPr>
          <a:xfrm>
            <a:off x="804672" y="1335024"/>
            <a:ext cx="6800292" cy="1179576"/>
          </a:xfrm>
        </p:spPr>
        <p:txBody>
          <a:bodyPr>
            <a:noAutofit/>
          </a:bodyPr>
          <a:lstStyle/>
          <a:p>
            <a:r>
              <a:rPr lang="en-US" sz="4400"/>
              <a:t>Asante and </a:t>
            </a:r>
            <a:r>
              <a:rPr lang="en-US" sz="4400" err="1"/>
              <a:t>Nri</a:t>
            </a:r>
            <a:r>
              <a:rPr lang="en-US" sz="4400"/>
              <a:t> Culture</a:t>
            </a:r>
          </a:p>
        </p:txBody>
      </p:sp>
      <p:sp>
        <p:nvSpPr>
          <p:cNvPr id="4" name="Content Placeholder 3">
            <a:extLst>
              <a:ext uri="{FF2B5EF4-FFF2-40B4-BE49-F238E27FC236}">
                <a16:creationId xmlns:a16="http://schemas.microsoft.com/office/drawing/2014/main" id="{DF8AF94B-5DB1-BF8C-B3EF-C1A2A27E5CA9}"/>
              </a:ext>
            </a:extLst>
          </p:cNvPr>
          <p:cNvSpPr>
            <a:spLocks noGrp="1"/>
          </p:cNvSpPr>
          <p:nvPr>
            <p:ph idx="1"/>
          </p:nvPr>
        </p:nvSpPr>
        <p:spPr>
          <a:xfrm>
            <a:off x="814496" y="2561907"/>
            <a:ext cx="6190488" cy="4032504"/>
          </a:xfrm>
        </p:spPr>
        <p:txBody>
          <a:bodyPr>
            <a:normAutofit/>
          </a:bodyPr>
          <a:lstStyle/>
          <a:p>
            <a:r>
              <a:rPr lang="en-US" sz="2200"/>
              <a:t>You will be allocated a </a:t>
            </a:r>
            <a:r>
              <a:rPr lang="en-US" sz="2200" b="1"/>
              <a:t>new group </a:t>
            </a:r>
            <a:r>
              <a:rPr lang="en-US" sz="2200"/>
              <a:t>including people who’ve just been studying Asante and Igbo culture</a:t>
            </a:r>
          </a:p>
          <a:p>
            <a:r>
              <a:rPr lang="en-US" sz="2200"/>
              <a:t>Use your source analysis, as well as your jotter notes from the last two lessons, to add as many ideas as possible to the Venn diagram about </a:t>
            </a:r>
            <a:r>
              <a:rPr lang="en-US" sz="2200" b="1"/>
              <a:t>similarities</a:t>
            </a:r>
            <a:r>
              <a:rPr lang="en-US" sz="2200"/>
              <a:t> and </a:t>
            </a:r>
            <a:r>
              <a:rPr lang="en-US" sz="2200" b="1"/>
              <a:t>differences </a:t>
            </a:r>
            <a:r>
              <a:rPr lang="en-US" sz="2200"/>
              <a:t>between and within the two civilizations.</a:t>
            </a:r>
          </a:p>
          <a:p>
            <a:r>
              <a:rPr lang="en-US" sz="2200"/>
              <a:t>Prize for the group with the most ideas!</a:t>
            </a:r>
          </a:p>
          <a:p>
            <a:endParaRPr lang="en-US"/>
          </a:p>
          <a:p>
            <a:endParaRPr lang="en-US"/>
          </a:p>
        </p:txBody>
      </p:sp>
      <p:pic>
        <p:nvPicPr>
          <p:cNvPr id="5" name="Graphic 4">
            <a:extLst>
              <a:ext uri="{FF2B5EF4-FFF2-40B4-BE49-F238E27FC236}">
                <a16:creationId xmlns:a16="http://schemas.microsoft.com/office/drawing/2014/main" id="{FB296A22-002D-E5FD-8A47-E5A19DB9091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53547" y="263589"/>
            <a:ext cx="2284905" cy="844422"/>
          </a:xfrm>
          <a:prstGeom prst="rect">
            <a:avLst/>
          </a:prstGeom>
        </p:spPr>
      </p:pic>
      <p:pic>
        <p:nvPicPr>
          <p:cNvPr id="7" name="Graphic 6">
            <a:extLst>
              <a:ext uri="{FF2B5EF4-FFF2-40B4-BE49-F238E27FC236}">
                <a16:creationId xmlns:a16="http://schemas.microsoft.com/office/drawing/2014/main" id="{537D0550-3564-8762-E5F9-DBA0DC6EAD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714399">
            <a:off x="7116964" y="2954053"/>
            <a:ext cx="2954025" cy="3157751"/>
          </a:xfrm>
          <a:prstGeom prst="rect">
            <a:avLst/>
          </a:prstGeom>
        </p:spPr>
      </p:pic>
      <p:pic>
        <p:nvPicPr>
          <p:cNvPr id="8" name="Graphic 7">
            <a:extLst>
              <a:ext uri="{FF2B5EF4-FFF2-40B4-BE49-F238E27FC236}">
                <a16:creationId xmlns:a16="http://schemas.microsoft.com/office/drawing/2014/main" id="{D107AC47-BAC4-0A51-B04D-20D93D17212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9699536">
            <a:off x="8947583" y="3013688"/>
            <a:ext cx="2954025" cy="3157751"/>
          </a:xfrm>
          <a:prstGeom prst="rect">
            <a:avLst/>
          </a:prstGeom>
        </p:spPr>
      </p:pic>
      <p:sp>
        <p:nvSpPr>
          <p:cNvPr id="10" name="TextBox 9">
            <a:extLst>
              <a:ext uri="{FF2B5EF4-FFF2-40B4-BE49-F238E27FC236}">
                <a16:creationId xmlns:a16="http://schemas.microsoft.com/office/drawing/2014/main" id="{B6C1CC05-7F49-042A-97DF-D555FC2328B3}"/>
              </a:ext>
            </a:extLst>
          </p:cNvPr>
          <p:cNvSpPr txBox="1"/>
          <p:nvPr/>
        </p:nvSpPr>
        <p:spPr>
          <a:xfrm>
            <a:off x="7604964" y="5069869"/>
            <a:ext cx="1649131" cy="984885"/>
          </a:xfrm>
          <a:prstGeom prst="rect">
            <a:avLst/>
          </a:prstGeom>
          <a:noFill/>
        </p:spPr>
        <p:txBody>
          <a:bodyPr wrap="square">
            <a:spAutoFit/>
          </a:bodyPr>
          <a:lstStyle/>
          <a:p>
            <a:pPr algn="ctr"/>
            <a:r>
              <a:rPr lang="en-US" sz="2000" b="1"/>
              <a:t>Asante Civilization</a:t>
            </a:r>
          </a:p>
          <a:p>
            <a:pPr algn="ctr"/>
            <a:endParaRPr lang="en-US"/>
          </a:p>
        </p:txBody>
      </p:sp>
      <p:sp>
        <p:nvSpPr>
          <p:cNvPr id="11" name="TextBox 10">
            <a:extLst>
              <a:ext uri="{FF2B5EF4-FFF2-40B4-BE49-F238E27FC236}">
                <a16:creationId xmlns:a16="http://schemas.microsoft.com/office/drawing/2014/main" id="{D637B937-7A1F-4743-3C6A-AACF79922932}"/>
              </a:ext>
            </a:extLst>
          </p:cNvPr>
          <p:cNvSpPr txBox="1"/>
          <p:nvPr/>
        </p:nvSpPr>
        <p:spPr>
          <a:xfrm>
            <a:off x="9728373" y="5069869"/>
            <a:ext cx="1649131" cy="984885"/>
          </a:xfrm>
          <a:prstGeom prst="rect">
            <a:avLst/>
          </a:prstGeom>
          <a:noFill/>
        </p:spPr>
        <p:txBody>
          <a:bodyPr wrap="square">
            <a:spAutoFit/>
          </a:bodyPr>
          <a:lstStyle/>
          <a:p>
            <a:pPr algn="ctr"/>
            <a:r>
              <a:rPr lang="en-US" sz="2000" b="1" err="1"/>
              <a:t>Nri</a:t>
            </a:r>
            <a:r>
              <a:rPr lang="en-US" sz="2000" b="1"/>
              <a:t> Civilization</a:t>
            </a:r>
          </a:p>
          <a:p>
            <a:pPr algn="ctr"/>
            <a:endParaRPr lang="en-US"/>
          </a:p>
        </p:txBody>
      </p:sp>
    </p:spTree>
    <p:extLst>
      <p:ext uri="{BB962C8B-B14F-4D97-AF65-F5344CB8AC3E}">
        <p14:creationId xmlns:p14="http://schemas.microsoft.com/office/powerpoint/2010/main" val="7251422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6472E-6FE3-A80B-5A2F-943BD6B86E60}"/>
              </a:ext>
            </a:extLst>
          </p:cNvPr>
          <p:cNvSpPr>
            <a:spLocks noGrp="1"/>
          </p:cNvSpPr>
          <p:nvPr>
            <p:ph type="title"/>
          </p:nvPr>
        </p:nvSpPr>
        <p:spPr>
          <a:xfrm>
            <a:off x="1118152" y="763183"/>
            <a:ext cx="10515600" cy="1325563"/>
          </a:xfrm>
        </p:spPr>
        <p:txBody>
          <a:bodyPr/>
          <a:lstStyle/>
          <a:p>
            <a:r>
              <a:rPr lang="en-US"/>
              <a:t>How similar were the </a:t>
            </a:r>
            <a:r>
              <a:rPr lang="en-US" err="1"/>
              <a:t>Nri</a:t>
            </a:r>
            <a:r>
              <a:rPr lang="en-US"/>
              <a:t> and Asante civilizations before 1880? </a:t>
            </a:r>
          </a:p>
        </p:txBody>
      </p:sp>
      <p:grpSp>
        <p:nvGrpSpPr>
          <p:cNvPr id="8" name="Group 7">
            <a:extLst>
              <a:ext uri="{FF2B5EF4-FFF2-40B4-BE49-F238E27FC236}">
                <a16:creationId xmlns:a16="http://schemas.microsoft.com/office/drawing/2014/main" id="{0861AF9D-0EAF-15C8-D042-8EE2DA2E3B48}"/>
              </a:ext>
            </a:extLst>
          </p:cNvPr>
          <p:cNvGrpSpPr/>
          <p:nvPr/>
        </p:nvGrpSpPr>
        <p:grpSpPr>
          <a:xfrm>
            <a:off x="1118152" y="3727174"/>
            <a:ext cx="9955696" cy="2447649"/>
            <a:chOff x="0" y="2815028"/>
            <a:chExt cx="12207876" cy="3126806"/>
          </a:xfrm>
          <a:effectLst>
            <a:outerShdw blurRad="50800" dist="38100" dir="8100000" algn="tr" rotWithShape="0">
              <a:prstClr val="black">
                <a:alpha val="40000"/>
              </a:prstClr>
            </a:outerShdw>
          </a:effectLst>
        </p:grpSpPr>
        <p:pic>
          <p:nvPicPr>
            <p:cNvPr id="4" name="Picture 2" descr="clusters Archives - Diabetic Nation">
              <a:extLst>
                <a:ext uri="{FF2B5EF4-FFF2-40B4-BE49-F238E27FC236}">
                  <a16:creationId xmlns:a16="http://schemas.microsoft.com/office/drawing/2014/main" id="{61019942-BDC7-8B1A-5976-90FFE7345A1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31716" b="19434"/>
            <a:stretch/>
          </p:blipFill>
          <p:spPr bwMode="auto">
            <a:xfrm>
              <a:off x="7938" y="2815028"/>
              <a:ext cx="12192000" cy="3126806"/>
            </a:xfrm>
            <a:prstGeom prst="rect">
              <a:avLst/>
            </a:prstGeom>
            <a:noFill/>
            <a:ln w="76200">
              <a:solidFill>
                <a:schemeClr val="accent4"/>
              </a:solidFill>
            </a:ln>
            <a:extLst>
              <a:ext uri="{909E8E84-426E-40DD-AFC4-6F175D3DCCD1}">
                <a14:hiddenFill xmlns:a14="http://schemas.microsoft.com/office/drawing/2010/main">
                  <a:solidFill>
                    <a:srgbClr val="FFFFFF"/>
                  </a:solidFill>
                </a14:hiddenFill>
              </a:ext>
            </a:extLst>
          </p:spPr>
        </p:pic>
        <p:pic>
          <p:nvPicPr>
            <p:cNvPr id="5" name="Picture 2" descr="clusters Archives - Diabetic Nation">
              <a:extLst>
                <a:ext uri="{FF2B5EF4-FFF2-40B4-BE49-F238E27FC236}">
                  <a16:creationId xmlns:a16="http://schemas.microsoft.com/office/drawing/2014/main" id="{3430C1B2-896E-2001-34DC-F96B27AC6EF4}"/>
                </a:ext>
              </a:extLst>
            </p:cNvPr>
            <p:cNvPicPr>
              <a:picLocks noChangeAspect="1" noChangeArrowheads="1"/>
            </p:cNvPicPr>
            <p:nvPr/>
          </p:nvPicPr>
          <p:blipFill rotWithShape="1">
            <a:blip r:embed="rId3">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40579" t="42009" r="41062" b="9142"/>
            <a:stretch/>
          </p:blipFill>
          <p:spPr bwMode="auto">
            <a:xfrm>
              <a:off x="4933156" y="2815028"/>
              <a:ext cx="2238376" cy="3126806"/>
            </a:xfrm>
            <a:prstGeom prst="rect">
              <a:avLst/>
            </a:prstGeom>
            <a:noFill/>
            <a:ln w="76200">
              <a:solidFill>
                <a:schemeClr val="accent4"/>
              </a:solidFill>
            </a:ln>
            <a:extLst>
              <a:ext uri="{909E8E84-426E-40DD-AFC4-6F175D3DCCD1}">
                <a14:hiddenFill xmlns:a14="http://schemas.microsoft.com/office/drawing/2010/main">
                  <a:solidFill>
                    <a:srgbClr val="FFFFFF"/>
                  </a:solidFill>
                </a14:hiddenFill>
              </a:ext>
            </a:extLst>
          </p:spPr>
        </p:pic>
        <p:pic>
          <p:nvPicPr>
            <p:cNvPr id="6" name="Picture 2" descr="clusters Archives - Diabetic Nation">
              <a:extLst>
                <a:ext uri="{FF2B5EF4-FFF2-40B4-BE49-F238E27FC236}">
                  <a16:creationId xmlns:a16="http://schemas.microsoft.com/office/drawing/2014/main" id="{308AFE5E-77F7-B934-4782-AC7FBDE6DEC7}"/>
                </a:ext>
              </a:extLst>
            </p:cNvPr>
            <p:cNvPicPr>
              <a:picLocks noChangeAspect="1" noChangeArrowheads="1"/>
            </p:cNvPicPr>
            <p:nvPr/>
          </p:nvPicPr>
          <p:blipFill rotWithShape="1">
            <a:blip r:embed="rId3">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t="36882" r="80015" b="14268"/>
            <a:stretch/>
          </p:blipFill>
          <p:spPr bwMode="auto">
            <a:xfrm>
              <a:off x="0" y="2815028"/>
              <a:ext cx="2436558" cy="3126806"/>
            </a:xfrm>
            <a:prstGeom prst="rect">
              <a:avLst/>
            </a:prstGeom>
            <a:noFill/>
            <a:ln w="76200">
              <a:solidFill>
                <a:schemeClr val="accent4"/>
              </a:solidFill>
            </a:ln>
            <a:extLst>
              <a:ext uri="{909E8E84-426E-40DD-AFC4-6F175D3DCCD1}">
                <a14:hiddenFill xmlns:a14="http://schemas.microsoft.com/office/drawing/2010/main">
                  <a:solidFill>
                    <a:srgbClr val="FFFFFF"/>
                  </a:solidFill>
                </a14:hiddenFill>
              </a:ext>
            </a:extLst>
          </p:spPr>
        </p:pic>
        <p:pic>
          <p:nvPicPr>
            <p:cNvPr id="7" name="Picture 2" descr="clusters Archives - Diabetic Nation">
              <a:extLst>
                <a:ext uri="{FF2B5EF4-FFF2-40B4-BE49-F238E27FC236}">
                  <a16:creationId xmlns:a16="http://schemas.microsoft.com/office/drawing/2014/main" id="{E3A52C1F-9C8A-ACBA-816C-78E8EAB85FB4}"/>
                </a:ext>
              </a:extLst>
            </p:cNvPr>
            <p:cNvPicPr>
              <a:picLocks noChangeAspect="1" noChangeArrowheads="1"/>
            </p:cNvPicPr>
            <p:nvPr/>
          </p:nvPicPr>
          <p:blipFill rotWithShape="1">
            <a:blip r:embed="rId3">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80015" t="36882" b="14537"/>
            <a:stretch/>
          </p:blipFill>
          <p:spPr bwMode="auto">
            <a:xfrm>
              <a:off x="9771318" y="2832237"/>
              <a:ext cx="2436558" cy="3109597"/>
            </a:xfrm>
            <a:prstGeom prst="rect">
              <a:avLst/>
            </a:prstGeom>
            <a:noFill/>
            <a:ln w="76200">
              <a:solidFill>
                <a:schemeClr val="accent4"/>
              </a:solidFill>
            </a:ln>
            <a:extLst>
              <a:ext uri="{909E8E84-426E-40DD-AFC4-6F175D3DCCD1}">
                <a14:hiddenFill xmlns:a14="http://schemas.microsoft.com/office/drawing/2010/main">
                  <a:solidFill>
                    <a:srgbClr val="FFFFFF"/>
                  </a:solidFill>
                </a14:hiddenFill>
              </a:ext>
            </a:extLst>
          </p:spPr>
        </p:pic>
      </p:grpSp>
      <p:pic>
        <p:nvPicPr>
          <p:cNvPr id="9" name="Graphic 8">
            <a:extLst>
              <a:ext uri="{FF2B5EF4-FFF2-40B4-BE49-F238E27FC236}">
                <a16:creationId xmlns:a16="http://schemas.microsoft.com/office/drawing/2014/main" id="{3EE4BE02-7D15-572B-0DEC-355F81A9E7D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45877" y="2242637"/>
            <a:ext cx="1837132" cy="1325563"/>
          </a:xfrm>
          <a:prstGeom prst="rect">
            <a:avLst/>
          </a:prstGeom>
        </p:spPr>
      </p:pic>
      <p:sp>
        <p:nvSpPr>
          <p:cNvPr id="10" name="TextBox 9">
            <a:extLst>
              <a:ext uri="{FF2B5EF4-FFF2-40B4-BE49-F238E27FC236}">
                <a16:creationId xmlns:a16="http://schemas.microsoft.com/office/drawing/2014/main" id="{F32C1752-8B19-750B-6DF1-48492A3083AA}"/>
              </a:ext>
            </a:extLst>
          </p:cNvPr>
          <p:cNvSpPr txBox="1"/>
          <p:nvPr/>
        </p:nvSpPr>
        <p:spPr>
          <a:xfrm>
            <a:off x="1118152" y="2446299"/>
            <a:ext cx="1843709" cy="830997"/>
          </a:xfrm>
          <a:prstGeom prst="rect">
            <a:avLst/>
          </a:prstGeom>
          <a:noFill/>
        </p:spPr>
        <p:txBody>
          <a:bodyPr wrap="square" rtlCol="0">
            <a:spAutoFit/>
          </a:bodyPr>
          <a:lstStyle/>
          <a:p>
            <a:pPr algn="ctr"/>
            <a:r>
              <a:rPr lang="en-US" sz="2400" b="1">
                <a:solidFill>
                  <a:schemeClr val="bg2"/>
                </a:solidFill>
              </a:rPr>
              <a:t>Not at all similar</a:t>
            </a:r>
          </a:p>
        </p:txBody>
      </p:sp>
      <p:pic>
        <p:nvPicPr>
          <p:cNvPr id="11" name="Graphic 10">
            <a:extLst>
              <a:ext uri="{FF2B5EF4-FFF2-40B4-BE49-F238E27FC236}">
                <a16:creationId xmlns:a16="http://schemas.microsoft.com/office/drawing/2014/main" id="{A694F7C1-F766-112C-7EEC-B143CFDD72A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132925" y="2242637"/>
            <a:ext cx="1837132" cy="1325563"/>
          </a:xfrm>
          <a:prstGeom prst="rect">
            <a:avLst/>
          </a:prstGeom>
        </p:spPr>
      </p:pic>
      <p:sp>
        <p:nvSpPr>
          <p:cNvPr id="12" name="TextBox 11">
            <a:extLst>
              <a:ext uri="{FF2B5EF4-FFF2-40B4-BE49-F238E27FC236}">
                <a16:creationId xmlns:a16="http://schemas.microsoft.com/office/drawing/2014/main" id="{535F5E5F-A053-A519-2563-C98347C5F314}"/>
              </a:ext>
            </a:extLst>
          </p:cNvPr>
          <p:cNvSpPr txBox="1"/>
          <p:nvPr/>
        </p:nvSpPr>
        <p:spPr>
          <a:xfrm>
            <a:off x="3105200" y="2452301"/>
            <a:ext cx="1864857" cy="830997"/>
          </a:xfrm>
          <a:prstGeom prst="rect">
            <a:avLst/>
          </a:prstGeom>
          <a:noFill/>
        </p:spPr>
        <p:txBody>
          <a:bodyPr wrap="square" rtlCol="0">
            <a:spAutoFit/>
          </a:bodyPr>
          <a:lstStyle/>
          <a:p>
            <a:pPr algn="ctr"/>
            <a:r>
              <a:rPr lang="en-US" sz="2400" b="1">
                <a:solidFill>
                  <a:schemeClr val="tx2"/>
                </a:solidFill>
              </a:rPr>
              <a:t>Somewhat similar</a:t>
            </a:r>
          </a:p>
        </p:txBody>
      </p:sp>
      <p:pic>
        <p:nvPicPr>
          <p:cNvPr id="13" name="Graphic 12">
            <a:extLst>
              <a:ext uri="{FF2B5EF4-FFF2-40B4-BE49-F238E27FC236}">
                <a16:creationId xmlns:a16="http://schemas.microsoft.com/office/drawing/2014/main" id="{579222FE-E202-6A88-C30E-03DBF3B89AB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078044" y="2242637"/>
            <a:ext cx="1995636" cy="1325563"/>
          </a:xfrm>
          <a:prstGeom prst="rect">
            <a:avLst/>
          </a:prstGeom>
        </p:spPr>
      </p:pic>
      <p:sp>
        <p:nvSpPr>
          <p:cNvPr id="14" name="TextBox 13">
            <a:extLst>
              <a:ext uri="{FF2B5EF4-FFF2-40B4-BE49-F238E27FC236}">
                <a16:creationId xmlns:a16="http://schemas.microsoft.com/office/drawing/2014/main" id="{9778EAC8-AEAB-38D3-70A1-89EA830C33A0}"/>
              </a:ext>
            </a:extLst>
          </p:cNvPr>
          <p:cNvSpPr txBox="1"/>
          <p:nvPr/>
        </p:nvSpPr>
        <p:spPr>
          <a:xfrm>
            <a:off x="5120342" y="2452301"/>
            <a:ext cx="2002213" cy="830997"/>
          </a:xfrm>
          <a:prstGeom prst="rect">
            <a:avLst/>
          </a:prstGeom>
          <a:noFill/>
        </p:spPr>
        <p:txBody>
          <a:bodyPr wrap="square" rtlCol="0">
            <a:spAutoFit/>
          </a:bodyPr>
          <a:lstStyle/>
          <a:p>
            <a:pPr algn="ctr"/>
            <a:r>
              <a:rPr lang="en-US" sz="2400" b="1">
                <a:solidFill>
                  <a:schemeClr val="tx2"/>
                </a:solidFill>
              </a:rPr>
              <a:t>Significantly similar</a:t>
            </a:r>
          </a:p>
        </p:txBody>
      </p:sp>
      <p:pic>
        <p:nvPicPr>
          <p:cNvPr id="15" name="Graphic 14">
            <a:extLst>
              <a:ext uri="{FF2B5EF4-FFF2-40B4-BE49-F238E27FC236}">
                <a16:creationId xmlns:a16="http://schemas.microsoft.com/office/drawing/2014/main" id="{D5D0D0F5-DAB4-4009-0BBA-5A3F23D5C5A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173070" y="2242637"/>
            <a:ext cx="1837132" cy="1325563"/>
          </a:xfrm>
          <a:prstGeom prst="rect">
            <a:avLst/>
          </a:prstGeom>
        </p:spPr>
      </p:pic>
      <p:sp>
        <p:nvSpPr>
          <p:cNvPr id="16" name="TextBox 15">
            <a:extLst>
              <a:ext uri="{FF2B5EF4-FFF2-40B4-BE49-F238E27FC236}">
                <a16:creationId xmlns:a16="http://schemas.microsoft.com/office/drawing/2014/main" id="{40D09F7B-79AC-A389-9524-00E3C69FFCD2}"/>
              </a:ext>
            </a:extLst>
          </p:cNvPr>
          <p:cNvSpPr txBox="1"/>
          <p:nvPr/>
        </p:nvSpPr>
        <p:spPr>
          <a:xfrm>
            <a:off x="7113961" y="2314531"/>
            <a:ext cx="1995636" cy="1200329"/>
          </a:xfrm>
          <a:prstGeom prst="rect">
            <a:avLst/>
          </a:prstGeom>
          <a:noFill/>
        </p:spPr>
        <p:txBody>
          <a:bodyPr wrap="square" rtlCol="0">
            <a:spAutoFit/>
          </a:bodyPr>
          <a:lstStyle/>
          <a:p>
            <a:pPr algn="ctr">
              <a:spcBef>
                <a:spcPts val="90"/>
              </a:spcBef>
            </a:pPr>
            <a:r>
              <a:rPr lang="en-US" sz="2400" b="1">
                <a:solidFill>
                  <a:schemeClr val="tx2"/>
                </a:solidFill>
              </a:rPr>
              <a:t>We still need to learn more!</a:t>
            </a:r>
          </a:p>
        </p:txBody>
      </p:sp>
      <p:pic>
        <p:nvPicPr>
          <p:cNvPr id="17" name="Graphic 16">
            <a:extLst>
              <a:ext uri="{FF2B5EF4-FFF2-40B4-BE49-F238E27FC236}">
                <a16:creationId xmlns:a16="http://schemas.microsoft.com/office/drawing/2014/main" id="{0D09C0EC-0112-DC5F-DD89-C246AA7BA4D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236716" y="2247986"/>
            <a:ext cx="1837132" cy="1325563"/>
          </a:xfrm>
          <a:prstGeom prst="rect">
            <a:avLst/>
          </a:prstGeom>
        </p:spPr>
      </p:pic>
      <p:sp>
        <p:nvSpPr>
          <p:cNvPr id="18" name="TextBox 17">
            <a:extLst>
              <a:ext uri="{FF2B5EF4-FFF2-40B4-BE49-F238E27FC236}">
                <a16:creationId xmlns:a16="http://schemas.microsoft.com/office/drawing/2014/main" id="{66694422-D63F-5504-97BB-5A360D993F05}"/>
              </a:ext>
            </a:extLst>
          </p:cNvPr>
          <p:cNvSpPr txBox="1"/>
          <p:nvPr/>
        </p:nvSpPr>
        <p:spPr>
          <a:xfrm>
            <a:off x="9276472" y="2454065"/>
            <a:ext cx="1843709" cy="830997"/>
          </a:xfrm>
          <a:prstGeom prst="rect">
            <a:avLst/>
          </a:prstGeom>
          <a:noFill/>
        </p:spPr>
        <p:txBody>
          <a:bodyPr wrap="square" rtlCol="0">
            <a:spAutoFit/>
          </a:bodyPr>
          <a:lstStyle/>
          <a:p>
            <a:pPr algn="ctr"/>
            <a:r>
              <a:rPr lang="en-US" sz="2400" b="1">
                <a:solidFill>
                  <a:schemeClr val="tx2"/>
                </a:solidFill>
              </a:rPr>
              <a:t>Something else!</a:t>
            </a:r>
          </a:p>
        </p:txBody>
      </p:sp>
    </p:spTree>
    <p:extLst>
      <p:ext uri="{BB962C8B-B14F-4D97-AF65-F5344CB8AC3E}">
        <p14:creationId xmlns:p14="http://schemas.microsoft.com/office/powerpoint/2010/main" val="32297834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3FD57-AAAF-7DA4-F2A8-1A9B0C439CCA}"/>
              </a:ext>
            </a:extLst>
          </p:cNvPr>
          <p:cNvSpPr>
            <a:spLocks noGrp="1"/>
          </p:cNvSpPr>
          <p:nvPr>
            <p:ph type="ctrTitle"/>
          </p:nvPr>
        </p:nvSpPr>
        <p:spPr/>
        <p:txBody>
          <a:bodyPr>
            <a:normAutofit fontScale="90000"/>
          </a:bodyPr>
          <a:lstStyle/>
          <a:p>
            <a:br>
              <a:rPr lang="en-US" sz="4300"/>
            </a:br>
            <a:r>
              <a:rPr lang="en-US" sz="4300"/>
              <a:t>How similar were West African nations between 1770 and 1807?</a:t>
            </a:r>
            <a:endParaRPr lang="en-US" sz="4300" b="0">
              <a:cs typeface="Arial"/>
            </a:endParaRPr>
          </a:p>
          <a:p>
            <a:endParaRPr lang="en-US">
              <a:cs typeface="Arial"/>
            </a:endParaRPr>
          </a:p>
        </p:txBody>
      </p:sp>
      <p:pic>
        <p:nvPicPr>
          <p:cNvPr id="4" name="Graphic 3">
            <a:extLst>
              <a:ext uri="{FF2B5EF4-FFF2-40B4-BE49-F238E27FC236}">
                <a16:creationId xmlns:a16="http://schemas.microsoft.com/office/drawing/2014/main" id="{7C05EC61-D054-D999-A414-328D6365F34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462355">
            <a:off x="9768858" y="4449565"/>
            <a:ext cx="2059958" cy="2059958"/>
          </a:xfrm>
          <a:prstGeom prst="rect">
            <a:avLst/>
          </a:prstGeom>
        </p:spPr>
      </p:pic>
    </p:spTree>
    <p:extLst>
      <p:ext uri="{BB962C8B-B14F-4D97-AF65-F5344CB8AC3E}">
        <p14:creationId xmlns:p14="http://schemas.microsoft.com/office/powerpoint/2010/main" val="28234543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3FD57-AAAF-7DA4-F2A8-1A9B0C439CCA}"/>
              </a:ext>
            </a:extLst>
          </p:cNvPr>
          <p:cNvSpPr>
            <a:spLocks noGrp="1"/>
          </p:cNvSpPr>
          <p:nvPr>
            <p:ph type="ctrTitle"/>
          </p:nvPr>
        </p:nvSpPr>
        <p:spPr/>
        <p:txBody>
          <a:bodyPr/>
          <a:lstStyle/>
          <a:p>
            <a:r>
              <a:rPr lang="en-US" dirty="0" err="1"/>
              <a:t>Nri</a:t>
            </a:r>
            <a:r>
              <a:rPr lang="en-US" dirty="0"/>
              <a:t> and Asante </a:t>
            </a:r>
          </a:p>
        </p:txBody>
      </p:sp>
      <p:sp>
        <p:nvSpPr>
          <p:cNvPr id="3" name="Subtitle 2">
            <a:extLst>
              <a:ext uri="{FF2B5EF4-FFF2-40B4-BE49-F238E27FC236}">
                <a16:creationId xmlns:a16="http://schemas.microsoft.com/office/drawing/2014/main" id="{B04FD519-A559-7B90-B3B1-C0D4585E5D27}"/>
              </a:ext>
            </a:extLst>
          </p:cNvPr>
          <p:cNvSpPr>
            <a:spLocks noGrp="1"/>
          </p:cNvSpPr>
          <p:nvPr>
            <p:ph type="subTitle" idx="1"/>
          </p:nvPr>
        </p:nvSpPr>
        <p:spPr/>
        <p:txBody>
          <a:bodyPr>
            <a:normAutofit fontScale="92500" lnSpcReduction="10000"/>
          </a:bodyPr>
          <a:lstStyle/>
          <a:p>
            <a:r>
              <a:rPr lang="en-US" dirty="0"/>
              <a:t>Geography </a:t>
            </a:r>
          </a:p>
          <a:p>
            <a:r>
              <a:rPr lang="en-US" dirty="0"/>
              <a:t>Lesson 2</a:t>
            </a:r>
          </a:p>
        </p:txBody>
      </p:sp>
      <p:pic>
        <p:nvPicPr>
          <p:cNvPr id="4" name="Graphic 3">
            <a:extLst>
              <a:ext uri="{FF2B5EF4-FFF2-40B4-BE49-F238E27FC236}">
                <a16:creationId xmlns:a16="http://schemas.microsoft.com/office/drawing/2014/main" id="{7C05EC61-D054-D999-A414-328D6365F34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462355">
            <a:off x="9768858" y="4449565"/>
            <a:ext cx="2059958" cy="2059958"/>
          </a:xfrm>
          <a:prstGeom prst="rect">
            <a:avLst/>
          </a:prstGeom>
        </p:spPr>
      </p:pic>
    </p:spTree>
    <p:extLst>
      <p:ext uri="{BB962C8B-B14F-4D97-AF65-F5344CB8AC3E}">
        <p14:creationId xmlns:p14="http://schemas.microsoft.com/office/powerpoint/2010/main" val="4136129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8F287-301C-EAFF-5546-EDF571D92C8D}"/>
              </a:ext>
            </a:extLst>
          </p:cNvPr>
          <p:cNvSpPr>
            <a:spLocks noGrp="1"/>
          </p:cNvSpPr>
          <p:nvPr>
            <p:ph type="ctrTitle"/>
          </p:nvPr>
        </p:nvSpPr>
        <p:spPr>
          <a:xfrm>
            <a:off x="1761226" y="2614297"/>
            <a:ext cx="8669547" cy="1629405"/>
          </a:xfrm>
        </p:spPr>
        <p:txBody>
          <a:bodyPr>
            <a:normAutofit fontScale="90000"/>
          </a:bodyPr>
          <a:lstStyle/>
          <a:p>
            <a:pPr algn="ctr"/>
            <a:r>
              <a:rPr lang="en-US" sz="4800" dirty="0"/>
              <a:t>What do we know about countries in West Africa in the eighteenth century?</a:t>
            </a:r>
          </a:p>
        </p:txBody>
      </p:sp>
      <p:pic>
        <p:nvPicPr>
          <p:cNvPr id="4" name="Content Placeholder 8">
            <a:extLst>
              <a:ext uri="{FF2B5EF4-FFF2-40B4-BE49-F238E27FC236}">
                <a16:creationId xmlns:a16="http://schemas.microsoft.com/office/drawing/2014/main" id="{CB51FD3C-27CF-9E74-D8F9-4D7FA1F0F18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83107" y="594783"/>
            <a:ext cx="4625786" cy="812800"/>
          </a:xfrm>
          <a:prstGeom prst="rect">
            <a:avLst/>
          </a:prstGeom>
        </p:spPr>
      </p:pic>
    </p:spTree>
    <p:extLst>
      <p:ext uri="{BB962C8B-B14F-4D97-AF65-F5344CB8AC3E}">
        <p14:creationId xmlns:p14="http://schemas.microsoft.com/office/powerpoint/2010/main" val="2882025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663D8A3-DA58-0E65-B3EA-61510EB5CD5D}"/>
              </a:ext>
            </a:extLst>
          </p:cNvPr>
          <p:cNvSpPr>
            <a:spLocks noGrp="1"/>
          </p:cNvSpPr>
          <p:nvPr>
            <p:ph type="subTitle" idx="1"/>
          </p:nvPr>
        </p:nvSpPr>
        <p:spPr/>
        <p:txBody>
          <a:bodyPr vert="horz" lIns="91440" tIns="45720" rIns="91440" bIns="45720" rtlCol="0" anchor="t">
            <a:normAutofit/>
          </a:bodyPr>
          <a:lstStyle/>
          <a:p>
            <a:r>
              <a:rPr lang="en-US"/>
              <a:t>Learning about:</a:t>
            </a:r>
          </a:p>
          <a:p>
            <a:r>
              <a:rPr lang="en-US"/>
              <a:t>• The geographical location of the </a:t>
            </a:r>
            <a:br>
              <a:rPr lang="en-US"/>
            </a:br>
            <a:r>
              <a:rPr lang="en-US"/>
              <a:t>Igbo and Akan peoples of Africa.</a:t>
            </a:r>
          </a:p>
          <a:p>
            <a:r>
              <a:rPr lang="en-US"/>
              <a:t>Learning to:</a:t>
            </a:r>
            <a:endParaRPr lang="en-US">
              <a:cs typeface="Arial"/>
            </a:endParaRPr>
          </a:p>
          <a:p>
            <a:r>
              <a:rPr lang="en-US"/>
              <a:t>• Complete map work to show </a:t>
            </a:r>
            <a:br>
              <a:rPr lang="en-US"/>
            </a:br>
            <a:r>
              <a:rPr lang="en-US"/>
              <a:t>where these peoples were located. </a:t>
            </a:r>
            <a:endParaRPr lang="en-US">
              <a:cs typeface="Arial"/>
            </a:endParaRPr>
          </a:p>
          <a:p>
            <a:endParaRPr lang="en-US"/>
          </a:p>
        </p:txBody>
      </p:sp>
      <p:sp>
        <p:nvSpPr>
          <p:cNvPr id="3" name="Text Placeholder 2">
            <a:extLst>
              <a:ext uri="{FF2B5EF4-FFF2-40B4-BE49-F238E27FC236}">
                <a16:creationId xmlns:a16="http://schemas.microsoft.com/office/drawing/2014/main" id="{CE9662F9-A4FE-1803-AA5A-1EC31C367D78}"/>
              </a:ext>
            </a:extLst>
          </p:cNvPr>
          <p:cNvSpPr>
            <a:spLocks noGrp="1"/>
          </p:cNvSpPr>
          <p:nvPr>
            <p:ph type="body" sz="quarter" idx="11"/>
          </p:nvPr>
        </p:nvSpPr>
        <p:spPr/>
        <p:txBody>
          <a:bodyPr/>
          <a:lstStyle/>
          <a:p>
            <a:pPr>
              <a:lnSpc>
                <a:spcPct val="105000"/>
              </a:lnSpc>
              <a:spcAft>
                <a:spcPts val="800"/>
              </a:spcAft>
            </a:pPr>
            <a:r>
              <a:rPr lang="en-US" sz="1800"/>
              <a:t>By the end of this lesson I will have a greater </a:t>
            </a:r>
            <a:r>
              <a:rPr lang="en-US" sz="1800" b="1"/>
              <a:t>understanding </a:t>
            </a:r>
            <a:r>
              <a:rPr lang="en-US" sz="1800"/>
              <a:t>of some of the ethnic groups located in Africa in the 18th century.</a:t>
            </a:r>
          </a:p>
          <a:p>
            <a:pPr>
              <a:lnSpc>
                <a:spcPct val="105000"/>
              </a:lnSpc>
              <a:spcAft>
                <a:spcPts val="800"/>
              </a:spcAft>
            </a:pPr>
            <a:r>
              <a:rPr lang="en-US" sz="1800"/>
              <a:t>By the end of this lesson I will be able to </a:t>
            </a:r>
            <a:r>
              <a:rPr lang="en-US" sz="1800" b="1"/>
              <a:t>show</a:t>
            </a:r>
            <a:r>
              <a:rPr lang="en-US" sz="1800"/>
              <a:t> where the ethnic groups I have looked at were located within Africa.</a:t>
            </a:r>
          </a:p>
          <a:p>
            <a:endParaRPr lang="en-US"/>
          </a:p>
        </p:txBody>
      </p:sp>
    </p:spTree>
    <p:extLst>
      <p:ext uri="{BB962C8B-B14F-4D97-AF65-F5344CB8AC3E}">
        <p14:creationId xmlns:p14="http://schemas.microsoft.com/office/powerpoint/2010/main" val="26793350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E38BA-21CB-12B4-3DF3-DFD10F4D5530}"/>
              </a:ext>
            </a:extLst>
          </p:cNvPr>
          <p:cNvSpPr>
            <a:spLocks noGrp="1"/>
          </p:cNvSpPr>
          <p:nvPr>
            <p:ph type="ctrTitle"/>
          </p:nvPr>
        </p:nvSpPr>
        <p:spPr>
          <a:xfrm>
            <a:off x="6405861" y="979377"/>
            <a:ext cx="5516880" cy="1389888"/>
          </a:xfrm>
        </p:spPr>
        <p:txBody>
          <a:bodyPr>
            <a:noAutofit/>
          </a:bodyPr>
          <a:lstStyle/>
          <a:p>
            <a:r>
              <a:rPr lang="en-US" sz="3200" b="1"/>
              <a:t>How do we define a nation in the 21st century?</a:t>
            </a:r>
          </a:p>
        </p:txBody>
      </p:sp>
      <p:sp>
        <p:nvSpPr>
          <p:cNvPr id="3" name="Subtitle 2">
            <a:extLst>
              <a:ext uri="{FF2B5EF4-FFF2-40B4-BE49-F238E27FC236}">
                <a16:creationId xmlns:a16="http://schemas.microsoft.com/office/drawing/2014/main" id="{F598A342-C4AE-8670-2ED7-77A7A2F6008F}"/>
              </a:ext>
            </a:extLst>
          </p:cNvPr>
          <p:cNvSpPr>
            <a:spLocks noGrp="1"/>
          </p:cNvSpPr>
          <p:nvPr>
            <p:ph type="subTitle" idx="1"/>
          </p:nvPr>
        </p:nvSpPr>
        <p:spPr>
          <a:xfrm>
            <a:off x="6405861" y="2481581"/>
            <a:ext cx="5221223" cy="4154306"/>
          </a:xfrm>
        </p:spPr>
        <p:txBody>
          <a:bodyPr vert="horz" lIns="91440" tIns="45720" rIns="91440" bIns="45720" rtlCol="0" anchor="t">
            <a:normAutofit/>
          </a:bodyPr>
          <a:lstStyle/>
          <a:p>
            <a:pPr marL="457200" indent="-457200">
              <a:buAutoNum type="arabicParenR"/>
            </a:pPr>
            <a:r>
              <a:rPr lang="en-US" sz="1900"/>
              <a:t>Look at your atlas. What helps </a:t>
            </a:r>
            <a:br>
              <a:rPr lang="en-US" sz="1900"/>
            </a:br>
            <a:r>
              <a:rPr lang="en-US" sz="1900"/>
              <a:t>make Scotland and England distinct?</a:t>
            </a:r>
          </a:p>
          <a:p>
            <a:pPr marL="457200" indent="-457200">
              <a:buAutoNum type="arabicParenR"/>
            </a:pPr>
            <a:r>
              <a:rPr lang="en-US" sz="1900"/>
              <a:t>What makes France and </a:t>
            </a:r>
            <a:br>
              <a:rPr lang="en-US" sz="1900"/>
            </a:br>
            <a:r>
              <a:rPr lang="en-US" sz="1900"/>
              <a:t>Germany distinct?</a:t>
            </a:r>
          </a:p>
          <a:p>
            <a:r>
              <a:rPr lang="en-US" sz="1900"/>
              <a:t>Nations in the 21st century are </a:t>
            </a:r>
            <a:r>
              <a:rPr lang="en-US" sz="1900" b="1"/>
              <a:t>defined by borders</a:t>
            </a:r>
            <a:r>
              <a:rPr lang="en-US" sz="1900"/>
              <a:t>. Language can cross borders as can culture but countries are firmly determined by the internationally agreed territory.</a:t>
            </a:r>
          </a:p>
          <a:p>
            <a:r>
              <a:rPr lang="en-US" sz="1900"/>
              <a:t>In the 18th century Europe and Africa looked very different. </a:t>
            </a:r>
            <a:r>
              <a:rPr lang="en-US" sz="1900" b="1"/>
              <a:t>Today's borders did not exist and nations were more fluid</a:t>
            </a:r>
            <a:r>
              <a:rPr lang="en-US" sz="1900"/>
              <a:t>.</a:t>
            </a:r>
          </a:p>
          <a:p>
            <a:endParaRPr lang="en-US"/>
          </a:p>
        </p:txBody>
      </p:sp>
      <p:pic>
        <p:nvPicPr>
          <p:cNvPr id="8" name="Picture 7" descr="Map&#10;&#10;Description automatically generated">
            <a:extLst>
              <a:ext uri="{FF2B5EF4-FFF2-40B4-BE49-F238E27FC236}">
                <a16:creationId xmlns:a16="http://schemas.microsoft.com/office/drawing/2014/main" id="{CD8FACB5-EB31-F489-9935-1BF6C2765207}"/>
              </a:ext>
            </a:extLst>
          </p:cNvPr>
          <p:cNvPicPr>
            <a:picLocks noChangeAspect="1"/>
          </p:cNvPicPr>
          <p:nvPr/>
        </p:nvPicPr>
        <p:blipFill>
          <a:blip r:embed="rId2"/>
          <a:stretch>
            <a:fillRect/>
          </a:stretch>
        </p:blipFill>
        <p:spPr>
          <a:xfrm rot="21243677">
            <a:off x="262044" y="2010447"/>
            <a:ext cx="5207770" cy="3000977"/>
          </a:xfrm>
          <a:prstGeom prst="rect">
            <a:avLst/>
          </a:prstGeom>
          <a:ln w="76200">
            <a:solidFill>
              <a:schemeClr val="accent3"/>
            </a:solidFill>
          </a:ln>
          <a:effectLst>
            <a:outerShdw blurRad="50800" dist="38100" dir="8100000" algn="tr" rotWithShape="0">
              <a:prstClr val="black">
                <a:alpha val="40000"/>
              </a:prstClr>
            </a:outerShdw>
          </a:effectLst>
        </p:spPr>
      </p:pic>
      <p:pic>
        <p:nvPicPr>
          <p:cNvPr id="9" name="Graphic 8">
            <a:extLst>
              <a:ext uri="{FF2B5EF4-FFF2-40B4-BE49-F238E27FC236}">
                <a16:creationId xmlns:a16="http://schemas.microsoft.com/office/drawing/2014/main" id="{6219FA58-F32B-E79B-57BC-06C84D04AE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17308" y="153098"/>
            <a:ext cx="2787556" cy="826279"/>
          </a:xfrm>
          <a:prstGeom prst="rect">
            <a:avLst/>
          </a:prstGeom>
        </p:spPr>
      </p:pic>
    </p:spTree>
    <p:extLst>
      <p:ext uri="{BB962C8B-B14F-4D97-AF65-F5344CB8AC3E}">
        <p14:creationId xmlns:p14="http://schemas.microsoft.com/office/powerpoint/2010/main" val="35863547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28482-3CCC-54EB-D021-D57A6034C30F}"/>
              </a:ext>
            </a:extLst>
          </p:cNvPr>
          <p:cNvSpPr>
            <a:spLocks noGrp="1"/>
          </p:cNvSpPr>
          <p:nvPr>
            <p:ph type="ctrTitle"/>
          </p:nvPr>
        </p:nvSpPr>
        <p:spPr>
          <a:xfrm>
            <a:off x="6391650" y="722693"/>
            <a:ext cx="4434840" cy="2587752"/>
          </a:xfrm>
        </p:spPr>
        <p:txBody>
          <a:bodyPr/>
          <a:lstStyle/>
          <a:p>
            <a:r>
              <a:rPr lang="en-US"/>
              <a:t>Map of Europe</a:t>
            </a:r>
          </a:p>
        </p:txBody>
      </p:sp>
      <p:sp>
        <p:nvSpPr>
          <p:cNvPr id="3" name="Subtitle 2">
            <a:extLst>
              <a:ext uri="{FF2B5EF4-FFF2-40B4-BE49-F238E27FC236}">
                <a16:creationId xmlns:a16="http://schemas.microsoft.com/office/drawing/2014/main" id="{9C4621C1-885D-2555-BB6D-FCE4A1616F0B}"/>
              </a:ext>
            </a:extLst>
          </p:cNvPr>
          <p:cNvSpPr>
            <a:spLocks noGrp="1"/>
          </p:cNvSpPr>
          <p:nvPr>
            <p:ph type="subTitle" idx="1"/>
          </p:nvPr>
        </p:nvSpPr>
        <p:spPr>
          <a:xfrm>
            <a:off x="6391655" y="3310445"/>
            <a:ext cx="4434835" cy="2587752"/>
          </a:xfrm>
        </p:spPr>
        <p:txBody>
          <a:bodyPr/>
          <a:lstStyle/>
          <a:p>
            <a:r>
              <a:rPr lang="en-US" sz="2000"/>
              <a:t>What can you see in this map that we would still see today?</a:t>
            </a:r>
          </a:p>
          <a:p>
            <a:r>
              <a:rPr lang="en-US" sz="2000"/>
              <a:t>What is different in this map?</a:t>
            </a:r>
          </a:p>
          <a:p>
            <a:endParaRPr lang="en-US"/>
          </a:p>
          <a:p>
            <a:endParaRPr lang="en-US"/>
          </a:p>
        </p:txBody>
      </p:sp>
      <p:sp>
        <p:nvSpPr>
          <p:cNvPr id="4" name="TextBox 3">
            <a:extLst>
              <a:ext uri="{FF2B5EF4-FFF2-40B4-BE49-F238E27FC236}">
                <a16:creationId xmlns:a16="http://schemas.microsoft.com/office/drawing/2014/main" id="{28FA8FEF-3F8C-47FD-46C0-1C2FF28B9FF0}"/>
              </a:ext>
            </a:extLst>
          </p:cNvPr>
          <p:cNvSpPr txBox="1"/>
          <p:nvPr/>
        </p:nvSpPr>
        <p:spPr>
          <a:xfrm>
            <a:off x="1365510" y="3018057"/>
            <a:ext cx="2800349" cy="584775"/>
          </a:xfrm>
          <a:prstGeom prst="rect">
            <a:avLst/>
          </a:prstGeom>
          <a:solidFill>
            <a:schemeClr val="bg1"/>
          </a:solidFill>
        </p:spPr>
        <p:txBody>
          <a:bodyPr wrap="square" rtlCol="0">
            <a:spAutoFit/>
          </a:bodyPr>
          <a:lstStyle/>
          <a:p>
            <a:r>
              <a:rPr lang="en-GB" sz="3200"/>
              <a:t>Image needed</a:t>
            </a:r>
          </a:p>
        </p:txBody>
      </p:sp>
      <p:pic>
        <p:nvPicPr>
          <p:cNvPr id="6" name="Picture 5" descr="A map of europe with different colored countries/regions&#10;&#10;Description automatically generated">
            <a:extLst>
              <a:ext uri="{FF2B5EF4-FFF2-40B4-BE49-F238E27FC236}">
                <a16:creationId xmlns:a16="http://schemas.microsoft.com/office/drawing/2014/main" id="{1689D9D3-7838-4FB4-93F0-293A3B9F1216}"/>
              </a:ext>
            </a:extLst>
          </p:cNvPr>
          <p:cNvPicPr>
            <a:picLocks noChangeAspect="1"/>
          </p:cNvPicPr>
          <p:nvPr/>
        </p:nvPicPr>
        <p:blipFill>
          <a:blip r:embed="rId2"/>
          <a:stretch>
            <a:fillRect/>
          </a:stretch>
        </p:blipFill>
        <p:spPr>
          <a:xfrm rot="-180000">
            <a:off x="187037" y="1342593"/>
            <a:ext cx="5366904" cy="3835111"/>
          </a:xfrm>
          <a:prstGeom prst="rect">
            <a:avLst/>
          </a:prstGeom>
          <a:ln w="57150">
            <a:solidFill>
              <a:schemeClr val="accent1"/>
            </a:solidFill>
          </a:ln>
        </p:spPr>
      </p:pic>
    </p:spTree>
    <p:extLst>
      <p:ext uri="{BB962C8B-B14F-4D97-AF65-F5344CB8AC3E}">
        <p14:creationId xmlns:p14="http://schemas.microsoft.com/office/powerpoint/2010/main" val="29582729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map of europe with different colored countries/regions&#10;&#10;Description automatically generated">
            <a:extLst>
              <a:ext uri="{FF2B5EF4-FFF2-40B4-BE49-F238E27FC236}">
                <a16:creationId xmlns:a16="http://schemas.microsoft.com/office/drawing/2014/main" id="{6F745610-7691-BA57-77F8-7A42F2F8337B}"/>
              </a:ext>
            </a:extLst>
          </p:cNvPr>
          <p:cNvPicPr>
            <a:picLocks noChangeAspect="1"/>
          </p:cNvPicPr>
          <p:nvPr/>
        </p:nvPicPr>
        <p:blipFill rotWithShape="1">
          <a:blip r:embed="rId3"/>
          <a:srcRect l="2038" t="-2236" r="-2061" b="2276"/>
          <a:stretch/>
        </p:blipFill>
        <p:spPr>
          <a:xfrm rot="21600000">
            <a:off x="704439" y="68263"/>
            <a:ext cx="10833252" cy="6721475"/>
          </a:xfrm>
          <a:custGeom>
            <a:avLst/>
            <a:gdLst>
              <a:gd name="connsiteX0" fmla="*/ 1853986 w 3707972"/>
              <a:gd name="connsiteY0" fmla="*/ 0 h 3707971"/>
              <a:gd name="connsiteX1" fmla="*/ 3707972 w 3707972"/>
              <a:gd name="connsiteY1" fmla="*/ 1853986 h 3707971"/>
              <a:gd name="connsiteX2" fmla="*/ 2043545 w 3707972"/>
              <a:gd name="connsiteY2" fmla="*/ 3698400 h 3707971"/>
              <a:gd name="connsiteX3" fmla="*/ 1854006 w 3707972"/>
              <a:gd name="connsiteY3" fmla="*/ 3707971 h 3707971"/>
              <a:gd name="connsiteX4" fmla="*/ 1853966 w 3707972"/>
              <a:gd name="connsiteY4" fmla="*/ 3707971 h 3707971"/>
              <a:gd name="connsiteX5" fmla="*/ 1664427 w 3707972"/>
              <a:gd name="connsiteY5" fmla="*/ 3698400 h 3707971"/>
              <a:gd name="connsiteX6" fmla="*/ 0 w 3707972"/>
              <a:gd name="connsiteY6" fmla="*/ 1853986 h 3707971"/>
              <a:gd name="connsiteX7" fmla="*/ 1853986 w 3707972"/>
              <a:gd name="connsiteY7" fmla="*/ 0 h 370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7972" h="3707971">
                <a:moveTo>
                  <a:pt x="1853986" y="0"/>
                </a:moveTo>
                <a:cubicBezTo>
                  <a:pt x="2877914" y="0"/>
                  <a:pt x="3707972" y="830058"/>
                  <a:pt x="3707972" y="1853986"/>
                </a:cubicBezTo>
                <a:cubicBezTo>
                  <a:pt x="3707972" y="2813919"/>
                  <a:pt x="2978429" y="3603458"/>
                  <a:pt x="2043545" y="3698400"/>
                </a:cubicBezTo>
                <a:lnTo>
                  <a:pt x="1854006" y="3707971"/>
                </a:lnTo>
                <a:lnTo>
                  <a:pt x="1853966" y="3707971"/>
                </a:lnTo>
                <a:lnTo>
                  <a:pt x="1664427" y="3698400"/>
                </a:lnTo>
                <a:cubicBezTo>
                  <a:pt x="729543" y="3603458"/>
                  <a:pt x="0" y="2813919"/>
                  <a:pt x="0" y="1853986"/>
                </a:cubicBezTo>
                <a:cubicBezTo>
                  <a:pt x="0" y="830058"/>
                  <a:pt x="830058" y="0"/>
                  <a:pt x="1853986" y="0"/>
                </a:cubicBezTo>
                <a:close/>
              </a:path>
            </a:pathLst>
          </a:custGeom>
          <a:noFill/>
          <a:ln w="57150">
            <a:solidFill>
              <a:schemeClr val="accent1"/>
            </a:solidFill>
          </a:ln>
        </p:spPr>
      </p:pic>
    </p:spTree>
    <p:extLst>
      <p:ext uri="{BB962C8B-B14F-4D97-AF65-F5344CB8AC3E}">
        <p14:creationId xmlns:p14="http://schemas.microsoft.com/office/powerpoint/2010/main" val="16253255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06E2B-4819-48FB-47BA-24BCCBB3F5F0}"/>
              </a:ext>
            </a:extLst>
          </p:cNvPr>
          <p:cNvSpPr>
            <a:spLocks noGrp="1"/>
          </p:cNvSpPr>
          <p:nvPr>
            <p:ph type="title"/>
          </p:nvPr>
        </p:nvSpPr>
        <p:spPr>
          <a:xfrm>
            <a:off x="1373038" y="1365790"/>
            <a:ext cx="7425906" cy="1325563"/>
          </a:xfrm>
        </p:spPr>
        <p:txBody>
          <a:bodyPr>
            <a:normAutofit/>
          </a:bodyPr>
          <a:lstStyle/>
          <a:p>
            <a:r>
              <a:rPr lang="en-US" sz="3200"/>
              <a:t>Solve the clues to discover the continent we will be studying:</a:t>
            </a:r>
          </a:p>
        </p:txBody>
      </p:sp>
      <p:pic>
        <p:nvPicPr>
          <p:cNvPr id="5" name="Graphic 4">
            <a:extLst>
              <a:ext uri="{FF2B5EF4-FFF2-40B4-BE49-F238E27FC236}">
                <a16:creationId xmlns:a16="http://schemas.microsoft.com/office/drawing/2014/main" id="{7FC8BF89-C2E3-1184-90B6-72A6340F331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46550" y="329661"/>
            <a:ext cx="3898900" cy="863600"/>
          </a:xfrm>
          <a:prstGeom prst="rect">
            <a:avLst/>
          </a:prstGeom>
        </p:spPr>
      </p:pic>
      <p:pic>
        <p:nvPicPr>
          <p:cNvPr id="8" name="Content Placeholder 7">
            <a:extLst>
              <a:ext uri="{FF2B5EF4-FFF2-40B4-BE49-F238E27FC236}">
                <a16:creationId xmlns:a16="http://schemas.microsoft.com/office/drawing/2014/main" id="{2E0F49B5-E358-9352-0C57-EBDACFA3AE0E}"/>
              </a:ext>
            </a:extLst>
          </p:cNvPr>
          <p:cNvPicPr>
            <a:picLocks noGrp="1" noChangeAspect="1"/>
          </p:cNvPicPr>
          <p:nvPr>
            <p:ph sz="half" idx="1"/>
          </p:nvPr>
        </p:nvPicPr>
        <p:blipFill>
          <a:blip r:embed="rId4">
            <a:extLst>
              <a:ext uri="{96DAC541-7B7A-43D3-8B79-37D633B846F1}">
                <asvg:svgBlip xmlns:asvg="http://schemas.microsoft.com/office/drawing/2016/SVG/main" r:embed="rId5"/>
              </a:ext>
            </a:extLst>
          </a:blip>
          <a:stretch>
            <a:fillRect/>
          </a:stretch>
        </p:blipFill>
        <p:spPr>
          <a:xfrm rot="5249881">
            <a:off x="4420132" y="447162"/>
            <a:ext cx="3074102" cy="8151333"/>
          </a:xfrm>
        </p:spPr>
      </p:pic>
      <p:sp>
        <p:nvSpPr>
          <p:cNvPr id="10" name="TextBox 9">
            <a:extLst>
              <a:ext uri="{FF2B5EF4-FFF2-40B4-BE49-F238E27FC236}">
                <a16:creationId xmlns:a16="http://schemas.microsoft.com/office/drawing/2014/main" id="{E46979C2-33C8-BE24-B84B-1C26D19434F4}"/>
              </a:ext>
            </a:extLst>
          </p:cNvPr>
          <p:cNvSpPr txBox="1"/>
          <p:nvPr/>
        </p:nvSpPr>
        <p:spPr>
          <a:xfrm>
            <a:off x="3375287" y="3593659"/>
            <a:ext cx="5159223" cy="2031325"/>
          </a:xfrm>
          <a:prstGeom prst="rect">
            <a:avLst/>
          </a:prstGeom>
          <a:noFill/>
        </p:spPr>
        <p:txBody>
          <a:bodyPr wrap="square">
            <a:spAutoFit/>
          </a:bodyPr>
          <a:lstStyle/>
          <a:p>
            <a:pPr algn="ctr"/>
            <a:r>
              <a:rPr lang="en-US" sz="3600" b="1"/>
              <a:t>Today we are going to look at history within Africa.</a:t>
            </a:r>
          </a:p>
          <a:p>
            <a:endParaRPr lang="en-US"/>
          </a:p>
        </p:txBody>
      </p:sp>
      <p:pic>
        <p:nvPicPr>
          <p:cNvPr id="12" name="Graphic 11">
            <a:extLst>
              <a:ext uri="{FF2B5EF4-FFF2-40B4-BE49-F238E27FC236}">
                <a16:creationId xmlns:a16="http://schemas.microsoft.com/office/drawing/2014/main" id="{B171450E-414F-C03F-1036-8577AB10BA8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747088" y="4928399"/>
            <a:ext cx="6895242" cy="1686116"/>
          </a:xfrm>
          <a:prstGeom prst="rect">
            <a:avLst/>
          </a:prstGeom>
        </p:spPr>
      </p:pic>
      <p:pic>
        <p:nvPicPr>
          <p:cNvPr id="17" name="Graphic 16">
            <a:extLst>
              <a:ext uri="{FF2B5EF4-FFF2-40B4-BE49-F238E27FC236}">
                <a16:creationId xmlns:a16="http://schemas.microsoft.com/office/drawing/2014/main" id="{21991397-8465-3608-8924-0FF4CF881B66}"/>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t="64673"/>
          <a:stretch/>
        </p:blipFill>
        <p:spPr>
          <a:xfrm>
            <a:off x="4874229" y="5166996"/>
            <a:ext cx="2003548" cy="260181"/>
          </a:xfrm>
          <a:prstGeom prst="rect">
            <a:avLst/>
          </a:prstGeom>
        </p:spPr>
      </p:pic>
    </p:spTree>
    <p:extLst>
      <p:ext uri="{BB962C8B-B14F-4D97-AF65-F5344CB8AC3E}">
        <p14:creationId xmlns:p14="http://schemas.microsoft.com/office/powerpoint/2010/main" val="32133224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3371-D88D-999E-8D29-7EAE70FCDB2A}"/>
              </a:ext>
            </a:extLst>
          </p:cNvPr>
          <p:cNvSpPr>
            <a:spLocks noGrp="1"/>
          </p:cNvSpPr>
          <p:nvPr>
            <p:ph type="ctrTitle"/>
          </p:nvPr>
        </p:nvSpPr>
        <p:spPr>
          <a:xfrm>
            <a:off x="910374" y="1078474"/>
            <a:ext cx="4434840" cy="2143492"/>
          </a:xfrm>
        </p:spPr>
        <p:txBody>
          <a:bodyPr/>
          <a:lstStyle/>
          <a:p>
            <a:r>
              <a:rPr lang="en-US" b="1" dirty="0"/>
              <a:t>Map of West Africa</a:t>
            </a:r>
          </a:p>
        </p:txBody>
      </p:sp>
      <p:sp>
        <p:nvSpPr>
          <p:cNvPr id="3" name="Subtitle 2">
            <a:extLst>
              <a:ext uri="{FF2B5EF4-FFF2-40B4-BE49-F238E27FC236}">
                <a16:creationId xmlns:a16="http://schemas.microsoft.com/office/drawing/2014/main" id="{8CD48723-DBD7-2FF7-5644-4D8A6B639301}"/>
              </a:ext>
            </a:extLst>
          </p:cNvPr>
          <p:cNvSpPr>
            <a:spLocks noGrp="1"/>
          </p:cNvSpPr>
          <p:nvPr>
            <p:ph type="subTitle" idx="1"/>
          </p:nvPr>
        </p:nvSpPr>
        <p:spPr>
          <a:xfrm>
            <a:off x="910374" y="3221966"/>
            <a:ext cx="4434835" cy="2824978"/>
          </a:xfrm>
        </p:spPr>
        <p:txBody>
          <a:bodyPr>
            <a:normAutofit/>
          </a:bodyPr>
          <a:lstStyle/>
          <a:p>
            <a:r>
              <a:rPr lang="en-US" sz="2000"/>
              <a:t>Are there any places on this map that you </a:t>
            </a:r>
            <a:r>
              <a:rPr lang="en-US" sz="2000" err="1"/>
              <a:t>recognise</a:t>
            </a:r>
            <a:r>
              <a:rPr lang="en-US" sz="2000"/>
              <a:t>?</a:t>
            </a:r>
          </a:p>
          <a:p>
            <a:r>
              <a:rPr lang="en-US" sz="2000"/>
              <a:t>Are there any names you have never heard of before? Check your atlas to see if they still exist. </a:t>
            </a:r>
          </a:p>
          <a:p>
            <a:endParaRPr lang="en-US"/>
          </a:p>
          <a:p>
            <a:endParaRPr lang="en-US"/>
          </a:p>
        </p:txBody>
      </p:sp>
      <p:sp>
        <p:nvSpPr>
          <p:cNvPr id="4" name="TextBox 3">
            <a:extLst>
              <a:ext uri="{FF2B5EF4-FFF2-40B4-BE49-F238E27FC236}">
                <a16:creationId xmlns:a16="http://schemas.microsoft.com/office/drawing/2014/main" id="{9676121D-CBC6-325A-3889-4A78F9CE80CF}"/>
              </a:ext>
            </a:extLst>
          </p:cNvPr>
          <p:cNvSpPr txBox="1"/>
          <p:nvPr/>
        </p:nvSpPr>
        <p:spPr>
          <a:xfrm>
            <a:off x="7709160" y="3018057"/>
            <a:ext cx="2800349" cy="584775"/>
          </a:xfrm>
          <a:prstGeom prst="rect">
            <a:avLst/>
          </a:prstGeom>
          <a:solidFill>
            <a:schemeClr val="bg1"/>
          </a:solidFill>
        </p:spPr>
        <p:txBody>
          <a:bodyPr wrap="square" rtlCol="0">
            <a:spAutoFit/>
          </a:bodyPr>
          <a:lstStyle/>
          <a:p>
            <a:r>
              <a:rPr lang="en-GB" sz="3200"/>
              <a:t>Image needed</a:t>
            </a:r>
          </a:p>
        </p:txBody>
      </p:sp>
      <p:pic>
        <p:nvPicPr>
          <p:cNvPr id="6" name="Picture 6" descr="Map&#10;&#10;Description automatically generated">
            <a:extLst>
              <a:ext uri="{FF2B5EF4-FFF2-40B4-BE49-F238E27FC236}">
                <a16:creationId xmlns:a16="http://schemas.microsoft.com/office/drawing/2014/main" id="{02604F38-7726-653B-50CE-AB5F8C1EC8F5}"/>
              </a:ext>
            </a:extLst>
          </p:cNvPr>
          <p:cNvPicPr>
            <a:picLocks noChangeAspect="1"/>
          </p:cNvPicPr>
          <p:nvPr/>
        </p:nvPicPr>
        <p:blipFill>
          <a:blip r:embed="rId2"/>
          <a:stretch>
            <a:fillRect/>
          </a:stretch>
        </p:blipFill>
        <p:spPr>
          <a:xfrm>
            <a:off x="5716044" y="1074457"/>
            <a:ext cx="6438377" cy="4876101"/>
          </a:xfrm>
          <a:prstGeom prst="rect">
            <a:avLst/>
          </a:prstGeom>
        </p:spPr>
      </p:pic>
    </p:spTree>
    <p:extLst>
      <p:ext uri="{BB962C8B-B14F-4D97-AF65-F5344CB8AC3E}">
        <p14:creationId xmlns:p14="http://schemas.microsoft.com/office/powerpoint/2010/main" val="40177736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ECE9BF-46CB-90E8-D8A8-BB4DD14409DB}"/>
              </a:ext>
            </a:extLst>
          </p:cNvPr>
          <p:cNvSpPr>
            <a:spLocks noGrp="1"/>
          </p:cNvSpPr>
          <p:nvPr>
            <p:ph type="title"/>
          </p:nvPr>
        </p:nvSpPr>
        <p:spPr>
          <a:xfrm>
            <a:off x="1253246" y="1381760"/>
            <a:ext cx="6190488" cy="1179576"/>
          </a:xfrm>
        </p:spPr>
        <p:txBody>
          <a:bodyPr>
            <a:normAutofit/>
          </a:bodyPr>
          <a:lstStyle/>
          <a:p>
            <a:r>
              <a:rPr lang="en-US"/>
              <a:t>Map skills</a:t>
            </a:r>
          </a:p>
        </p:txBody>
      </p:sp>
      <p:sp>
        <p:nvSpPr>
          <p:cNvPr id="4" name="Content Placeholder 3">
            <a:extLst>
              <a:ext uri="{FF2B5EF4-FFF2-40B4-BE49-F238E27FC236}">
                <a16:creationId xmlns:a16="http://schemas.microsoft.com/office/drawing/2014/main" id="{9594C4D6-11EB-F589-C1FC-89493EE86B3D}"/>
              </a:ext>
            </a:extLst>
          </p:cNvPr>
          <p:cNvSpPr>
            <a:spLocks noGrp="1"/>
          </p:cNvSpPr>
          <p:nvPr>
            <p:ph idx="1"/>
          </p:nvPr>
        </p:nvSpPr>
        <p:spPr>
          <a:xfrm>
            <a:off x="1253246" y="2644351"/>
            <a:ext cx="9823071" cy="3304627"/>
          </a:xfrm>
        </p:spPr>
        <p:txBody>
          <a:bodyPr>
            <a:noAutofit/>
          </a:bodyPr>
          <a:lstStyle/>
          <a:p>
            <a:pPr marL="457200" indent="-457200">
              <a:buAutoNum type="arabicParenR"/>
            </a:pPr>
            <a:r>
              <a:rPr lang="en-US" sz="2200" dirty="0"/>
              <a:t>Take a copy of a map of Africa and use an atlas. </a:t>
            </a:r>
          </a:p>
          <a:p>
            <a:pPr marL="457200" indent="-457200">
              <a:buAutoNum type="arabicParenR"/>
            </a:pPr>
            <a:r>
              <a:rPr lang="en-US" sz="2200" dirty="0"/>
              <a:t>Use the contents page/index page of the atlas to find the map of Africa.</a:t>
            </a:r>
          </a:p>
          <a:p>
            <a:pPr marL="457200" indent="-457200">
              <a:buAutoNum type="arabicParenR"/>
            </a:pPr>
            <a:r>
              <a:rPr lang="en-US" sz="2200" dirty="0"/>
              <a:t>Use the information from the previous slide and your atlas to locate </a:t>
            </a:r>
            <a:br>
              <a:rPr lang="en-US" sz="2200" dirty="0"/>
            </a:br>
            <a:r>
              <a:rPr lang="en-US" sz="2200" dirty="0"/>
              <a:t>where these two ethnic groups were found on the African continent. </a:t>
            </a:r>
          </a:p>
          <a:p>
            <a:pPr marL="457200" indent="-457200">
              <a:buAutoNum type="arabicParenR"/>
            </a:pPr>
            <a:r>
              <a:rPr lang="en-US" sz="2200" dirty="0"/>
              <a:t>On your map create a key to show each ethnic group and </a:t>
            </a:r>
            <a:r>
              <a:rPr lang="en-US" sz="2200" dirty="0" err="1"/>
              <a:t>colour</a:t>
            </a:r>
            <a:r>
              <a:rPr lang="en-US" sz="2200" dirty="0"/>
              <a:t> </a:t>
            </a:r>
            <a:br>
              <a:rPr lang="en-US" sz="2200" dirty="0"/>
            </a:br>
            <a:r>
              <a:rPr lang="en-US" sz="2200" dirty="0"/>
              <a:t>in the geographical area on the map that they were found. </a:t>
            </a:r>
          </a:p>
          <a:p>
            <a:endParaRPr lang="en-US" sz="2400" dirty="0"/>
          </a:p>
          <a:p>
            <a:endParaRPr lang="en-US" sz="2400" dirty="0"/>
          </a:p>
        </p:txBody>
      </p:sp>
      <p:pic>
        <p:nvPicPr>
          <p:cNvPr id="5" name="Graphic 4">
            <a:extLst>
              <a:ext uri="{FF2B5EF4-FFF2-40B4-BE49-F238E27FC236}">
                <a16:creationId xmlns:a16="http://schemas.microsoft.com/office/drawing/2014/main" id="{E78437E8-1AA5-9147-A130-A3F25DBDEAF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27600" y="476653"/>
            <a:ext cx="2336800" cy="863600"/>
          </a:xfrm>
          <a:prstGeom prst="rect">
            <a:avLst/>
          </a:prstGeom>
        </p:spPr>
      </p:pic>
    </p:spTree>
    <p:extLst>
      <p:ext uri="{BB962C8B-B14F-4D97-AF65-F5344CB8AC3E}">
        <p14:creationId xmlns:p14="http://schemas.microsoft.com/office/powerpoint/2010/main" val="14366976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4549D-784B-0053-2CBE-AAA3CDC9BBA0}"/>
              </a:ext>
            </a:extLst>
          </p:cNvPr>
          <p:cNvSpPr>
            <a:spLocks noGrp="1"/>
          </p:cNvSpPr>
          <p:nvPr>
            <p:ph type="title"/>
          </p:nvPr>
        </p:nvSpPr>
        <p:spPr>
          <a:xfrm>
            <a:off x="2928496" y="572147"/>
            <a:ext cx="3647536" cy="1325563"/>
          </a:xfrm>
        </p:spPr>
        <p:txBody>
          <a:bodyPr/>
          <a:lstStyle/>
          <a:p>
            <a:r>
              <a:rPr lang="en-US"/>
              <a:t>Igbo</a:t>
            </a:r>
          </a:p>
        </p:txBody>
      </p:sp>
      <p:sp>
        <p:nvSpPr>
          <p:cNvPr id="3" name="Content Placeholder 2">
            <a:extLst>
              <a:ext uri="{FF2B5EF4-FFF2-40B4-BE49-F238E27FC236}">
                <a16:creationId xmlns:a16="http://schemas.microsoft.com/office/drawing/2014/main" id="{AEA0F42C-CAA7-5751-AB28-6735AD0DD5A7}"/>
              </a:ext>
            </a:extLst>
          </p:cNvPr>
          <p:cNvSpPr>
            <a:spLocks noGrp="1"/>
          </p:cNvSpPr>
          <p:nvPr>
            <p:ph sz="half" idx="1"/>
          </p:nvPr>
        </p:nvSpPr>
        <p:spPr>
          <a:xfrm>
            <a:off x="1444752" y="1618591"/>
            <a:ext cx="4926262" cy="2108020"/>
          </a:xfrm>
        </p:spPr>
        <p:txBody>
          <a:bodyPr>
            <a:normAutofit/>
          </a:bodyPr>
          <a:lstStyle/>
          <a:p>
            <a:pPr marL="0" indent="0">
              <a:buNone/>
            </a:pPr>
            <a:r>
              <a:rPr lang="en-US" sz="2000" dirty="0"/>
              <a:t>The Igbo people, or Ndigbo, as they like to be called, inhabited the south-eastern parts of today’s Nigeria, including west of the River Niger. Igboland was in the tropical rain forest region near the Atlantic coast. </a:t>
            </a:r>
          </a:p>
        </p:txBody>
      </p:sp>
      <p:sp>
        <p:nvSpPr>
          <p:cNvPr id="4" name="Content Placeholder 3">
            <a:extLst>
              <a:ext uri="{FF2B5EF4-FFF2-40B4-BE49-F238E27FC236}">
                <a16:creationId xmlns:a16="http://schemas.microsoft.com/office/drawing/2014/main" id="{E3C57ECF-7265-B1D5-4737-62B2593A2D41}"/>
              </a:ext>
            </a:extLst>
          </p:cNvPr>
          <p:cNvSpPr>
            <a:spLocks noGrp="1"/>
          </p:cNvSpPr>
          <p:nvPr>
            <p:ph sz="half" idx="2"/>
          </p:nvPr>
        </p:nvSpPr>
        <p:spPr>
          <a:xfrm>
            <a:off x="1444752" y="4423341"/>
            <a:ext cx="4651248" cy="4351338"/>
          </a:xfrm>
        </p:spPr>
        <p:txBody>
          <a:bodyPr/>
          <a:lstStyle/>
          <a:p>
            <a:pPr marL="0" indent="0">
              <a:buNone/>
            </a:pPr>
            <a:r>
              <a:rPr lang="en-US" sz="2000" dirty="0"/>
              <a:t>Asante (sometimes seen written as Ashanti) people were found in today’s south-central Ghana and areas of today’s Togo and Côte d’Ivoire. Most of the Asante lived around the city of Kumasi, which was the capital.</a:t>
            </a:r>
          </a:p>
          <a:p>
            <a:pPr marL="0" indent="0">
              <a:buNone/>
            </a:pPr>
            <a:endParaRPr lang="en-US" dirty="0"/>
          </a:p>
        </p:txBody>
      </p:sp>
      <p:sp>
        <p:nvSpPr>
          <p:cNvPr id="5" name="Title 1">
            <a:extLst>
              <a:ext uri="{FF2B5EF4-FFF2-40B4-BE49-F238E27FC236}">
                <a16:creationId xmlns:a16="http://schemas.microsoft.com/office/drawing/2014/main" id="{B88F5F90-833B-40F8-F8C0-2A3C234F4261}"/>
              </a:ext>
            </a:extLst>
          </p:cNvPr>
          <p:cNvSpPr txBox="1">
            <a:spLocks/>
          </p:cNvSpPr>
          <p:nvPr/>
        </p:nvSpPr>
        <p:spPr>
          <a:xfrm>
            <a:off x="2622483" y="3318024"/>
            <a:ext cx="364753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a:t>Asante</a:t>
            </a:r>
          </a:p>
        </p:txBody>
      </p:sp>
      <p:pic>
        <p:nvPicPr>
          <p:cNvPr id="7" name="Picture 11" descr="Map&#10;&#10;Description automatically generated">
            <a:extLst>
              <a:ext uri="{FF2B5EF4-FFF2-40B4-BE49-F238E27FC236}">
                <a16:creationId xmlns:a16="http://schemas.microsoft.com/office/drawing/2014/main" id="{9810820E-D5DB-CA42-1C53-BB3FAADEB419}"/>
              </a:ext>
            </a:extLst>
          </p:cNvPr>
          <p:cNvPicPr>
            <a:picLocks noChangeAspect="1"/>
          </p:cNvPicPr>
          <p:nvPr/>
        </p:nvPicPr>
        <p:blipFill rotWithShape="1">
          <a:blip r:embed="rId3"/>
          <a:srcRect t="14210"/>
          <a:stretch/>
        </p:blipFill>
        <p:spPr>
          <a:xfrm rot="21384285">
            <a:off x="6437899" y="625070"/>
            <a:ext cx="4768778" cy="2282907"/>
          </a:xfrm>
          <a:prstGeom prst="rect">
            <a:avLst/>
          </a:prstGeom>
          <a:ln w="76200">
            <a:solidFill>
              <a:schemeClr val="accent3"/>
            </a:solidFill>
          </a:ln>
          <a:effectLst>
            <a:outerShdw blurRad="50800" dist="38100" dir="8100000" algn="tr" rotWithShape="0">
              <a:prstClr val="black">
                <a:alpha val="40000"/>
              </a:prstClr>
            </a:outerShdw>
          </a:effectLst>
        </p:spPr>
      </p:pic>
      <p:pic>
        <p:nvPicPr>
          <p:cNvPr id="8" name="Picture 10" descr="Map&#10;&#10;Description automatically generated">
            <a:extLst>
              <a:ext uri="{FF2B5EF4-FFF2-40B4-BE49-F238E27FC236}">
                <a16:creationId xmlns:a16="http://schemas.microsoft.com/office/drawing/2014/main" id="{C84B9E88-2A06-DDE5-7825-D9C8881F2F90}"/>
              </a:ext>
            </a:extLst>
          </p:cNvPr>
          <p:cNvPicPr>
            <a:picLocks noChangeAspect="1"/>
          </p:cNvPicPr>
          <p:nvPr/>
        </p:nvPicPr>
        <p:blipFill>
          <a:blip r:embed="rId4"/>
          <a:stretch>
            <a:fillRect/>
          </a:stretch>
        </p:blipFill>
        <p:spPr>
          <a:xfrm rot="191679">
            <a:off x="7736307" y="3376255"/>
            <a:ext cx="2171962" cy="2945718"/>
          </a:xfrm>
          <a:prstGeom prst="rect">
            <a:avLst/>
          </a:prstGeom>
          <a:ln w="76200">
            <a:solidFill>
              <a:schemeClr val="accent3"/>
            </a:solidFill>
          </a:ln>
          <a:effectLst>
            <a:outerShdw blurRad="50800" dist="38100" dir="2700000" algn="tl" rotWithShape="0">
              <a:prstClr val="black">
                <a:alpha val="40000"/>
              </a:prstClr>
            </a:outerShdw>
          </a:effectLst>
        </p:spPr>
      </p:pic>
      <p:pic>
        <p:nvPicPr>
          <p:cNvPr id="10" name="Graphic 9">
            <a:extLst>
              <a:ext uri="{FF2B5EF4-FFF2-40B4-BE49-F238E27FC236}">
                <a16:creationId xmlns:a16="http://schemas.microsoft.com/office/drawing/2014/main" id="{860BF2FA-AF0F-975D-1D8F-B2E9A099A18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6058866">
            <a:off x="5954902" y="2674502"/>
            <a:ext cx="630234" cy="3489377"/>
          </a:xfrm>
          <a:prstGeom prst="rect">
            <a:avLst/>
          </a:prstGeom>
        </p:spPr>
      </p:pic>
      <p:pic>
        <p:nvPicPr>
          <p:cNvPr id="18" name="Graphic 17">
            <a:extLst>
              <a:ext uri="{FF2B5EF4-FFF2-40B4-BE49-F238E27FC236}">
                <a16:creationId xmlns:a16="http://schemas.microsoft.com/office/drawing/2014/main" id="{40093CAB-5915-5075-25FA-B0226BF53E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3176138">
            <a:off x="4777854" y="274297"/>
            <a:ext cx="3533584" cy="2441385"/>
          </a:xfrm>
          <a:prstGeom prst="rect">
            <a:avLst/>
          </a:prstGeom>
        </p:spPr>
      </p:pic>
    </p:spTree>
    <p:extLst>
      <p:ext uri="{BB962C8B-B14F-4D97-AF65-F5344CB8AC3E}">
        <p14:creationId xmlns:p14="http://schemas.microsoft.com/office/powerpoint/2010/main" val="8023978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4510F7B-B40A-53E3-00D7-84294D0FD969}"/>
              </a:ext>
            </a:extLst>
          </p:cNvPr>
          <p:cNvPicPr>
            <a:picLocks noChangeAspect="1"/>
          </p:cNvPicPr>
          <p:nvPr/>
        </p:nvPicPr>
        <p:blipFill rotWithShape="1">
          <a:blip r:embed="rId2"/>
          <a:srcRect t="33433" b="14299"/>
          <a:stretch/>
        </p:blipFill>
        <p:spPr>
          <a:xfrm>
            <a:off x="288482" y="526699"/>
            <a:ext cx="11105262" cy="5804601"/>
          </a:xfrm>
          <a:prstGeom prst="rect">
            <a:avLst/>
          </a:prstGeom>
        </p:spPr>
      </p:pic>
      <p:sp>
        <p:nvSpPr>
          <p:cNvPr id="8" name="TextBox 7">
            <a:extLst>
              <a:ext uri="{FF2B5EF4-FFF2-40B4-BE49-F238E27FC236}">
                <a16:creationId xmlns:a16="http://schemas.microsoft.com/office/drawing/2014/main" id="{13B92C6B-4737-ABA6-F4B6-CB832A7A51BF}"/>
              </a:ext>
            </a:extLst>
          </p:cNvPr>
          <p:cNvSpPr txBox="1"/>
          <p:nvPr/>
        </p:nvSpPr>
        <p:spPr>
          <a:xfrm>
            <a:off x="7453450" y="5228881"/>
            <a:ext cx="2454215" cy="461665"/>
          </a:xfrm>
          <a:prstGeom prst="rect">
            <a:avLst/>
          </a:prstGeom>
          <a:noFill/>
        </p:spPr>
        <p:txBody>
          <a:bodyPr wrap="square">
            <a:spAutoFit/>
          </a:bodyPr>
          <a:lstStyle/>
          <a:p>
            <a:r>
              <a:rPr lang="en-US" sz="2400" b="1"/>
              <a:t>Igbo</a:t>
            </a:r>
          </a:p>
        </p:txBody>
      </p:sp>
      <p:pic>
        <p:nvPicPr>
          <p:cNvPr id="10" name="Graphic 9">
            <a:extLst>
              <a:ext uri="{FF2B5EF4-FFF2-40B4-BE49-F238E27FC236}">
                <a16:creationId xmlns:a16="http://schemas.microsoft.com/office/drawing/2014/main" id="{F8644AB7-0B35-9A25-143D-9632AF766F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533654">
            <a:off x="7701050" y="4618512"/>
            <a:ext cx="380936" cy="685685"/>
          </a:xfrm>
          <a:prstGeom prst="rect">
            <a:avLst/>
          </a:prstGeom>
        </p:spPr>
      </p:pic>
      <p:sp>
        <p:nvSpPr>
          <p:cNvPr id="12" name="TextBox 11">
            <a:extLst>
              <a:ext uri="{FF2B5EF4-FFF2-40B4-BE49-F238E27FC236}">
                <a16:creationId xmlns:a16="http://schemas.microsoft.com/office/drawing/2014/main" id="{1D8F54A7-E406-8DBB-8023-B6E469B3B278}"/>
              </a:ext>
            </a:extLst>
          </p:cNvPr>
          <p:cNvSpPr txBox="1"/>
          <p:nvPr/>
        </p:nvSpPr>
        <p:spPr>
          <a:xfrm>
            <a:off x="5042862" y="4961355"/>
            <a:ext cx="1419045" cy="461665"/>
          </a:xfrm>
          <a:prstGeom prst="rect">
            <a:avLst/>
          </a:prstGeom>
          <a:noFill/>
        </p:spPr>
        <p:txBody>
          <a:bodyPr wrap="square">
            <a:spAutoFit/>
          </a:bodyPr>
          <a:lstStyle/>
          <a:p>
            <a:r>
              <a:rPr lang="en-US" sz="2400" b="1"/>
              <a:t>Asante</a:t>
            </a:r>
            <a:endParaRPr lang="en-US" b="1"/>
          </a:p>
        </p:txBody>
      </p:sp>
      <p:pic>
        <p:nvPicPr>
          <p:cNvPr id="13" name="Graphic 12">
            <a:extLst>
              <a:ext uri="{FF2B5EF4-FFF2-40B4-BE49-F238E27FC236}">
                <a16:creationId xmlns:a16="http://schemas.microsoft.com/office/drawing/2014/main" id="{E20230F6-E753-1F03-BB3B-2F597E426B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2697211" flipH="1">
            <a:off x="5895038" y="4350050"/>
            <a:ext cx="401924" cy="665884"/>
          </a:xfrm>
          <a:prstGeom prst="rect">
            <a:avLst/>
          </a:prstGeom>
        </p:spPr>
      </p:pic>
    </p:spTree>
    <p:extLst>
      <p:ext uri="{BB962C8B-B14F-4D97-AF65-F5344CB8AC3E}">
        <p14:creationId xmlns:p14="http://schemas.microsoft.com/office/powerpoint/2010/main" val="37286120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728C4-AF93-4D05-C135-14180CC9B926}"/>
              </a:ext>
            </a:extLst>
          </p:cNvPr>
          <p:cNvSpPr>
            <a:spLocks noGrp="1"/>
          </p:cNvSpPr>
          <p:nvPr>
            <p:ph type="title"/>
          </p:nvPr>
        </p:nvSpPr>
        <p:spPr>
          <a:xfrm>
            <a:off x="820947" y="1340253"/>
            <a:ext cx="9691979" cy="1325563"/>
          </a:xfrm>
        </p:spPr>
        <p:txBody>
          <a:bodyPr>
            <a:normAutofit/>
          </a:bodyPr>
          <a:lstStyle/>
          <a:p>
            <a:r>
              <a:rPr lang="en-US" sz="3200" dirty="0"/>
              <a:t>Copy and complete the table below in your jotter. Use this link to help: </a:t>
            </a:r>
            <a:r>
              <a:rPr lang="en-US" sz="1200" b="0" dirty="0">
                <a:solidFill>
                  <a:srgbClr val="0563C1"/>
                </a:solidFill>
                <a:latin typeface="Calibri"/>
                <a:cs typeface="Calibri"/>
                <a:hlinkClick r:id="rId3"/>
              </a:rPr>
              <a:t>https://www.culturesofwestafrica.com/timelines/</a:t>
            </a:r>
            <a:endParaRPr lang="en-US" sz="3200" dirty="0"/>
          </a:p>
        </p:txBody>
      </p:sp>
      <p:pic>
        <p:nvPicPr>
          <p:cNvPr id="3" name="Graphic 2">
            <a:extLst>
              <a:ext uri="{FF2B5EF4-FFF2-40B4-BE49-F238E27FC236}">
                <a16:creationId xmlns:a16="http://schemas.microsoft.com/office/drawing/2014/main" id="{1CC24FAE-61B7-847D-D54C-90DF1406517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27600" y="476653"/>
            <a:ext cx="2336800" cy="863600"/>
          </a:xfrm>
          <a:prstGeom prst="rect">
            <a:avLst/>
          </a:prstGeom>
        </p:spPr>
      </p:pic>
      <p:graphicFrame>
        <p:nvGraphicFramePr>
          <p:cNvPr id="6" name="Table 5">
            <a:extLst>
              <a:ext uri="{FF2B5EF4-FFF2-40B4-BE49-F238E27FC236}">
                <a16:creationId xmlns:a16="http://schemas.microsoft.com/office/drawing/2014/main" id="{4FE9FB20-B4F0-0178-F609-D0E22FD38064}"/>
              </a:ext>
            </a:extLst>
          </p:cNvPr>
          <p:cNvGraphicFramePr>
            <a:graphicFrameLocks noGrp="1"/>
          </p:cNvGraphicFramePr>
          <p:nvPr>
            <p:extLst>
              <p:ext uri="{D42A27DB-BD31-4B8C-83A1-F6EECF244321}">
                <p14:modId xmlns:p14="http://schemas.microsoft.com/office/powerpoint/2010/main" val="3593148338"/>
              </p:ext>
            </p:extLst>
          </p:nvPr>
        </p:nvGraphicFramePr>
        <p:xfrm>
          <a:off x="2061117" y="2665816"/>
          <a:ext cx="8345553" cy="3935494"/>
        </p:xfrm>
        <a:graphic>
          <a:graphicData uri="http://schemas.openxmlformats.org/drawingml/2006/table">
            <a:tbl>
              <a:tblPr firstRow="1" bandRow="1">
                <a:tableStyleId>{5C22544A-7EE6-4342-B048-85BDC9FD1C3A}</a:tableStyleId>
              </a:tblPr>
              <a:tblGrid>
                <a:gridCol w="2781851">
                  <a:extLst>
                    <a:ext uri="{9D8B030D-6E8A-4147-A177-3AD203B41FA5}">
                      <a16:colId xmlns:a16="http://schemas.microsoft.com/office/drawing/2014/main" val="1875138263"/>
                    </a:ext>
                  </a:extLst>
                </a:gridCol>
                <a:gridCol w="2781851">
                  <a:extLst>
                    <a:ext uri="{9D8B030D-6E8A-4147-A177-3AD203B41FA5}">
                      <a16:colId xmlns:a16="http://schemas.microsoft.com/office/drawing/2014/main" val="340720238"/>
                    </a:ext>
                  </a:extLst>
                </a:gridCol>
                <a:gridCol w="2781851">
                  <a:extLst>
                    <a:ext uri="{9D8B030D-6E8A-4147-A177-3AD203B41FA5}">
                      <a16:colId xmlns:a16="http://schemas.microsoft.com/office/drawing/2014/main" val="2413477140"/>
                    </a:ext>
                  </a:extLst>
                </a:gridCol>
              </a:tblGrid>
              <a:tr h="748815">
                <a:tc>
                  <a:txBody>
                    <a:bodyPr/>
                    <a:lstStyle/>
                    <a:p>
                      <a:pPr fontAlgn="t"/>
                      <a:endParaRPr lang="en-US" sz="2800" dirty="0">
                        <a:effectLst/>
                      </a:endParaRPr>
                    </a:p>
                    <a:p>
                      <a:pPr rtl="0" fontAlgn="base"/>
                      <a:endParaRPr lang="en-US" sz="2800" dirty="0">
                        <a:effectLst/>
                      </a:endParaRPr>
                    </a:p>
                  </a:txBody>
                  <a:tcPr/>
                </a:tc>
                <a:tc>
                  <a:txBody>
                    <a:bodyPr/>
                    <a:lstStyle/>
                    <a:p>
                      <a:pPr algn="ctr" fontAlgn="t"/>
                      <a:endParaRPr lang="en-US" sz="2800" dirty="0">
                        <a:effectLst/>
                      </a:endParaRPr>
                    </a:p>
                    <a:p>
                      <a:pPr rtl="0" fontAlgn="base"/>
                      <a:r>
                        <a:rPr lang="en-US" sz="1600" dirty="0">
                          <a:effectLst/>
                        </a:rPr>
                        <a:t>Kingdom of </a:t>
                      </a:r>
                      <a:r>
                        <a:rPr lang="en-US" sz="1600" dirty="0" err="1">
                          <a:effectLst/>
                        </a:rPr>
                        <a:t>Nri</a:t>
                      </a:r>
                      <a:r>
                        <a:rPr lang="en-US" sz="1600" dirty="0">
                          <a:effectLst/>
                        </a:rPr>
                        <a:t> </a:t>
                      </a:r>
                      <a:endParaRPr lang="en-US" sz="2800" dirty="0">
                        <a:effectLst/>
                      </a:endParaRPr>
                    </a:p>
                  </a:txBody>
                  <a:tcPr/>
                </a:tc>
                <a:tc>
                  <a:txBody>
                    <a:bodyPr/>
                    <a:lstStyle/>
                    <a:p>
                      <a:pPr algn="ctr" fontAlgn="t"/>
                      <a:endParaRPr lang="en-US" sz="2800">
                        <a:effectLst/>
                      </a:endParaRPr>
                    </a:p>
                    <a:p>
                      <a:pPr rtl="0" fontAlgn="base"/>
                      <a:r>
                        <a:rPr lang="en-US" sz="1600">
                          <a:effectLst/>
                        </a:rPr>
                        <a:t>Ashanti Empire </a:t>
                      </a:r>
                      <a:endParaRPr lang="en-US" sz="2800">
                        <a:effectLst/>
                      </a:endParaRPr>
                    </a:p>
                  </a:txBody>
                  <a:tcPr/>
                </a:tc>
                <a:extLst>
                  <a:ext uri="{0D108BD9-81ED-4DB2-BD59-A6C34878D82A}">
                    <a16:rowId xmlns:a16="http://schemas.microsoft.com/office/drawing/2014/main" val="3606483036"/>
                  </a:ext>
                </a:extLst>
              </a:tr>
              <a:tr h="1230195">
                <a:tc>
                  <a:txBody>
                    <a:bodyPr/>
                    <a:lstStyle/>
                    <a:p>
                      <a:pPr rtl="0" fontAlgn="base"/>
                      <a:r>
                        <a:rPr lang="en-US" sz="1600" dirty="0">
                          <a:effectLst/>
                        </a:rPr>
                        <a:t>Ethnic group </a:t>
                      </a:r>
                      <a:endParaRPr lang="en-US" sz="2800" dirty="0">
                        <a:effectLst/>
                      </a:endParaRPr>
                    </a:p>
                  </a:txBody>
                  <a:tcPr/>
                </a:tc>
                <a:tc>
                  <a:txBody>
                    <a:bodyPr/>
                    <a:lstStyle/>
                    <a:p>
                      <a:pPr rtl="0" fontAlgn="base"/>
                      <a:r>
                        <a:rPr lang="en-US" sz="1600" dirty="0">
                          <a:effectLst/>
                        </a:rPr>
                        <a:t>Igbo </a:t>
                      </a:r>
                      <a:endParaRPr lang="en-US" sz="2800" dirty="0">
                        <a:effectLst/>
                      </a:endParaRPr>
                    </a:p>
                    <a:p>
                      <a:pPr rtl="0" fontAlgn="base"/>
                      <a:endParaRPr lang="en-US" sz="2800" dirty="0">
                        <a:effectLst/>
                      </a:endParaRPr>
                    </a:p>
                  </a:txBody>
                  <a:tcPr/>
                </a:tc>
                <a:tc>
                  <a:txBody>
                    <a:bodyPr/>
                    <a:lstStyle/>
                    <a:p>
                      <a:pPr rtl="0" fontAlgn="base"/>
                      <a:r>
                        <a:rPr lang="en-US" sz="1600" dirty="0">
                          <a:effectLst/>
                        </a:rPr>
                        <a:t>Akan (Asante are a sub-group of the Akan people) </a:t>
                      </a:r>
                      <a:endParaRPr lang="en-US" sz="2800" dirty="0">
                        <a:effectLst/>
                      </a:endParaRPr>
                    </a:p>
                    <a:p>
                      <a:pPr rtl="0" fontAlgn="base"/>
                      <a:endParaRPr lang="en-US" sz="2800" dirty="0">
                        <a:effectLst/>
                      </a:endParaRPr>
                    </a:p>
                  </a:txBody>
                  <a:tcPr/>
                </a:tc>
                <a:extLst>
                  <a:ext uri="{0D108BD9-81ED-4DB2-BD59-A6C34878D82A}">
                    <a16:rowId xmlns:a16="http://schemas.microsoft.com/office/drawing/2014/main" val="961505796"/>
                  </a:ext>
                </a:extLst>
              </a:tr>
              <a:tr h="998419">
                <a:tc>
                  <a:txBody>
                    <a:bodyPr/>
                    <a:lstStyle/>
                    <a:p>
                      <a:pPr rtl="0" fontAlgn="base"/>
                      <a:r>
                        <a:rPr lang="en-US" sz="1600" dirty="0">
                          <a:effectLst/>
                        </a:rPr>
                        <a:t>Language </a:t>
                      </a:r>
                      <a:endParaRPr lang="en-US" sz="2800" dirty="0">
                        <a:effectLst/>
                      </a:endParaRPr>
                    </a:p>
                  </a:txBody>
                  <a:tcPr/>
                </a:tc>
                <a:tc>
                  <a:txBody>
                    <a:bodyPr/>
                    <a:lstStyle/>
                    <a:p>
                      <a:pPr rtl="0" fontAlgn="base"/>
                      <a:r>
                        <a:rPr lang="en-US" sz="1600" dirty="0">
                          <a:effectLst/>
                        </a:rPr>
                        <a:t>Igbo </a:t>
                      </a:r>
                      <a:endParaRPr lang="en-US" sz="2800" dirty="0">
                        <a:effectLst/>
                      </a:endParaRPr>
                    </a:p>
                    <a:p>
                      <a:pPr rtl="0" fontAlgn="base"/>
                      <a:endParaRPr lang="en-US" sz="2800" dirty="0">
                        <a:effectLst/>
                      </a:endParaRPr>
                    </a:p>
                  </a:txBody>
                  <a:tcPr/>
                </a:tc>
                <a:tc>
                  <a:txBody>
                    <a:bodyPr/>
                    <a:lstStyle/>
                    <a:p>
                      <a:pPr rtl="0" fontAlgn="base"/>
                      <a:r>
                        <a:rPr lang="en-US" sz="1600" dirty="0">
                          <a:effectLst/>
                        </a:rPr>
                        <a:t>Twi </a:t>
                      </a:r>
                      <a:endParaRPr lang="en-US" sz="2800" dirty="0">
                        <a:effectLst/>
                      </a:endParaRPr>
                    </a:p>
                    <a:p>
                      <a:pPr rtl="0" fontAlgn="base"/>
                      <a:endParaRPr lang="en-US" sz="2800" dirty="0">
                        <a:effectLst/>
                      </a:endParaRPr>
                    </a:p>
                  </a:txBody>
                  <a:tcPr/>
                </a:tc>
                <a:extLst>
                  <a:ext uri="{0D108BD9-81ED-4DB2-BD59-A6C34878D82A}">
                    <a16:rowId xmlns:a16="http://schemas.microsoft.com/office/drawing/2014/main" val="3763178614"/>
                  </a:ext>
                </a:extLst>
              </a:tr>
              <a:tr h="748815">
                <a:tc>
                  <a:txBody>
                    <a:bodyPr/>
                    <a:lstStyle/>
                    <a:p>
                      <a:pPr rtl="0" fontAlgn="base"/>
                      <a:r>
                        <a:rPr lang="en-US" sz="1600" dirty="0">
                          <a:effectLst/>
                        </a:rPr>
                        <a:t>Dates  </a:t>
                      </a:r>
                      <a:endParaRPr lang="en-US" sz="2800" dirty="0">
                        <a:effectLst/>
                      </a:endParaRPr>
                    </a:p>
                  </a:txBody>
                  <a:tcPr/>
                </a:tc>
                <a:tc>
                  <a:txBody>
                    <a:bodyPr/>
                    <a:lstStyle/>
                    <a:p>
                      <a:pPr fontAlgn="t"/>
                      <a:endParaRPr lang="en-US" sz="2800">
                        <a:effectLst/>
                      </a:endParaRPr>
                    </a:p>
                    <a:p>
                      <a:pPr rtl="0" fontAlgn="base"/>
                      <a:endParaRPr lang="en-US" sz="1600">
                        <a:effectLst/>
                      </a:endParaRPr>
                    </a:p>
                  </a:txBody>
                  <a:tcPr/>
                </a:tc>
                <a:tc>
                  <a:txBody>
                    <a:bodyPr/>
                    <a:lstStyle/>
                    <a:p>
                      <a:pPr fontAlgn="t"/>
                      <a:endParaRPr lang="en-US" sz="2800" dirty="0">
                        <a:effectLst/>
                      </a:endParaRPr>
                    </a:p>
                    <a:p>
                      <a:pPr rtl="0" fontAlgn="base"/>
                      <a:endParaRPr lang="en-US" sz="1600" dirty="0">
                        <a:effectLst/>
                      </a:endParaRPr>
                    </a:p>
                  </a:txBody>
                  <a:tcPr/>
                </a:tc>
                <a:extLst>
                  <a:ext uri="{0D108BD9-81ED-4DB2-BD59-A6C34878D82A}">
                    <a16:rowId xmlns:a16="http://schemas.microsoft.com/office/drawing/2014/main" val="1876194051"/>
                  </a:ext>
                </a:extLst>
              </a:tr>
            </a:tbl>
          </a:graphicData>
        </a:graphic>
      </p:graphicFrame>
    </p:spTree>
    <p:extLst>
      <p:ext uri="{BB962C8B-B14F-4D97-AF65-F5344CB8AC3E}">
        <p14:creationId xmlns:p14="http://schemas.microsoft.com/office/powerpoint/2010/main" val="33707505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EC1C9-1E07-2040-4B73-DC0A14CDD673}"/>
              </a:ext>
            </a:extLst>
          </p:cNvPr>
          <p:cNvSpPr>
            <a:spLocks noGrp="1"/>
          </p:cNvSpPr>
          <p:nvPr>
            <p:ph type="title"/>
          </p:nvPr>
        </p:nvSpPr>
        <p:spPr>
          <a:xfrm>
            <a:off x="1224951" y="2103437"/>
            <a:ext cx="6193765" cy="1325563"/>
          </a:xfrm>
        </p:spPr>
        <p:txBody>
          <a:bodyPr>
            <a:normAutofit fontScale="90000"/>
          </a:bodyPr>
          <a:lstStyle/>
          <a:p>
            <a:r>
              <a:rPr lang="en-US" dirty="0"/>
              <a:t>How similar were West African nations between 1770 and 1807?</a:t>
            </a:r>
          </a:p>
        </p:txBody>
      </p:sp>
      <p:pic>
        <p:nvPicPr>
          <p:cNvPr id="3" name="Graphic 2">
            <a:extLst>
              <a:ext uri="{FF2B5EF4-FFF2-40B4-BE49-F238E27FC236}">
                <a16:creationId xmlns:a16="http://schemas.microsoft.com/office/drawing/2014/main" id="{CB732A3E-D354-6795-6C8E-C0D60DDC564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65550" y="367335"/>
            <a:ext cx="4660900" cy="863600"/>
          </a:xfrm>
          <a:prstGeom prst="rect">
            <a:avLst/>
          </a:prstGeom>
        </p:spPr>
      </p:pic>
      <p:sp>
        <p:nvSpPr>
          <p:cNvPr id="5" name="TextBox 4">
            <a:extLst>
              <a:ext uri="{FF2B5EF4-FFF2-40B4-BE49-F238E27FC236}">
                <a16:creationId xmlns:a16="http://schemas.microsoft.com/office/drawing/2014/main" id="{930DF02D-F9F9-2F8D-7954-B2DC190B81B5}"/>
              </a:ext>
            </a:extLst>
          </p:cNvPr>
          <p:cNvSpPr txBox="1"/>
          <p:nvPr/>
        </p:nvSpPr>
        <p:spPr>
          <a:xfrm>
            <a:off x="1224951" y="3611563"/>
            <a:ext cx="5434641" cy="2585323"/>
          </a:xfrm>
          <a:prstGeom prst="rect">
            <a:avLst/>
          </a:prstGeom>
          <a:noFill/>
        </p:spPr>
        <p:txBody>
          <a:bodyPr wrap="square" lIns="91440" tIns="45720" rIns="91440" bIns="45720" anchor="t">
            <a:spAutoFit/>
          </a:bodyPr>
          <a:lstStyle/>
          <a:p>
            <a:r>
              <a:rPr lang="en-US" sz="2400"/>
              <a:t>Start to think about answering our enquiry question.</a:t>
            </a:r>
          </a:p>
          <a:p>
            <a:endParaRPr lang="en-US" sz="2400"/>
          </a:p>
          <a:p>
            <a:r>
              <a:rPr lang="en-US" sz="2400"/>
              <a:t>Write down any thoughts you have about this in your jotter.</a:t>
            </a:r>
            <a:endParaRPr lang="en-US" sz="2400">
              <a:cs typeface="Arial"/>
            </a:endParaRPr>
          </a:p>
          <a:p>
            <a:r>
              <a:rPr lang="en-US" sz="2400"/>
              <a:t>These can be done in note form.</a:t>
            </a:r>
            <a:endParaRPr lang="en-US" sz="2400">
              <a:cs typeface="Arial"/>
            </a:endParaRPr>
          </a:p>
          <a:p>
            <a:endParaRPr lang="en-US"/>
          </a:p>
        </p:txBody>
      </p:sp>
      <p:pic>
        <p:nvPicPr>
          <p:cNvPr id="6" name="Picture 5">
            <a:extLst>
              <a:ext uri="{FF2B5EF4-FFF2-40B4-BE49-F238E27FC236}">
                <a16:creationId xmlns:a16="http://schemas.microsoft.com/office/drawing/2014/main" id="{FA60D3AC-6D37-70C9-E7FE-0FFFE7DDD355}"/>
              </a:ext>
            </a:extLst>
          </p:cNvPr>
          <p:cNvPicPr>
            <a:picLocks noChangeAspect="1"/>
          </p:cNvPicPr>
          <p:nvPr/>
        </p:nvPicPr>
        <p:blipFill rotWithShape="1">
          <a:blip r:embed="rId4"/>
          <a:srcRect t="16630" b="14299"/>
          <a:stretch/>
        </p:blipFill>
        <p:spPr>
          <a:xfrm rot="435669">
            <a:off x="7576271" y="3211437"/>
            <a:ext cx="3974535" cy="2745283"/>
          </a:xfrm>
          <a:prstGeom prst="rect">
            <a:avLst/>
          </a:prstGeom>
          <a:ln w="76200">
            <a:solidFill>
              <a:schemeClr val="accent3"/>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151251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45B4C-B4B5-934D-C6D0-3F6364B052BD}"/>
              </a:ext>
            </a:extLst>
          </p:cNvPr>
          <p:cNvSpPr>
            <a:spLocks noGrp="1"/>
          </p:cNvSpPr>
          <p:nvPr>
            <p:ph type="ctrTitle"/>
          </p:nvPr>
        </p:nvSpPr>
        <p:spPr/>
        <p:txBody>
          <a:bodyPr/>
          <a:lstStyle/>
          <a:p>
            <a:r>
              <a:rPr lang="en-US" sz="5400" b="1" kern="1200" spc="-45">
                <a:solidFill>
                  <a:srgbClr val="FFFFFF"/>
                </a:solidFill>
                <a:latin typeface="+mj-lt"/>
                <a:ea typeface="+mj-ea"/>
                <a:cs typeface="+mj-cs"/>
              </a:rPr>
              <a:t>Igbo</a:t>
            </a:r>
            <a:r>
              <a:rPr lang="en-US"/>
              <a:t> and Asante </a:t>
            </a:r>
          </a:p>
        </p:txBody>
      </p:sp>
      <p:sp>
        <p:nvSpPr>
          <p:cNvPr id="3" name="Subtitle 2">
            <a:extLst>
              <a:ext uri="{FF2B5EF4-FFF2-40B4-BE49-F238E27FC236}">
                <a16:creationId xmlns:a16="http://schemas.microsoft.com/office/drawing/2014/main" id="{5486B6CD-F4CE-8BFD-5CF0-2C685585ACF8}"/>
              </a:ext>
            </a:extLst>
          </p:cNvPr>
          <p:cNvSpPr>
            <a:spLocks noGrp="1"/>
          </p:cNvSpPr>
          <p:nvPr>
            <p:ph type="subTitle" idx="1"/>
          </p:nvPr>
        </p:nvSpPr>
        <p:spPr/>
        <p:txBody>
          <a:bodyPr>
            <a:normAutofit fontScale="92500" lnSpcReduction="10000"/>
          </a:bodyPr>
          <a:lstStyle/>
          <a:p>
            <a:r>
              <a:rPr lang="en-US" dirty="0"/>
              <a:t>Hierarchy,  Language,  Religion, Law and Order</a:t>
            </a:r>
          </a:p>
          <a:p>
            <a:r>
              <a:rPr lang="en-US" dirty="0"/>
              <a:t>Lesson 3</a:t>
            </a:r>
          </a:p>
        </p:txBody>
      </p:sp>
      <p:pic>
        <p:nvPicPr>
          <p:cNvPr id="4" name="Graphic 3">
            <a:extLst>
              <a:ext uri="{FF2B5EF4-FFF2-40B4-BE49-F238E27FC236}">
                <a16:creationId xmlns:a16="http://schemas.microsoft.com/office/drawing/2014/main" id="{D25B440F-5DC3-BD0E-2B0B-8313D52FF37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462355">
            <a:off x="9768858" y="4449565"/>
            <a:ext cx="2059958" cy="2059958"/>
          </a:xfrm>
          <a:prstGeom prst="rect">
            <a:avLst/>
          </a:prstGeom>
        </p:spPr>
      </p:pic>
    </p:spTree>
    <p:extLst>
      <p:ext uri="{BB962C8B-B14F-4D97-AF65-F5344CB8AC3E}">
        <p14:creationId xmlns:p14="http://schemas.microsoft.com/office/powerpoint/2010/main" val="15771278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F658818F-0839-19E2-1866-939F7FD3939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249881">
            <a:off x="4875800" y="1270010"/>
            <a:ext cx="2442290" cy="7331686"/>
          </a:xfrm>
          <a:prstGeom prst="rect">
            <a:avLst/>
          </a:prstGeom>
        </p:spPr>
      </p:pic>
      <p:sp>
        <p:nvSpPr>
          <p:cNvPr id="2" name="Title 1">
            <a:extLst>
              <a:ext uri="{FF2B5EF4-FFF2-40B4-BE49-F238E27FC236}">
                <a16:creationId xmlns:a16="http://schemas.microsoft.com/office/drawing/2014/main" id="{7817A2FC-EE96-D90B-9273-9AE40AB05C74}"/>
              </a:ext>
            </a:extLst>
          </p:cNvPr>
          <p:cNvSpPr>
            <a:spLocks noGrp="1"/>
          </p:cNvSpPr>
          <p:nvPr>
            <p:ph type="title"/>
          </p:nvPr>
        </p:nvSpPr>
        <p:spPr>
          <a:xfrm>
            <a:off x="352697" y="1960785"/>
            <a:ext cx="11495313" cy="1325563"/>
          </a:xfrm>
        </p:spPr>
        <p:txBody>
          <a:bodyPr>
            <a:normAutofit fontScale="90000"/>
          </a:bodyPr>
          <a:lstStyle/>
          <a:p>
            <a:pPr algn="ctr">
              <a:lnSpc>
                <a:spcPct val="120000"/>
              </a:lnSpc>
            </a:pPr>
            <a:r>
              <a:rPr lang="en-US"/>
              <a:t>How do you think Scotland was </a:t>
            </a:r>
            <a:r>
              <a:rPr lang="en-US" err="1"/>
              <a:t>organised</a:t>
            </a:r>
            <a:r>
              <a:rPr lang="en-US"/>
              <a:t> and run politically in the 18th and 19th centuries?</a:t>
            </a:r>
          </a:p>
        </p:txBody>
      </p:sp>
      <p:sp>
        <p:nvSpPr>
          <p:cNvPr id="5" name="Text Placeholder 4">
            <a:extLst>
              <a:ext uri="{FF2B5EF4-FFF2-40B4-BE49-F238E27FC236}">
                <a16:creationId xmlns:a16="http://schemas.microsoft.com/office/drawing/2014/main" id="{028A9236-147C-3043-69F5-C6DE67873311}"/>
              </a:ext>
            </a:extLst>
          </p:cNvPr>
          <p:cNvSpPr>
            <a:spLocks noGrp="1"/>
          </p:cNvSpPr>
          <p:nvPr>
            <p:ph type="body" sz="quarter" idx="3"/>
          </p:nvPr>
        </p:nvSpPr>
        <p:spPr>
          <a:xfrm>
            <a:off x="2761052" y="3978912"/>
            <a:ext cx="6669895" cy="1845808"/>
          </a:xfrm>
        </p:spPr>
        <p:txBody>
          <a:bodyPr>
            <a:normAutofit/>
          </a:bodyPr>
          <a:lstStyle/>
          <a:p>
            <a:pPr algn="ctr"/>
            <a:r>
              <a:rPr lang="en-US" sz="2800"/>
              <a:t>Until 1832 Scottish politics remained in control of landowners in the country, and of small cliques of merchants.</a:t>
            </a:r>
          </a:p>
        </p:txBody>
      </p:sp>
      <p:pic>
        <p:nvPicPr>
          <p:cNvPr id="7" name="Graphic 6">
            <a:extLst>
              <a:ext uri="{FF2B5EF4-FFF2-40B4-BE49-F238E27FC236}">
                <a16:creationId xmlns:a16="http://schemas.microsoft.com/office/drawing/2014/main" id="{8F454BCB-82FA-E687-9D09-ADC6E01A731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46550" y="329661"/>
            <a:ext cx="3898900" cy="863600"/>
          </a:xfrm>
          <a:prstGeom prst="rect">
            <a:avLst/>
          </a:prstGeom>
        </p:spPr>
      </p:pic>
    </p:spTree>
    <p:extLst>
      <p:ext uri="{BB962C8B-B14F-4D97-AF65-F5344CB8AC3E}">
        <p14:creationId xmlns:p14="http://schemas.microsoft.com/office/powerpoint/2010/main" val="114096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8F287-301C-EAFF-5546-EDF571D92C8D}"/>
              </a:ext>
            </a:extLst>
          </p:cNvPr>
          <p:cNvSpPr>
            <a:spLocks noGrp="1"/>
          </p:cNvSpPr>
          <p:nvPr>
            <p:ph type="ctrTitle"/>
          </p:nvPr>
        </p:nvSpPr>
        <p:spPr>
          <a:xfrm>
            <a:off x="1008602" y="2264384"/>
            <a:ext cx="10151706" cy="2097663"/>
          </a:xfrm>
        </p:spPr>
        <p:txBody>
          <a:bodyPr>
            <a:noAutofit/>
          </a:bodyPr>
          <a:lstStyle/>
          <a:p>
            <a:pPr algn="ctr"/>
            <a:r>
              <a:rPr lang="en-US" sz="4300" dirty="0"/>
              <a:t>How similar were West African nations between 1770 and 1807?</a:t>
            </a:r>
          </a:p>
        </p:txBody>
      </p:sp>
      <p:pic>
        <p:nvPicPr>
          <p:cNvPr id="4" name="Content Placeholder 8">
            <a:extLst>
              <a:ext uri="{FF2B5EF4-FFF2-40B4-BE49-F238E27FC236}">
                <a16:creationId xmlns:a16="http://schemas.microsoft.com/office/drawing/2014/main" id="{CB51FD3C-27CF-9E74-D8F9-4D7FA1F0F1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83107" y="594783"/>
            <a:ext cx="4625786" cy="812800"/>
          </a:xfrm>
          <a:prstGeom prst="rect">
            <a:avLst/>
          </a:prstGeom>
        </p:spPr>
      </p:pic>
    </p:spTree>
    <p:extLst>
      <p:ext uri="{BB962C8B-B14F-4D97-AF65-F5344CB8AC3E}">
        <p14:creationId xmlns:p14="http://schemas.microsoft.com/office/powerpoint/2010/main" val="19848983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C1DD1-9771-6F01-B064-4C68D9CDA56E}"/>
              </a:ext>
            </a:extLst>
          </p:cNvPr>
          <p:cNvSpPr>
            <a:spLocks noGrp="1"/>
          </p:cNvSpPr>
          <p:nvPr>
            <p:ph type="ctrTitle"/>
          </p:nvPr>
        </p:nvSpPr>
        <p:spPr>
          <a:xfrm>
            <a:off x="944880" y="1442634"/>
            <a:ext cx="4434840" cy="533400"/>
          </a:xfrm>
        </p:spPr>
        <p:txBody>
          <a:bodyPr/>
          <a:lstStyle/>
          <a:p>
            <a:r>
              <a:rPr lang="en-US"/>
              <a:t>Learning about:</a:t>
            </a:r>
          </a:p>
        </p:txBody>
      </p:sp>
      <p:sp>
        <p:nvSpPr>
          <p:cNvPr id="5" name="Text Placeholder 4">
            <a:extLst>
              <a:ext uri="{FF2B5EF4-FFF2-40B4-BE49-F238E27FC236}">
                <a16:creationId xmlns:a16="http://schemas.microsoft.com/office/drawing/2014/main" id="{2C405FB3-7516-551D-F2FB-34A1ABAC6E05}"/>
              </a:ext>
            </a:extLst>
          </p:cNvPr>
          <p:cNvSpPr>
            <a:spLocks noGrp="1"/>
          </p:cNvSpPr>
          <p:nvPr>
            <p:ph type="body" sz="quarter" idx="11"/>
          </p:nvPr>
        </p:nvSpPr>
        <p:spPr>
          <a:xfrm>
            <a:off x="6811963" y="2177512"/>
            <a:ext cx="4435475" cy="3578225"/>
          </a:xfrm>
        </p:spPr>
        <p:txBody>
          <a:bodyPr vert="horz" lIns="91440" tIns="45720" rIns="91440" bIns="45720" rtlCol="0" anchor="t">
            <a:normAutofit/>
          </a:bodyPr>
          <a:lstStyle/>
          <a:p>
            <a:r>
              <a:rPr lang="en-US" sz="1650" b="1" dirty="0"/>
              <a:t>Compare</a:t>
            </a:r>
            <a:r>
              <a:rPr lang="en-US" sz="1650" dirty="0"/>
              <a:t> the Kingdom of </a:t>
            </a:r>
            <a:r>
              <a:rPr lang="en-US" sz="1650" dirty="0" err="1"/>
              <a:t>Nri</a:t>
            </a:r>
            <a:r>
              <a:rPr lang="en-US" sz="1650" dirty="0"/>
              <a:t> to other cities around the world.</a:t>
            </a:r>
            <a:endParaRPr lang="en-US" sz="1650" dirty="0">
              <a:cs typeface="Arial"/>
            </a:endParaRPr>
          </a:p>
          <a:p>
            <a:r>
              <a:rPr lang="en-US" sz="1650" b="1" dirty="0" err="1"/>
              <a:t>Summarise</a:t>
            </a:r>
            <a:r>
              <a:rPr lang="en-US" sz="1650" dirty="0"/>
              <a:t> how Asante operated.</a:t>
            </a:r>
            <a:endParaRPr lang="en-US" sz="1650" dirty="0">
              <a:cs typeface="Arial"/>
            </a:endParaRPr>
          </a:p>
          <a:p>
            <a:r>
              <a:rPr lang="en-US" sz="1650" b="1" dirty="0"/>
              <a:t>Understand</a:t>
            </a:r>
            <a:r>
              <a:rPr lang="en-US" sz="1650" dirty="0"/>
              <a:t> the basics of religion in Asante and </a:t>
            </a:r>
            <a:r>
              <a:rPr lang="en-US" sz="1650" dirty="0" err="1"/>
              <a:t>Nri</a:t>
            </a:r>
            <a:endParaRPr lang="en-US" sz="1650" dirty="0">
              <a:cs typeface="Arial"/>
            </a:endParaRPr>
          </a:p>
          <a:p>
            <a:r>
              <a:rPr lang="en-US" sz="1650" b="1" dirty="0"/>
              <a:t>Understand </a:t>
            </a:r>
            <a:r>
              <a:rPr lang="en-US" sz="1650" dirty="0"/>
              <a:t>how their languages travelled</a:t>
            </a:r>
            <a:endParaRPr lang="en-US" sz="1650" dirty="0">
              <a:cs typeface="Arial"/>
            </a:endParaRPr>
          </a:p>
          <a:p>
            <a:endParaRPr lang="en-US" sz="1650" dirty="0"/>
          </a:p>
        </p:txBody>
      </p:sp>
      <p:sp>
        <p:nvSpPr>
          <p:cNvPr id="7" name="Subtitle 6">
            <a:extLst>
              <a:ext uri="{FF2B5EF4-FFF2-40B4-BE49-F238E27FC236}">
                <a16:creationId xmlns:a16="http://schemas.microsoft.com/office/drawing/2014/main" id="{0784652A-6505-7A92-28F5-C82FC205711B}"/>
              </a:ext>
            </a:extLst>
          </p:cNvPr>
          <p:cNvSpPr>
            <a:spLocks noGrp="1"/>
          </p:cNvSpPr>
          <p:nvPr>
            <p:ph type="subTitle" idx="1"/>
          </p:nvPr>
        </p:nvSpPr>
        <p:spPr>
          <a:xfrm>
            <a:off x="944880" y="2125851"/>
            <a:ext cx="5161665" cy="3578352"/>
          </a:xfrm>
        </p:spPr>
        <p:txBody>
          <a:bodyPr vert="horz" lIns="91440" tIns="45720" rIns="91440" bIns="45720" rtlCol="0" anchor="t">
            <a:noAutofit/>
          </a:bodyPr>
          <a:lstStyle/>
          <a:p>
            <a:r>
              <a:rPr lang="en-US" sz="1650">
                <a:ea typeface="+mn-lt"/>
                <a:cs typeface="+mn-lt"/>
              </a:rPr>
              <a:t>The Kingdom of </a:t>
            </a:r>
            <a:r>
              <a:rPr lang="en-US" sz="1650" err="1">
                <a:ea typeface="+mn-lt"/>
                <a:cs typeface="+mn-lt"/>
              </a:rPr>
              <a:t>Nri</a:t>
            </a:r>
            <a:r>
              <a:rPr lang="en-US" sz="1650">
                <a:ea typeface="+mn-lt"/>
                <a:cs typeface="+mn-lt"/>
              </a:rPr>
              <a:t> and the Asante Empire </a:t>
            </a:r>
          </a:p>
          <a:p>
            <a:pPr marL="285750" indent="-285750">
              <a:buChar char="•"/>
            </a:pPr>
            <a:r>
              <a:rPr lang="en-US" sz="1650">
                <a:ea typeface="+mn-lt"/>
                <a:cs typeface="+mn-lt"/>
              </a:rPr>
              <a:t>How they were </a:t>
            </a:r>
            <a:r>
              <a:rPr lang="en-US" sz="1650" err="1">
                <a:ea typeface="+mn-lt"/>
                <a:cs typeface="+mn-lt"/>
              </a:rPr>
              <a:t>organised</a:t>
            </a:r>
            <a:r>
              <a:rPr lang="en-US" sz="1650">
                <a:ea typeface="+mn-lt"/>
                <a:cs typeface="+mn-lt"/>
              </a:rPr>
              <a:t>.</a:t>
            </a:r>
            <a:endParaRPr lang="en-US" sz="1650">
              <a:cs typeface="Arial"/>
            </a:endParaRPr>
          </a:p>
          <a:p>
            <a:pPr marL="285750" indent="-285750">
              <a:buChar char="•"/>
            </a:pPr>
            <a:r>
              <a:rPr lang="en-US" sz="1650">
                <a:ea typeface="+mn-lt"/>
                <a:cs typeface="+mn-lt"/>
              </a:rPr>
              <a:t>Understand their beliefs and politics. </a:t>
            </a:r>
            <a:endParaRPr lang="en-US" sz="1650">
              <a:cs typeface="Arial" panose="020B0604020202020204"/>
            </a:endParaRPr>
          </a:p>
          <a:p>
            <a:pPr marL="285750" indent="-285750">
              <a:buChar char="•"/>
            </a:pPr>
            <a:r>
              <a:rPr lang="en-US" sz="1650">
                <a:ea typeface="+mn-lt"/>
                <a:cs typeface="+mn-lt"/>
              </a:rPr>
              <a:t>Understand how their languages influenced other languages. </a:t>
            </a:r>
          </a:p>
          <a:p>
            <a:endParaRPr lang="en-GB" sz="1650">
              <a:cs typeface="Arial" panose="020B0604020202020204"/>
            </a:endParaRPr>
          </a:p>
          <a:p>
            <a:endParaRPr lang="en-US" sz="1650">
              <a:cs typeface="Arial" panose="020B0604020202020204"/>
            </a:endParaRPr>
          </a:p>
          <a:p>
            <a:endParaRPr lang="en-US" sz="1650">
              <a:cs typeface="Arial" panose="020B0604020202020204"/>
            </a:endParaRPr>
          </a:p>
        </p:txBody>
      </p:sp>
      <p:sp>
        <p:nvSpPr>
          <p:cNvPr id="3" name="Title 1">
            <a:extLst>
              <a:ext uri="{FF2B5EF4-FFF2-40B4-BE49-F238E27FC236}">
                <a16:creationId xmlns:a16="http://schemas.microsoft.com/office/drawing/2014/main" id="{152D2BF0-C472-EE71-3C27-A9ED07C1945E}"/>
              </a:ext>
            </a:extLst>
          </p:cNvPr>
          <p:cNvSpPr txBox="1">
            <a:spLocks/>
          </p:cNvSpPr>
          <p:nvPr/>
        </p:nvSpPr>
        <p:spPr>
          <a:xfrm>
            <a:off x="6812280" y="1442634"/>
            <a:ext cx="4434840" cy="533400"/>
          </a:xfrm>
          <a:prstGeom prst="rect">
            <a:avLst/>
          </a:prstGeom>
        </p:spPr>
        <p:txBody>
          <a:bodyPr vert="horz" lIns="91440" tIns="45720" rIns="91440" bIns="45720" rtlCol="0" anchor="b">
            <a:normAutofit/>
          </a:bodyPr>
          <a:lstStyle>
            <a:lvl1pPr algn="l" defTabSz="914400" rtl="0" eaLnBrk="1" latinLnBrk="0" hangingPunct="1">
              <a:lnSpc>
                <a:spcPct val="110000"/>
              </a:lnSpc>
              <a:spcBef>
                <a:spcPts val="1000"/>
              </a:spcBef>
              <a:buNone/>
              <a:defRPr sz="2400" b="1" i="0" kern="1200" cap="none" baseline="0">
                <a:solidFill>
                  <a:schemeClr val="tx1"/>
                </a:solidFill>
                <a:latin typeface="+mj-lt"/>
                <a:ea typeface="+mj-ea"/>
                <a:cs typeface="+mj-cs"/>
              </a:defRPr>
            </a:lvl1pPr>
          </a:lstStyle>
          <a:p>
            <a:r>
              <a:rPr lang="en-US"/>
              <a:t>Learning to:</a:t>
            </a:r>
          </a:p>
        </p:txBody>
      </p:sp>
    </p:spTree>
    <p:extLst>
      <p:ext uri="{BB962C8B-B14F-4D97-AF65-F5344CB8AC3E}">
        <p14:creationId xmlns:p14="http://schemas.microsoft.com/office/powerpoint/2010/main" val="3800611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245AC3-E528-5877-F889-8ED2AE14604C}"/>
              </a:ext>
            </a:extLst>
          </p:cNvPr>
          <p:cNvSpPr>
            <a:spLocks noGrp="1"/>
          </p:cNvSpPr>
          <p:nvPr>
            <p:ph type="title"/>
          </p:nvPr>
        </p:nvSpPr>
        <p:spPr>
          <a:xfrm>
            <a:off x="1153450" y="678647"/>
            <a:ext cx="6124427" cy="1971247"/>
          </a:xfrm>
        </p:spPr>
        <p:txBody>
          <a:bodyPr/>
          <a:lstStyle/>
          <a:p>
            <a:pPr algn="l"/>
            <a:r>
              <a:rPr lang="en-US" spc="0" dirty="0" err="1"/>
              <a:t>Nri</a:t>
            </a:r>
            <a:r>
              <a:rPr lang="en-US" spc="0" dirty="0"/>
              <a:t> (Igbo) and Asante</a:t>
            </a:r>
          </a:p>
        </p:txBody>
      </p:sp>
      <p:sp>
        <p:nvSpPr>
          <p:cNvPr id="4" name="Text Placeholder 3">
            <a:extLst>
              <a:ext uri="{FF2B5EF4-FFF2-40B4-BE49-F238E27FC236}">
                <a16:creationId xmlns:a16="http://schemas.microsoft.com/office/drawing/2014/main" id="{AF851D1A-E2F6-7709-DD99-8904B097D245}"/>
              </a:ext>
            </a:extLst>
          </p:cNvPr>
          <p:cNvSpPr>
            <a:spLocks noGrp="1"/>
          </p:cNvSpPr>
          <p:nvPr>
            <p:ph type="body" sz="quarter" idx="13"/>
          </p:nvPr>
        </p:nvSpPr>
        <p:spPr>
          <a:xfrm>
            <a:off x="1153451" y="2633598"/>
            <a:ext cx="6124426" cy="758080"/>
          </a:xfrm>
        </p:spPr>
        <p:txBody>
          <a:bodyPr>
            <a:normAutofit/>
          </a:bodyPr>
          <a:lstStyle/>
          <a:p>
            <a:pPr algn="l"/>
            <a:r>
              <a:rPr lang="en-US" sz="1900" dirty="0"/>
              <a:t>West African Culture </a:t>
            </a:r>
          </a:p>
          <a:p>
            <a:pPr algn="l"/>
            <a:r>
              <a:rPr lang="en-US" sz="1900" dirty="0"/>
              <a:t>Lesson 1</a:t>
            </a:r>
          </a:p>
        </p:txBody>
      </p:sp>
      <p:pic>
        <p:nvPicPr>
          <p:cNvPr id="5" name="Graphic 4">
            <a:extLst>
              <a:ext uri="{FF2B5EF4-FFF2-40B4-BE49-F238E27FC236}">
                <a16:creationId xmlns:a16="http://schemas.microsoft.com/office/drawing/2014/main" id="{7A9A4234-70AC-7153-4C7A-5221BF7EB4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462355">
            <a:off x="9768858" y="4449565"/>
            <a:ext cx="2059958" cy="2059958"/>
          </a:xfrm>
          <a:prstGeom prst="rect">
            <a:avLst/>
          </a:prstGeom>
        </p:spPr>
      </p:pic>
    </p:spTree>
    <p:extLst>
      <p:ext uri="{BB962C8B-B14F-4D97-AF65-F5344CB8AC3E}">
        <p14:creationId xmlns:p14="http://schemas.microsoft.com/office/powerpoint/2010/main" val="41943033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3B1FAAA-B68F-2B49-7FC1-B0AC657497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98441" y="1754156"/>
            <a:ext cx="7483152" cy="2803071"/>
          </a:xfrm>
          <a:prstGeom prst="rect">
            <a:avLst/>
          </a:prstGeom>
        </p:spPr>
      </p:pic>
      <p:sp>
        <p:nvSpPr>
          <p:cNvPr id="7" name="TextBox 6">
            <a:extLst>
              <a:ext uri="{FF2B5EF4-FFF2-40B4-BE49-F238E27FC236}">
                <a16:creationId xmlns:a16="http://schemas.microsoft.com/office/drawing/2014/main" id="{4B8D53A7-56D2-1274-FBC4-BD5D3022F1D1}"/>
              </a:ext>
            </a:extLst>
          </p:cNvPr>
          <p:cNvSpPr txBox="1"/>
          <p:nvPr/>
        </p:nvSpPr>
        <p:spPr>
          <a:xfrm>
            <a:off x="3044890" y="2647859"/>
            <a:ext cx="6102220" cy="1015663"/>
          </a:xfrm>
          <a:prstGeom prst="rect">
            <a:avLst/>
          </a:prstGeom>
          <a:noFill/>
        </p:spPr>
        <p:txBody>
          <a:bodyPr wrap="square">
            <a:spAutoFit/>
          </a:bodyPr>
          <a:lstStyle/>
          <a:p>
            <a:pPr algn="ctr"/>
            <a:r>
              <a:rPr lang="en-US" sz="6000" b="1" kern="1200" spc="-45">
                <a:solidFill>
                  <a:srgbClr val="FFFFFF"/>
                </a:solidFill>
                <a:latin typeface="+mj-lt"/>
                <a:ea typeface="+mj-ea"/>
                <a:cs typeface="+mj-cs"/>
              </a:rPr>
              <a:t>Igbo</a:t>
            </a:r>
            <a:endParaRPr lang="en-US" sz="6000" b="1"/>
          </a:p>
        </p:txBody>
      </p:sp>
      <p:pic>
        <p:nvPicPr>
          <p:cNvPr id="10" name="Graphic 9">
            <a:extLst>
              <a:ext uri="{FF2B5EF4-FFF2-40B4-BE49-F238E27FC236}">
                <a16:creationId xmlns:a16="http://schemas.microsoft.com/office/drawing/2014/main" id="{00D81856-0C81-399B-1E45-609E6F36D40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41306" y="3429000"/>
            <a:ext cx="5657432" cy="1961243"/>
          </a:xfrm>
          <a:prstGeom prst="rect">
            <a:avLst/>
          </a:prstGeom>
        </p:spPr>
      </p:pic>
      <p:pic>
        <p:nvPicPr>
          <p:cNvPr id="11" name="Graphic 10">
            <a:extLst>
              <a:ext uri="{FF2B5EF4-FFF2-40B4-BE49-F238E27FC236}">
                <a16:creationId xmlns:a16="http://schemas.microsoft.com/office/drawing/2014/main" id="{9F8B646A-4774-C491-AD73-81AFCE5C9FA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3044890" y="1220386"/>
            <a:ext cx="5657432" cy="1961243"/>
          </a:xfrm>
          <a:prstGeom prst="rect">
            <a:avLst/>
          </a:prstGeom>
        </p:spPr>
      </p:pic>
      <p:pic>
        <p:nvPicPr>
          <p:cNvPr id="13" name="Graphic 12">
            <a:extLst>
              <a:ext uri="{FF2B5EF4-FFF2-40B4-BE49-F238E27FC236}">
                <a16:creationId xmlns:a16="http://schemas.microsoft.com/office/drawing/2014/main" id="{1AE9E6BE-48CE-E005-131E-9836AD745A3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76604">
            <a:off x="1005927" y="2302824"/>
            <a:ext cx="2193083" cy="1705731"/>
          </a:xfrm>
          <a:prstGeom prst="rect">
            <a:avLst/>
          </a:prstGeom>
        </p:spPr>
      </p:pic>
      <p:pic>
        <p:nvPicPr>
          <p:cNvPr id="14" name="Graphic 13">
            <a:extLst>
              <a:ext uri="{FF2B5EF4-FFF2-40B4-BE49-F238E27FC236}">
                <a16:creationId xmlns:a16="http://schemas.microsoft.com/office/drawing/2014/main" id="{D6AF9E5B-D999-6914-57C0-193846C41D3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6413034">
            <a:off x="8740356" y="2302824"/>
            <a:ext cx="2193083" cy="1705731"/>
          </a:xfrm>
          <a:prstGeom prst="rect">
            <a:avLst/>
          </a:prstGeom>
        </p:spPr>
      </p:pic>
    </p:spTree>
    <p:extLst>
      <p:ext uri="{BB962C8B-B14F-4D97-AF65-F5344CB8AC3E}">
        <p14:creationId xmlns:p14="http://schemas.microsoft.com/office/powerpoint/2010/main" val="23473585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ADFD3-69AF-604C-B70C-C8B05EABF9DA}"/>
              </a:ext>
            </a:extLst>
          </p:cNvPr>
          <p:cNvSpPr>
            <a:spLocks noGrp="1"/>
          </p:cNvSpPr>
          <p:nvPr>
            <p:ph type="ctrTitle"/>
          </p:nvPr>
        </p:nvSpPr>
        <p:spPr>
          <a:xfrm>
            <a:off x="1524000" y="653415"/>
            <a:ext cx="9144000" cy="1061000"/>
          </a:xfrm>
        </p:spPr>
        <p:txBody>
          <a:bodyPr>
            <a:normAutofit/>
          </a:bodyPr>
          <a:lstStyle/>
          <a:p>
            <a:r>
              <a:rPr lang="en-US" sz="6000" b="1" kern="1200" spc="153">
                <a:latin typeface="Roboto Bold"/>
                <a:ea typeface="+mn-ea"/>
                <a:cs typeface="+mn-cs"/>
              </a:rPr>
              <a:t>Igbo</a:t>
            </a:r>
            <a:endParaRPr lang="en-US"/>
          </a:p>
        </p:txBody>
      </p:sp>
      <p:sp>
        <p:nvSpPr>
          <p:cNvPr id="3" name="Subtitle 2">
            <a:extLst>
              <a:ext uri="{FF2B5EF4-FFF2-40B4-BE49-F238E27FC236}">
                <a16:creationId xmlns:a16="http://schemas.microsoft.com/office/drawing/2014/main" id="{2672B72D-45EF-FCE4-740A-5E1FAB2B9B17}"/>
              </a:ext>
            </a:extLst>
          </p:cNvPr>
          <p:cNvSpPr>
            <a:spLocks noGrp="1"/>
          </p:cNvSpPr>
          <p:nvPr>
            <p:ph type="subTitle" idx="1"/>
          </p:nvPr>
        </p:nvSpPr>
        <p:spPr>
          <a:xfrm>
            <a:off x="1524000" y="1886182"/>
            <a:ext cx="9822024" cy="4434607"/>
          </a:xfrm>
        </p:spPr>
        <p:txBody>
          <a:bodyPr vert="horz" lIns="91440" tIns="45720" rIns="91440" bIns="45720" rtlCol="0" anchor="t">
            <a:normAutofit/>
          </a:bodyPr>
          <a:lstStyle/>
          <a:p>
            <a:pPr>
              <a:lnSpc>
                <a:spcPct val="120000"/>
              </a:lnSpc>
              <a:spcBef>
                <a:spcPts val="90"/>
              </a:spcBef>
            </a:pPr>
            <a:r>
              <a:rPr lang="en-GB" dirty="0"/>
              <a:t>Igbo people were often described by British colonial officials and others in the 20th century as ‘stateless’. Historian Margery Perham, writing in the mid twentieth century, described Igbo as ‘having no great history, no impressive chiefs or cities’. </a:t>
            </a:r>
          </a:p>
          <a:p>
            <a:pPr>
              <a:lnSpc>
                <a:spcPct val="120000"/>
              </a:lnSpc>
              <a:spcBef>
                <a:spcPts val="90"/>
              </a:spcBef>
            </a:pPr>
            <a:endParaRPr lang="en-GB" dirty="0"/>
          </a:p>
          <a:p>
            <a:pPr>
              <a:lnSpc>
                <a:spcPct val="120000"/>
              </a:lnSpc>
              <a:spcBef>
                <a:spcPts val="90"/>
              </a:spcBef>
            </a:pPr>
            <a:r>
              <a:rPr lang="en-GB" dirty="0"/>
              <a:t>Archaeological and oral history evidence, on the other hand, suggests that there were numerous political structures to the west and east of the Niger River. It is better to describe Igbo as ‘decentralised’.</a:t>
            </a:r>
          </a:p>
        </p:txBody>
      </p:sp>
    </p:spTree>
    <p:extLst>
      <p:ext uri="{BB962C8B-B14F-4D97-AF65-F5344CB8AC3E}">
        <p14:creationId xmlns:p14="http://schemas.microsoft.com/office/powerpoint/2010/main" val="26586027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ADFD3-69AF-604C-B70C-C8B05EABF9DA}"/>
              </a:ext>
            </a:extLst>
          </p:cNvPr>
          <p:cNvSpPr>
            <a:spLocks noGrp="1"/>
          </p:cNvSpPr>
          <p:nvPr>
            <p:ph type="ctrTitle"/>
          </p:nvPr>
        </p:nvSpPr>
        <p:spPr>
          <a:xfrm>
            <a:off x="1524000" y="653415"/>
            <a:ext cx="9144000" cy="1061000"/>
          </a:xfrm>
        </p:spPr>
        <p:txBody>
          <a:bodyPr>
            <a:normAutofit/>
          </a:bodyPr>
          <a:lstStyle/>
          <a:p>
            <a:r>
              <a:rPr lang="en-US" sz="6000" b="1" kern="1200" spc="153">
                <a:latin typeface="Roboto Bold"/>
                <a:ea typeface="+mn-ea"/>
                <a:cs typeface="+mn-cs"/>
              </a:rPr>
              <a:t>Igbo</a:t>
            </a:r>
            <a:endParaRPr lang="en-US"/>
          </a:p>
        </p:txBody>
      </p:sp>
      <p:sp>
        <p:nvSpPr>
          <p:cNvPr id="3" name="Subtitle 2">
            <a:extLst>
              <a:ext uri="{FF2B5EF4-FFF2-40B4-BE49-F238E27FC236}">
                <a16:creationId xmlns:a16="http://schemas.microsoft.com/office/drawing/2014/main" id="{2672B72D-45EF-FCE4-740A-5E1FAB2B9B17}"/>
              </a:ext>
            </a:extLst>
          </p:cNvPr>
          <p:cNvSpPr>
            <a:spLocks noGrp="1"/>
          </p:cNvSpPr>
          <p:nvPr>
            <p:ph type="subTitle" idx="1"/>
          </p:nvPr>
        </p:nvSpPr>
        <p:spPr>
          <a:xfrm>
            <a:off x="1443318" y="1769979"/>
            <a:ext cx="9822024" cy="2527702"/>
          </a:xfrm>
        </p:spPr>
        <p:txBody>
          <a:bodyPr vert="horz" lIns="91440" tIns="45720" rIns="91440" bIns="45720" rtlCol="0" anchor="t">
            <a:normAutofit/>
          </a:bodyPr>
          <a:lstStyle/>
          <a:p>
            <a:pPr>
              <a:lnSpc>
                <a:spcPct val="120000"/>
              </a:lnSpc>
              <a:spcBef>
                <a:spcPts val="90"/>
              </a:spcBef>
            </a:pPr>
            <a:r>
              <a:rPr lang="en-GB"/>
              <a:t>Across these different communities and small states, Igbo people formed several different political formations, including:</a:t>
            </a:r>
          </a:p>
          <a:p>
            <a:pPr>
              <a:lnSpc>
                <a:spcPct val="120000"/>
              </a:lnSpc>
              <a:spcBef>
                <a:spcPts val="90"/>
              </a:spcBef>
            </a:pPr>
            <a:endParaRPr lang="en-GB"/>
          </a:p>
          <a:p>
            <a:pPr>
              <a:lnSpc>
                <a:spcPct val="120000"/>
              </a:lnSpc>
              <a:spcBef>
                <a:spcPts val="90"/>
              </a:spcBef>
            </a:pPr>
            <a:r>
              <a:rPr lang="en-GB" sz="3600" b="1"/>
              <a:t>The State (Kingdom) of </a:t>
            </a:r>
            <a:r>
              <a:rPr lang="en-GB" sz="3600" b="1" err="1"/>
              <a:t>Nri</a:t>
            </a:r>
            <a:r>
              <a:rPr lang="en-GB" sz="3600" b="1"/>
              <a:t> </a:t>
            </a:r>
          </a:p>
        </p:txBody>
      </p:sp>
    </p:spTree>
    <p:extLst>
      <p:ext uri="{BB962C8B-B14F-4D97-AF65-F5344CB8AC3E}">
        <p14:creationId xmlns:p14="http://schemas.microsoft.com/office/powerpoint/2010/main" val="2851345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3A00E-9ADF-6B81-268F-19474136A673}"/>
              </a:ext>
            </a:extLst>
          </p:cNvPr>
          <p:cNvSpPr>
            <a:spLocks noGrp="1"/>
          </p:cNvSpPr>
          <p:nvPr>
            <p:ph type="ctrTitle"/>
          </p:nvPr>
        </p:nvSpPr>
        <p:spPr>
          <a:xfrm>
            <a:off x="6372992" y="2407298"/>
            <a:ext cx="4767756" cy="886968"/>
          </a:xfrm>
        </p:spPr>
        <p:txBody>
          <a:bodyPr>
            <a:normAutofit fontScale="90000"/>
          </a:bodyPr>
          <a:lstStyle/>
          <a:p>
            <a:r>
              <a:rPr lang="en-US" b="1" dirty="0"/>
              <a:t>Kingdom of </a:t>
            </a:r>
            <a:r>
              <a:rPr lang="en-US" b="1" dirty="0" err="1"/>
              <a:t>Nri</a:t>
            </a:r>
            <a:endParaRPr lang="en-US" b="1" dirty="0"/>
          </a:p>
        </p:txBody>
      </p:sp>
      <p:sp>
        <p:nvSpPr>
          <p:cNvPr id="3" name="Subtitle 2">
            <a:extLst>
              <a:ext uri="{FF2B5EF4-FFF2-40B4-BE49-F238E27FC236}">
                <a16:creationId xmlns:a16="http://schemas.microsoft.com/office/drawing/2014/main" id="{18E755C1-7832-20E0-2BA8-28988DC5BD20}"/>
              </a:ext>
            </a:extLst>
          </p:cNvPr>
          <p:cNvSpPr>
            <a:spLocks noGrp="1"/>
          </p:cNvSpPr>
          <p:nvPr>
            <p:ph type="subTitle" idx="1"/>
          </p:nvPr>
        </p:nvSpPr>
        <p:spPr>
          <a:xfrm>
            <a:off x="6372992" y="3294266"/>
            <a:ext cx="4434840" cy="1627632"/>
          </a:xfrm>
        </p:spPr>
        <p:txBody>
          <a:bodyPr/>
          <a:lstStyle/>
          <a:p>
            <a:r>
              <a:rPr lang="en-US" err="1"/>
              <a:t>Ọ̀ràézè</a:t>
            </a:r>
            <a:r>
              <a:rPr lang="en-US"/>
              <a:t> </a:t>
            </a:r>
            <a:r>
              <a:rPr lang="en-US" err="1"/>
              <a:t>Ǹrì</a:t>
            </a:r>
            <a:r>
              <a:rPr lang="en-US"/>
              <a:t> in Igbo </a:t>
            </a:r>
          </a:p>
          <a:p>
            <a:r>
              <a:rPr lang="en-US"/>
              <a:t>1043-1911</a:t>
            </a:r>
          </a:p>
          <a:p>
            <a:endParaRPr lang="en-US"/>
          </a:p>
          <a:p>
            <a:endParaRPr lang="en-US"/>
          </a:p>
        </p:txBody>
      </p:sp>
      <p:pic>
        <p:nvPicPr>
          <p:cNvPr id="7" name="Picture 3">
            <a:extLst>
              <a:ext uri="{FF2B5EF4-FFF2-40B4-BE49-F238E27FC236}">
                <a16:creationId xmlns:a16="http://schemas.microsoft.com/office/drawing/2014/main" id="{95078D92-EE55-36D3-C45B-C5B5D3C5CE08}"/>
              </a:ext>
            </a:extLst>
          </p:cNvPr>
          <p:cNvPicPr>
            <a:picLocks noChangeAspect="1"/>
          </p:cNvPicPr>
          <p:nvPr/>
        </p:nvPicPr>
        <p:blipFill rotWithShape="1">
          <a:blip r:embed="rId2"/>
          <a:srcRect l="1" t="1038" r="316" b="964"/>
          <a:stretch/>
        </p:blipFill>
        <p:spPr>
          <a:xfrm rot="21346224">
            <a:off x="1102945" y="540399"/>
            <a:ext cx="3481849" cy="5777201"/>
          </a:xfrm>
          <a:prstGeom prst="rect">
            <a:avLst/>
          </a:prstGeom>
          <a:ln w="76200">
            <a:solidFill>
              <a:schemeClr val="bg2"/>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0415524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ADFD3-69AF-604C-B70C-C8B05EABF9DA}"/>
              </a:ext>
            </a:extLst>
          </p:cNvPr>
          <p:cNvSpPr>
            <a:spLocks noGrp="1"/>
          </p:cNvSpPr>
          <p:nvPr>
            <p:ph type="ctrTitle"/>
          </p:nvPr>
        </p:nvSpPr>
        <p:spPr>
          <a:xfrm>
            <a:off x="1524000" y="653415"/>
            <a:ext cx="9144000" cy="1061000"/>
          </a:xfrm>
        </p:spPr>
        <p:txBody>
          <a:bodyPr>
            <a:normAutofit/>
          </a:bodyPr>
          <a:lstStyle/>
          <a:p>
            <a:r>
              <a:rPr lang="en-US"/>
              <a:t>Kingdom of </a:t>
            </a:r>
            <a:r>
              <a:rPr lang="en-US" err="1"/>
              <a:t>Nri</a:t>
            </a:r>
            <a:endParaRPr lang="en-US"/>
          </a:p>
        </p:txBody>
      </p:sp>
      <p:sp>
        <p:nvSpPr>
          <p:cNvPr id="3" name="Subtitle 2">
            <a:extLst>
              <a:ext uri="{FF2B5EF4-FFF2-40B4-BE49-F238E27FC236}">
                <a16:creationId xmlns:a16="http://schemas.microsoft.com/office/drawing/2014/main" id="{2672B72D-45EF-FCE4-740A-5E1FAB2B9B17}"/>
              </a:ext>
            </a:extLst>
          </p:cNvPr>
          <p:cNvSpPr>
            <a:spLocks noGrp="1"/>
          </p:cNvSpPr>
          <p:nvPr>
            <p:ph type="subTitle" idx="1"/>
          </p:nvPr>
        </p:nvSpPr>
        <p:spPr>
          <a:xfrm>
            <a:off x="1524000" y="1886182"/>
            <a:ext cx="9822024" cy="4434607"/>
          </a:xfrm>
        </p:spPr>
        <p:txBody>
          <a:bodyPr vert="horz" lIns="91440" tIns="45720" rIns="91440" bIns="45720" rtlCol="0" anchor="t">
            <a:normAutofit/>
          </a:bodyPr>
          <a:lstStyle/>
          <a:p>
            <a:pPr marL="457200" indent="-457200">
              <a:lnSpc>
                <a:spcPct val="130000"/>
              </a:lnSpc>
              <a:spcBef>
                <a:spcPts val="90"/>
              </a:spcBef>
              <a:buFont typeface="Arial" panose="020B0604020202020204" pitchFamily="34" charset="0"/>
              <a:buChar char="•"/>
            </a:pPr>
            <a:r>
              <a:rPr lang="en-US"/>
              <a:t>The Kingdom of </a:t>
            </a:r>
            <a:r>
              <a:rPr lang="en-US" err="1"/>
              <a:t>Nri</a:t>
            </a:r>
            <a:r>
              <a:rPr lang="en-US"/>
              <a:t> is Igbo's oldest state. </a:t>
            </a:r>
          </a:p>
          <a:p>
            <a:pPr marL="457200" indent="-457200">
              <a:lnSpc>
                <a:spcPct val="130000"/>
              </a:lnSpc>
              <a:spcBef>
                <a:spcPts val="90"/>
              </a:spcBef>
              <a:buFont typeface="Arial" panose="020B0604020202020204" pitchFamily="34" charset="0"/>
              <a:buChar char="•"/>
            </a:pPr>
            <a:r>
              <a:rPr lang="en-US"/>
              <a:t>The role of the leader, Eze </a:t>
            </a:r>
            <a:r>
              <a:rPr lang="en-US" err="1"/>
              <a:t>Nri</a:t>
            </a:r>
            <a:r>
              <a:rPr lang="en-US"/>
              <a:t>, the priest-king, was mostly symbolic. </a:t>
            </a:r>
          </a:p>
          <a:p>
            <a:pPr marL="457200" indent="-457200">
              <a:lnSpc>
                <a:spcPct val="130000"/>
              </a:lnSpc>
              <a:spcBef>
                <a:spcPts val="90"/>
              </a:spcBef>
              <a:buFont typeface="Arial" panose="020B0604020202020204" pitchFamily="34" charset="0"/>
              <a:buChar char="•"/>
            </a:pPr>
            <a:r>
              <a:rPr lang="en-US"/>
              <a:t>The Eze </a:t>
            </a:r>
            <a:r>
              <a:rPr lang="en-US" err="1"/>
              <a:t>Nri</a:t>
            </a:r>
            <a:r>
              <a:rPr lang="en-US"/>
              <a:t> leadership style is unique in that it does not rely on military might to assert its authority. Instead, it used religious influence and control of trade routes to expand and maintain power. </a:t>
            </a:r>
          </a:p>
          <a:p>
            <a:pPr marL="457200" indent="-457200">
              <a:lnSpc>
                <a:spcPct val="130000"/>
              </a:lnSpc>
              <a:spcBef>
                <a:spcPts val="90"/>
              </a:spcBef>
              <a:buFont typeface="Arial" panose="020B0604020202020204" pitchFamily="34" charset="0"/>
              <a:buChar char="•"/>
            </a:pPr>
            <a:r>
              <a:rPr lang="en-US"/>
              <a:t>The kingdom's philosophy is one of peace, truth, and harmony.</a:t>
            </a:r>
          </a:p>
          <a:p>
            <a:pPr marL="457200" indent="-457200">
              <a:lnSpc>
                <a:spcPct val="130000"/>
              </a:lnSpc>
              <a:spcBef>
                <a:spcPts val="90"/>
              </a:spcBef>
              <a:buFont typeface="Arial" panose="020B0604020202020204" pitchFamily="34" charset="0"/>
              <a:buChar char="•"/>
            </a:pPr>
            <a:r>
              <a:rPr lang="en-US"/>
              <a:t>Ndi </a:t>
            </a:r>
            <a:r>
              <a:rPr lang="en-US" err="1"/>
              <a:t>Nri</a:t>
            </a:r>
            <a:r>
              <a:rPr lang="en-US"/>
              <a:t> were Eze </a:t>
            </a:r>
            <a:r>
              <a:rPr lang="en-US" err="1"/>
              <a:t>Nri's</a:t>
            </a:r>
            <a:r>
              <a:rPr lang="en-US"/>
              <a:t> officials, who would select and install new Eze </a:t>
            </a:r>
            <a:r>
              <a:rPr lang="en-US" err="1"/>
              <a:t>Nri</a:t>
            </a:r>
            <a:r>
              <a:rPr lang="en-US"/>
              <a:t>.</a:t>
            </a:r>
          </a:p>
        </p:txBody>
      </p:sp>
    </p:spTree>
    <p:extLst>
      <p:ext uri="{BB962C8B-B14F-4D97-AF65-F5344CB8AC3E}">
        <p14:creationId xmlns:p14="http://schemas.microsoft.com/office/powerpoint/2010/main" val="22368230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ADFD3-69AF-604C-B70C-C8B05EABF9DA}"/>
              </a:ext>
            </a:extLst>
          </p:cNvPr>
          <p:cNvSpPr>
            <a:spLocks noGrp="1"/>
          </p:cNvSpPr>
          <p:nvPr>
            <p:ph type="ctrTitle"/>
          </p:nvPr>
        </p:nvSpPr>
        <p:spPr>
          <a:xfrm>
            <a:off x="1524000" y="1980779"/>
            <a:ext cx="9144000" cy="1732804"/>
          </a:xfrm>
        </p:spPr>
        <p:txBody>
          <a:bodyPr>
            <a:normAutofit fontScale="90000"/>
          </a:bodyPr>
          <a:lstStyle/>
          <a:p>
            <a:r>
              <a:rPr lang="en-US" dirty="0"/>
              <a:t>Kingdom of </a:t>
            </a:r>
            <a:r>
              <a:rPr lang="en-US" dirty="0" err="1"/>
              <a:t>Nri</a:t>
            </a:r>
            <a:r>
              <a:rPr lang="en-US" dirty="0"/>
              <a:t>:</a:t>
            </a:r>
            <a:br>
              <a:rPr lang="en-US" dirty="0"/>
            </a:br>
            <a:r>
              <a:rPr lang="en-US" sz="4900" b="1" kern="1200" dirty="0">
                <a:ea typeface="+mn-ea"/>
                <a:cs typeface="+mn-cs"/>
              </a:rPr>
              <a:t>Sanctuary for enslaved people</a:t>
            </a:r>
            <a:br>
              <a:rPr lang="en-US" sz="6000" b="1" kern="1200" dirty="0">
                <a:ea typeface="+mn-ea"/>
                <a:cs typeface="+mn-cs"/>
              </a:rPr>
            </a:br>
            <a:endParaRPr lang="en-US" dirty="0"/>
          </a:p>
        </p:txBody>
      </p:sp>
      <p:sp>
        <p:nvSpPr>
          <p:cNvPr id="3" name="Subtitle 2">
            <a:extLst>
              <a:ext uri="{FF2B5EF4-FFF2-40B4-BE49-F238E27FC236}">
                <a16:creationId xmlns:a16="http://schemas.microsoft.com/office/drawing/2014/main" id="{2672B72D-45EF-FCE4-740A-5E1FAB2B9B17}"/>
              </a:ext>
            </a:extLst>
          </p:cNvPr>
          <p:cNvSpPr>
            <a:spLocks noGrp="1"/>
          </p:cNvSpPr>
          <p:nvPr>
            <p:ph type="subTitle" idx="1"/>
          </p:nvPr>
        </p:nvSpPr>
        <p:spPr>
          <a:xfrm>
            <a:off x="1524000" y="3346579"/>
            <a:ext cx="9355494" cy="1819471"/>
          </a:xfrm>
        </p:spPr>
        <p:txBody>
          <a:bodyPr>
            <a:normAutofit lnSpcReduction="10000"/>
          </a:bodyPr>
          <a:lstStyle/>
          <a:p>
            <a:pPr>
              <a:lnSpc>
                <a:spcPct val="120000"/>
              </a:lnSpc>
              <a:spcBef>
                <a:spcPts val="90"/>
              </a:spcBef>
            </a:pPr>
            <a:r>
              <a:rPr lang="en-US"/>
              <a:t>The kingdom was a haven for all those who had been rejected </a:t>
            </a:r>
            <a:br>
              <a:rPr lang="en-US"/>
            </a:br>
            <a:r>
              <a:rPr lang="en-US"/>
              <a:t>in their communities, as well as a place where the enslaved were set free; they did not practice slavery, and anyone who set foot in the kingdom after the 10th Eze Ndi was declared free.   </a:t>
            </a:r>
          </a:p>
          <a:p>
            <a:pPr>
              <a:lnSpc>
                <a:spcPct val="120000"/>
              </a:lnSpc>
              <a:spcBef>
                <a:spcPts val="90"/>
              </a:spcBef>
            </a:pPr>
            <a:endParaRPr lang="en-US"/>
          </a:p>
        </p:txBody>
      </p:sp>
    </p:spTree>
    <p:extLst>
      <p:ext uri="{BB962C8B-B14F-4D97-AF65-F5344CB8AC3E}">
        <p14:creationId xmlns:p14="http://schemas.microsoft.com/office/powerpoint/2010/main" val="27575133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ADFD3-69AF-604C-B70C-C8B05EABF9DA}"/>
              </a:ext>
            </a:extLst>
          </p:cNvPr>
          <p:cNvSpPr>
            <a:spLocks noGrp="1"/>
          </p:cNvSpPr>
          <p:nvPr>
            <p:ph type="ctrTitle"/>
          </p:nvPr>
        </p:nvSpPr>
        <p:spPr>
          <a:xfrm>
            <a:off x="1524000" y="1308975"/>
            <a:ext cx="9144000" cy="1732804"/>
          </a:xfrm>
        </p:spPr>
        <p:txBody>
          <a:bodyPr>
            <a:normAutofit/>
          </a:bodyPr>
          <a:lstStyle/>
          <a:p>
            <a:r>
              <a:rPr lang="en-US" sz="5400"/>
              <a:t>Kingdom of </a:t>
            </a:r>
            <a:r>
              <a:rPr lang="en-US" sz="5400" err="1"/>
              <a:t>Nri</a:t>
            </a:r>
            <a:r>
              <a:rPr lang="en-US" sz="5400"/>
              <a:t>:</a:t>
            </a:r>
            <a:br>
              <a:rPr lang="en-US" sz="5400"/>
            </a:br>
            <a:r>
              <a:rPr lang="en-US" sz="4400" kern="1200">
                <a:ea typeface="+mn-ea"/>
                <a:cs typeface="+mn-cs"/>
              </a:rPr>
              <a:t>Philosophy</a:t>
            </a:r>
            <a:endParaRPr lang="en-US" sz="4400"/>
          </a:p>
        </p:txBody>
      </p:sp>
      <p:sp>
        <p:nvSpPr>
          <p:cNvPr id="3" name="Subtitle 2">
            <a:extLst>
              <a:ext uri="{FF2B5EF4-FFF2-40B4-BE49-F238E27FC236}">
                <a16:creationId xmlns:a16="http://schemas.microsoft.com/office/drawing/2014/main" id="{2672B72D-45EF-FCE4-740A-5E1FAB2B9B17}"/>
              </a:ext>
            </a:extLst>
          </p:cNvPr>
          <p:cNvSpPr>
            <a:spLocks noGrp="1"/>
          </p:cNvSpPr>
          <p:nvPr>
            <p:ph type="subTitle" idx="1"/>
          </p:nvPr>
        </p:nvSpPr>
        <p:spPr>
          <a:xfrm>
            <a:off x="1524000" y="3298954"/>
            <a:ext cx="9144000" cy="2336036"/>
          </a:xfrm>
        </p:spPr>
        <p:txBody>
          <a:bodyPr>
            <a:normAutofit/>
          </a:bodyPr>
          <a:lstStyle/>
          <a:p>
            <a:pPr>
              <a:lnSpc>
                <a:spcPct val="120000"/>
              </a:lnSpc>
              <a:spcBef>
                <a:spcPts val="90"/>
              </a:spcBef>
            </a:pPr>
            <a:r>
              <a:rPr lang="en-US"/>
              <a:t>Peace, truth, and harmony were central to the </a:t>
            </a:r>
            <a:r>
              <a:rPr lang="en-US" err="1"/>
              <a:t>Nri</a:t>
            </a:r>
            <a:r>
              <a:rPr lang="en-US"/>
              <a:t> tradition. Its ideology was spread by traders who travelled around spreading the word. The </a:t>
            </a:r>
            <a:r>
              <a:rPr lang="en-US" err="1"/>
              <a:t>Nri</a:t>
            </a:r>
            <a:r>
              <a:rPr lang="en-US"/>
              <a:t> kingdom expanded through allegiance rather than force to </a:t>
            </a:r>
            <a:r>
              <a:rPr lang="en-US" err="1"/>
              <a:t>neighbouring</a:t>
            </a:r>
            <a:r>
              <a:rPr lang="en-US"/>
              <a:t> communities. Igbo was a kingdom of peace and a haven for human life.</a:t>
            </a:r>
          </a:p>
          <a:p>
            <a:pPr>
              <a:lnSpc>
                <a:spcPct val="120000"/>
              </a:lnSpc>
              <a:spcBef>
                <a:spcPts val="90"/>
              </a:spcBef>
            </a:pPr>
            <a:endParaRPr lang="en-US"/>
          </a:p>
          <a:p>
            <a:pPr>
              <a:lnSpc>
                <a:spcPct val="120000"/>
              </a:lnSpc>
              <a:spcBef>
                <a:spcPts val="90"/>
              </a:spcBef>
            </a:pPr>
            <a:endParaRPr lang="en-US"/>
          </a:p>
        </p:txBody>
      </p:sp>
    </p:spTree>
    <p:extLst>
      <p:ext uri="{BB962C8B-B14F-4D97-AF65-F5344CB8AC3E}">
        <p14:creationId xmlns:p14="http://schemas.microsoft.com/office/powerpoint/2010/main" val="22110656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ADFD3-69AF-604C-B70C-C8B05EABF9DA}"/>
              </a:ext>
            </a:extLst>
          </p:cNvPr>
          <p:cNvSpPr>
            <a:spLocks noGrp="1"/>
          </p:cNvSpPr>
          <p:nvPr>
            <p:ph type="ctrTitle"/>
          </p:nvPr>
        </p:nvSpPr>
        <p:spPr>
          <a:xfrm>
            <a:off x="1524000" y="1980779"/>
            <a:ext cx="9144000" cy="1732804"/>
          </a:xfrm>
        </p:spPr>
        <p:txBody>
          <a:bodyPr>
            <a:normAutofit fontScale="90000"/>
          </a:bodyPr>
          <a:lstStyle/>
          <a:p>
            <a:r>
              <a:rPr lang="en-US"/>
              <a:t>Kingdom of </a:t>
            </a:r>
            <a:r>
              <a:rPr lang="en-US" err="1"/>
              <a:t>Nri</a:t>
            </a:r>
            <a:r>
              <a:rPr lang="en-US"/>
              <a:t>:</a:t>
            </a:r>
            <a:br>
              <a:rPr lang="en-US"/>
            </a:br>
            <a:r>
              <a:rPr lang="en-US" sz="4900" b="1" kern="1200">
                <a:ea typeface="+mn-ea"/>
                <a:cs typeface="+mn-cs"/>
              </a:rPr>
              <a:t>Iron</a:t>
            </a:r>
            <a:br>
              <a:rPr lang="en-US" sz="6000" b="1" kern="1200">
                <a:ea typeface="+mn-ea"/>
                <a:cs typeface="+mn-cs"/>
              </a:rPr>
            </a:br>
            <a:endParaRPr lang="en-US"/>
          </a:p>
        </p:txBody>
      </p:sp>
      <p:sp>
        <p:nvSpPr>
          <p:cNvPr id="3" name="Subtitle 2">
            <a:extLst>
              <a:ext uri="{FF2B5EF4-FFF2-40B4-BE49-F238E27FC236}">
                <a16:creationId xmlns:a16="http://schemas.microsoft.com/office/drawing/2014/main" id="{2672B72D-45EF-FCE4-740A-5E1FAB2B9B17}"/>
              </a:ext>
            </a:extLst>
          </p:cNvPr>
          <p:cNvSpPr>
            <a:spLocks noGrp="1"/>
          </p:cNvSpPr>
          <p:nvPr>
            <p:ph type="subTitle" idx="1"/>
          </p:nvPr>
        </p:nvSpPr>
        <p:spPr>
          <a:xfrm>
            <a:off x="1524000" y="3162074"/>
            <a:ext cx="9144000" cy="2952976"/>
          </a:xfrm>
        </p:spPr>
        <p:txBody>
          <a:bodyPr vert="horz" lIns="91440" tIns="45720" rIns="91440" bIns="45720" rtlCol="0" anchor="t">
            <a:normAutofit lnSpcReduction="10000"/>
          </a:bodyPr>
          <a:lstStyle/>
          <a:p>
            <a:pPr>
              <a:lnSpc>
                <a:spcPct val="120000"/>
              </a:lnSpc>
              <a:spcBef>
                <a:spcPts val="90"/>
              </a:spcBef>
            </a:pPr>
            <a:r>
              <a:rPr lang="en-US"/>
              <a:t>People in </a:t>
            </a:r>
            <a:r>
              <a:rPr lang="en-US" err="1"/>
              <a:t>Nri</a:t>
            </a:r>
            <a:r>
              <a:rPr lang="en-US"/>
              <a:t> were also the masters of iron technology, but would not produce weapons. To ensure that iron technology was not </a:t>
            </a:r>
            <a:r>
              <a:rPr lang="en-US" err="1"/>
              <a:t>weaponised</a:t>
            </a:r>
            <a:r>
              <a:rPr lang="en-US"/>
              <a:t> and misused to cause bloodshed the rules were to transform weapons into ritual objects, putting a stop to unnecessary violence. People in </a:t>
            </a:r>
            <a:r>
              <a:rPr lang="en-US" err="1"/>
              <a:t>Nri</a:t>
            </a:r>
            <a:r>
              <a:rPr lang="en-US"/>
              <a:t> believed violence was an abomination that polluted the earth. </a:t>
            </a:r>
            <a:r>
              <a:rPr lang="en-US" err="1"/>
              <a:t>Nri's</a:t>
            </a:r>
            <a:r>
              <a:rPr lang="en-US"/>
              <a:t> peaceful lifestyle is said to be one reason trade flourished in the Kingdom.</a:t>
            </a:r>
          </a:p>
        </p:txBody>
      </p:sp>
    </p:spTree>
    <p:extLst>
      <p:ext uri="{BB962C8B-B14F-4D97-AF65-F5344CB8AC3E}">
        <p14:creationId xmlns:p14="http://schemas.microsoft.com/office/powerpoint/2010/main" val="21682686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6F573F94-D0BC-B490-4C76-08A86958E4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55845" y="4245963"/>
            <a:ext cx="8080310" cy="1427048"/>
          </a:xfrm>
          <a:prstGeom prst="rect">
            <a:avLst/>
          </a:prstGeom>
        </p:spPr>
      </p:pic>
      <p:sp>
        <p:nvSpPr>
          <p:cNvPr id="2" name="Title 1">
            <a:extLst>
              <a:ext uri="{FF2B5EF4-FFF2-40B4-BE49-F238E27FC236}">
                <a16:creationId xmlns:a16="http://schemas.microsoft.com/office/drawing/2014/main" id="{0D7ADFD3-69AF-604C-B70C-C8B05EABF9DA}"/>
              </a:ext>
            </a:extLst>
          </p:cNvPr>
          <p:cNvSpPr>
            <a:spLocks noGrp="1"/>
          </p:cNvSpPr>
          <p:nvPr>
            <p:ph type="ctrTitle"/>
          </p:nvPr>
        </p:nvSpPr>
        <p:spPr>
          <a:xfrm>
            <a:off x="1524000" y="1980779"/>
            <a:ext cx="9144000" cy="1732804"/>
          </a:xfrm>
        </p:spPr>
        <p:txBody>
          <a:bodyPr>
            <a:normAutofit fontScale="90000"/>
          </a:bodyPr>
          <a:lstStyle/>
          <a:p>
            <a:r>
              <a:rPr lang="en-US"/>
              <a:t>Kingdom of </a:t>
            </a:r>
            <a:r>
              <a:rPr lang="en-US" err="1"/>
              <a:t>Nri</a:t>
            </a:r>
            <a:r>
              <a:rPr lang="en-US"/>
              <a:t>:</a:t>
            </a:r>
            <a:br>
              <a:rPr lang="en-US"/>
            </a:br>
            <a:r>
              <a:rPr lang="en-US" sz="4900" b="1" kern="1200">
                <a:ea typeface="+mn-ea"/>
                <a:cs typeface="+mn-cs"/>
              </a:rPr>
              <a:t>Holy Land</a:t>
            </a:r>
            <a:br>
              <a:rPr lang="en-US" sz="6000" b="1" kern="1200">
                <a:ea typeface="+mn-ea"/>
                <a:cs typeface="+mn-cs"/>
              </a:rPr>
            </a:br>
            <a:endParaRPr lang="en-US"/>
          </a:p>
        </p:txBody>
      </p:sp>
      <p:sp>
        <p:nvSpPr>
          <p:cNvPr id="3" name="Subtitle 2">
            <a:extLst>
              <a:ext uri="{FF2B5EF4-FFF2-40B4-BE49-F238E27FC236}">
                <a16:creationId xmlns:a16="http://schemas.microsoft.com/office/drawing/2014/main" id="{2672B72D-45EF-FCE4-740A-5E1FAB2B9B17}"/>
              </a:ext>
            </a:extLst>
          </p:cNvPr>
          <p:cNvSpPr>
            <a:spLocks noGrp="1"/>
          </p:cNvSpPr>
          <p:nvPr>
            <p:ph type="subTitle" idx="1"/>
          </p:nvPr>
        </p:nvSpPr>
        <p:spPr>
          <a:xfrm>
            <a:off x="1508449" y="3113371"/>
            <a:ext cx="9144000" cy="1732804"/>
          </a:xfrm>
        </p:spPr>
        <p:txBody>
          <a:bodyPr>
            <a:normAutofit/>
          </a:bodyPr>
          <a:lstStyle/>
          <a:p>
            <a:pPr>
              <a:lnSpc>
                <a:spcPct val="120000"/>
              </a:lnSpc>
              <a:spcBef>
                <a:spcPts val="90"/>
              </a:spcBef>
            </a:pPr>
            <a:r>
              <a:rPr lang="en-US"/>
              <a:t>At its height, </a:t>
            </a:r>
            <a:r>
              <a:rPr lang="en-US" err="1"/>
              <a:t>Nri's</a:t>
            </a:r>
            <a:r>
              <a:rPr lang="en-US"/>
              <a:t> social and religious impact </a:t>
            </a:r>
            <a:br>
              <a:rPr lang="en-US"/>
            </a:br>
            <a:r>
              <a:rPr lang="en-US"/>
              <a:t>became known as an Africans' Holy Land.</a:t>
            </a:r>
          </a:p>
          <a:p>
            <a:pPr>
              <a:spcBef>
                <a:spcPts val="90"/>
              </a:spcBef>
            </a:pPr>
            <a:endParaRPr lang="en-US"/>
          </a:p>
          <a:p>
            <a:pPr>
              <a:spcBef>
                <a:spcPts val="90"/>
              </a:spcBef>
            </a:pPr>
            <a:endParaRPr lang="en-US"/>
          </a:p>
        </p:txBody>
      </p:sp>
      <p:sp>
        <p:nvSpPr>
          <p:cNvPr id="5" name="TextBox 4">
            <a:extLst>
              <a:ext uri="{FF2B5EF4-FFF2-40B4-BE49-F238E27FC236}">
                <a16:creationId xmlns:a16="http://schemas.microsoft.com/office/drawing/2014/main" id="{85B3DC7D-C50E-9552-C8C5-BB68850424C0}"/>
              </a:ext>
            </a:extLst>
          </p:cNvPr>
          <p:cNvSpPr txBox="1"/>
          <p:nvPr/>
        </p:nvSpPr>
        <p:spPr>
          <a:xfrm>
            <a:off x="2223796" y="4441905"/>
            <a:ext cx="7713306" cy="1231106"/>
          </a:xfrm>
          <a:prstGeom prst="rect">
            <a:avLst/>
          </a:prstGeom>
          <a:noFill/>
        </p:spPr>
        <p:txBody>
          <a:bodyPr wrap="square">
            <a:spAutoFit/>
          </a:bodyPr>
          <a:lstStyle/>
          <a:p>
            <a:pPr algn="ctr"/>
            <a:r>
              <a:rPr lang="en-US" sz="2800" b="1"/>
              <a:t>What other holy cities in the world could </a:t>
            </a:r>
            <a:br>
              <a:rPr lang="en-US" sz="2800" b="1"/>
            </a:br>
            <a:r>
              <a:rPr lang="en-US" sz="2800" b="1"/>
              <a:t>the Kingdom of </a:t>
            </a:r>
            <a:r>
              <a:rPr lang="en-US" sz="2800" b="1" err="1"/>
              <a:t>Nri</a:t>
            </a:r>
            <a:r>
              <a:rPr lang="en-US" sz="2800" b="1"/>
              <a:t> be compared to?</a:t>
            </a:r>
          </a:p>
          <a:p>
            <a:pPr algn="ctr"/>
            <a:endParaRPr lang="en-US"/>
          </a:p>
        </p:txBody>
      </p:sp>
    </p:spTree>
    <p:extLst>
      <p:ext uri="{BB962C8B-B14F-4D97-AF65-F5344CB8AC3E}">
        <p14:creationId xmlns:p14="http://schemas.microsoft.com/office/powerpoint/2010/main" val="37572160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B6909FB-7670-C01C-55D1-814766602A42}"/>
              </a:ext>
            </a:extLst>
          </p:cNvPr>
          <p:cNvSpPr>
            <a:spLocks noGrp="1"/>
          </p:cNvSpPr>
          <p:nvPr/>
        </p:nvSpPr>
        <p:spPr>
          <a:xfrm>
            <a:off x="6372992" y="1264298"/>
            <a:ext cx="4767756" cy="88696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5400" b="0" i="0" kern="1200" cap="none" baseline="0">
                <a:solidFill>
                  <a:schemeClr val="tx1"/>
                </a:solidFill>
                <a:latin typeface="+mj-lt"/>
                <a:ea typeface="+mj-ea"/>
                <a:cs typeface="+mj-cs"/>
              </a:defRPr>
            </a:lvl1pPr>
          </a:lstStyle>
          <a:p>
            <a:r>
              <a:rPr lang="en-US" sz="4000" b="1">
                <a:ea typeface="+mj-lt"/>
                <a:cs typeface="+mj-lt"/>
              </a:rPr>
              <a:t>The end of the Kingdom of </a:t>
            </a:r>
            <a:r>
              <a:rPr lang="en-US" sz="4000" b="1" err="1">
                <a:ea typeface="+mj-lt"/>
                <a:cs typeface="+mj-lt"/>
              </a:rPr>
              <a:t>Nri</a:t>
            </a:r>
            <a:r>
              <a:rPr lang="en-US" sz="4000" b="1">
                <a:ea typeface="+mj-lt"/>
                <a:cs typeface="+mj-lt"/>
              </a:rPr>
              <a:t> </a:t>
            </a:r>
            <a:endParaRPr lang="en-US" sz="4000" b="1">
              <a:cs typeface="Arial"/>
            </a:endParaRPr>
          </a:p>
        </p:txBody>
      </p:sp>
      <p:sp>
        <p:nvSpPr>
          <p:cNvPr id="13" name="Subtitle 2">
            <a:extLst>
              <a:ext uri="{FF2B5EF4-FFF2-40B4-BE49-F238E27FC236}">
                <a16:creationId xmlns:a16="http://schemas.microsoft.com/office/drawing/2014/main" id="{A02B4235-6F5F-FB36-9843-6636182F09E6}"/>
              </a:ext>
            </a:extLst>
          </p:cNvPr>
          <p:cNvSpPr>
            <a:spLocks noGrp="1"/>
          </p:cNvSpPr>
          <p:nvPr/>
        </p:nvSpPr>
        <p:spPr>
          <a:xfrm>
            <a:off x="6372992" y="2504388"/>
            <a:ext cx="5373400" cy="3876461"/>
          </a:xfrm>
          <a:prstGeom prst="rect">
            <a:avLst/>
          </a:prstGeom>
        </p:spPr>
        <p:txBody>
          <a:bodyPr vert="horz" lIns="91440" tIns="45720" rIns="91440" bIns="45720" rtlCol="0" anchor="t">
            <a:normAutofit/>
          </a:bodyPr>
          <a:lstStyle>
            <a:lvl1pPr marL="0" indent="0" algn="l" defTabSz="914400" rtl="0" eaLnBrk="1" latinLnBrk="0" hangingPunct="1">
              <a:lnSpc>
                <a:spcPct val="11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ea typeface="+mn-lt"/>
                <a:cs typeface="+mn-lt"/>
              </a:rPr>
              <a:t>The kingdom of </a:t>
            </a:r>
            <a:r>
              <a:rPr lang="en-US" err="1">
                <a:ea typeface="+mn-lt"/>
                <a:cs typeface="+mn-lt"/>
              </a:rPr>
              <a:t>Nri</a:t>
            </a:r>
            <a:r>
              <a:rPr lang="en-US">
                <a:ea typeface="+mn-lt"/>
                <a:cs typeface="+mn-lt"/>
              </a:rPr>
              <a:t> was gradually pressed </a:t>
            </a:r>
            <a:br>
              <a:rPr lang="en-US">
                <a:ea typeface="+mn-lt"/>
                <a:cs typeface="+mn-lt"/>
              </a:rPr>
            </a:br>
            <a:r>
              <a:rPr lang="en-US">
                <a:ea typeface="+mn-lt"/>
                <a:cs typeface="+mn-lt"/>
              </a:rPr>
              <a:t>on all sides by both African and European competitors until it’s final destruction by the British </a:t>
            </a:r>
            <a:endParaRPr lang="en-US"/>
          </a:p>
          <a:p>
            <a:r>
              <a:rPr lang="en-US">
                <a:ea typeface="+mn-lt"/>
                <a:cs typeface="+mn-lt"/>
              </a:rPr>
              <a:t>According to oral tradition, </a:t>
            </a:r>
            <a:r>
              <a:rPr lang="en-US" err="1">
                <a:ea typeface="+mn-lt"/>
                <a:cs typeface="+mn-lt"/>
              </a:rPr>
              <a:t>Enwelana</a:t>
            </a:r>
            <a:r>
              <a:rPr lang="en-US">
                <a:ea typeface="+mn-lt"/>
                <a:cs typeface="+mn-lt"/>
              </a:rPr>
              <a:t>, an Eze </a:t>
            </a:r>
            <a:r>
              <a:rPr lang="en-US" err="1">
                <a:ea typeface="+mn-lt"/>
                <a:cs typeface="+mn-lt"/>
              </a:rPr>
              <a:t>Nri</a:t>
            </a:r>
            <a:r>
              <a:rPr lang="en-US">
                <a:ea typeface="+mn-lt"/>
                <a:cs typeface="+mn-lt"/>
              </a:rPr>
              <a:t>, was so upset by the slave trade that he appealed to the other kingdoms (states). </a:t>
            </a:r>
            <a:endParaRPr lang="en-US">
              <a:cs typeface="Arial" panose="020B0604020202020204"/>
            </a:endParaRPr>
          </a:p>
          <a:p>
            <a:endParaRPr lang="en-US"/>
          </a:p>
          <a:p>
            <a:endParaRPr lang="en-US"/>
          </a:p>
        </p:txBody>
      </p:sp>
      <p:pic>
        <p:nvPicPr>
          <p:cNvPr id="14" name="Picture 13" descr="Map&#10;&#10;Description automatically generated">
            <a:extLst>
              <a:ext uri="{FF2B5EF4-FFF2-40B4-BE49-F238E27FC236}">
                <a16:creationId xmlns:a16="http://schemas.microsoft.com/office/drawing/2014/main" id="{52B7C1BE-0D86-DC73-DDEB-A1000E88746C}"/>
              </a:ext>
            </a:extLst>
          </p:cNvPr>
          <p:cNvPicPr>
            <a:picLocks noChangeAspect="1"/>
          </p:cNvPicPr>
          <p:nvPr/>
        </p:nvPicPr>
        <p:blipFill>
          <a:blip r:embed="rId2"/>
          <a:stretch>
            <a:fillRect/>
          </a:stretch>
        </p:blipFill>
        <p:spPr>
          <a:xfrm rot="21480000">
            <a:off x="624229" y="444977"/>
            <a:ext cx="4256518" cy="5555129"/>
          </a:xfrm>
          <a:prstGeom prst="rect">
            <a:avLst/>
          </a:prstGeom>
          <a:ln w="57150">
            <a:solidFill>
              <a:schemeClr val="bg1"/>
            </a:solidFill>
          </a:ln>
        </p:spPr>
      </p:pic>
      <p:sp>
        <p:nvSpPr>
          <p:cNvPr id="15" name="TextBox 4">
            <a:extLst>
              <a:ext uri="{FF2B5EF4-FFF2-40B4-BE49-F238E27FC236}">
                <a16:creationId xmlns:a16="http://schemas.microsoft.com/office/drawing/2014/main" id="{ED0785C3-636A-675F-BFBB-1FA7B6347B5D}"/>
              </a:ext>
            </a:extLst>
          </p:cNvPr>
          <p:cNvSpPr txBox="1"/>
          <p:nvPr/>
        </p:nvSpPr>
        <p:spPr>
          <a:xfrm>
            <a:off x="614030" y="6159698"/>
            <a:ext cx="4363155" cy="451534"/>
          </a:xfrm>
          <a:prstGeom prst="rect">
            <a:avLst/>
          </a:prstGeom>
          <a:solidFill>
            <a:schemeClr val="accent4"/>
          </a:solidFill>
        </p:spPr>
        <p:txBody>
          <a:bodyPr rot="0" spcFirstLastPara="0" vert="horz" wrap="square" lIns="121920" tIns="60960" rIns="121920" bIns="60960" numCol="1" spcCol="0" rtlCol="0" fromWordArt="0" anchor="t" anchorCtr="0" forceAA="0" compatLnSpc="1">
            <a:prstTxWarp prst="textNoShape">
              <a:avLst/>
            </a:prstTxWarp>
            <a:spAutoFit/>
          </a:bodyPr>
          <a:ls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67">
                <a:solidFill>
                  <a:srgbClr val="24283C"/>
                </a:solidFill>
              </a:rPr>
              <a:t>M. </a:t>
            </a:r>
            <a:r>
              <a:rPr lang="en-US" sz="1067" err="1">
                <a:solidFill>
                  <a:srgbClr val="24283C"/>
                </a:solidFill>
              </a:rPr>
              <a:t>Angulu</a:t>
            </a:r>
            <a:r>
              <a:rPr lang="en-US" sz="1067">
                <a:solidFill>
                  <a:srgbClr val="24283C"/>
                </a:solidFill>
              </a:rPr>
              <a:t> </a:t>
            </a:r>
            <a:r>
              <a:rPr lang="en-US" sz="1067" err="1">
                <a:solidFill>
                  <a:srgbClr val="24283C"/>
                </a:solidFill>
              </a:rPr>
              <a:t>Onwuejeogwu</a:t>
            </a:r>
            <a:r>
              <a:rPr lang="en-US" sz="1067">
                <a:solidFill>
                  <a:srgbClr val="24283C"/>
                </a:solidFill>
              </a:rPr>
              <a:t> (1972). "A Short History of the </a:t>
            </a:r>
            <a:r>
              <a:rPr lang="en-US" sz="1067" err="1">
                <a:solidFill>
                  <a:srgbClr val="24283C"/>
                </a:solidFill>
              </a:rPr>
              <a:t>Odinani</a:t>
            </a:r>
            <a:r>
              <a:rPr lang="en-US" sz="1067">
                <a:solidFill>
                  <a:srgbClr val="24283C"/>
                </a:solidFill>
              </a:rPr>
              <a:t> Museum". </a:t>
            </a:r>
            <a:r>
              <a:rPr lang="en-US" sz="1067" err="1">
                <a:solidFill>
                  <a:srgbClr val="24283C"/>
                </a:solidFill>
              </a:rPr>
              <a:t>Ọdinani</a:t>
            </a:r>
            <a:r>
              <a:rPr lang="en-US" sz="1067">
                <a:solidFill>
                  <a:srgbClr val="24283C"/>
                </a:solidFill>
              </a:rPr>
              <a:t>. p. 50. Map after </a:t>
            </a:r>
            <a:r>
              <a:rPr lang="en-US" sz="1067" err="1">
                <a:solidFill>
                  <a:srgbClr val="24283C"/>
                </a:solidFill>
              </a:rPr>
              <a:t>Onwuejeogwu</a:t>
            </a:r>
            <a:r>
              <a:rPr lang="en-US" sz="1067">
                <a:solidFill>
                  <a:srgbClr val="24283C"/>
                </a:solidFill>
              </a:rPr>
              <a:t> (1979).</a:t>
            </a:r>
          </a:p>
        </p:txBody>
      </p:sp>
    </p:spTree>
    <p:extLst>
      <p:ext uri="{BB962C8B-B14F-4D97-AF65-F5344CB8AC3E}">
        <p14:creationId xmlns:p14="http://schemas.microsoft.com/office/powerpoint/2010/main" val="776952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6472E-6FE3-A80B-5A2F-943BD6B86E60}"/>
              </a:ext>
            </a:extLst>
          </p:cNvPr>
          <p:cNvSpPr>
            <a:spLocks noGrp="1"/>
          </p:cNvSpPr>
          <p:nvPr>
            <p:ph type="title"/>
          </p:nvPr>
        </p:nvSpPr>
        <p:spPr>
          <a:xfrm>
            <a:off x="1003852" y="2103437"/>
            <a:ext cx="10515600" cy="1325563"/>
          </a:xfrm>
        </p:spPr>
        <p:txBody>
          <a:bodyPr>
            <a:normAutofit fontScale="90000"/>
          </a:bodyPr>
          <a:lstStyle/>
          <a:p>
            <a:r>
              <a:rPr lang="en-US"/>
              <a:t>Enquiry Question</a:t>
            </a:r>
            <a:br>
              <a:rPr lang="en-US"/>
            </a:br>
            <a:br>
              <a:rPr lang="en-US"/>
            </a:br>
            <a:r>
              <a:rPr lang="en-US"/>
              <a:t>How </a:t>
            </a:r>
            <a:r>
              <a:rPr lang="en-US" dirty="0"/>
              <a:t>similar were the </a:t>
            </a:r>
            <a:r>
              <a:rPr lang="en-US" dirty="0" err="1"/>
              <a:t>Nri</a:t>
            </a:r>
            <a:r>
              <a:rPr lang="en-US" dirty="0"/>
              <a:t> and Asante civilizations before 1880? </a:t>
            </a:r>
          </a:p>
        </p:txBody>
      </p:sp>
    </p:spTree>
    <p:extLst>
      <p:ext uri="{BB962C8B-B14F-4D97-AF65-F5344CB8AC3E}">
        <p14:creationId xmlns:p14="http://schemas.microsoft.com/office/powerpoint/2010/main" val="27667693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20050746-ECF7-8733-66D3-622B597F8F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98441" y="1754156"/>
            <a:ext cx="7483152" cy="2803071"/>
          </a:xfrm>
          <a:prstGeom prst="rect">
            <a:avLst/>
          </a:prstGeom>
        </p:spPr>
      </p:pic>
      <p:sp>
        <p:nvSpPr>
          <p:cNvPr id="9" name="TextBox 8">
            <a:extLst>
              <a:ext uri="{FF2B5EF4-FFF2-40B4-BE49-F238E27FC236}">
                <a16:creationId xmlns:a16="http://schemas.microsoft.com/office/drawing/2014/main" id="{C349847F-2B55-FAE9-8C5A-2F1583BEAC0C}"/>
              </a:ext>
            </a:extLst>
          </p:cNvPr>
          <p:cNvSpPr txBox="1"/>
          <p:nvPr/>
        </p:nvSpPr>
        <p:spPr>
          <a:xfrm>
            <a:off x="3044890" y="2647859"/>
            <a:ext cx="6102220" cy="1938992"/>
          </a:xfrm>
          <a:prstGeom prst="rect">
            <a:avLst/>
          </a:prstGeom>
          <a:noFill/>
        </p:spPr>
        <p:txBody>
          <a:bodyPr wrap="square" lIns="91440" tIns="45720" rIns="91440" bIns="45720" anchor="t">
            <a:spAutoFit/>
          </a:bodyPr>
          <a:lstStyle/>
          <a:p>
            <a:pPr algn="ctr"/>
            <a:r>
              <a:rPr lang="en-US" sz="6000" b="1" kern="1200" spc="-45">
                <a:solidFill>
                  <a:srgbClr val="FFFFFF"/>
                </a:solidFill>
                <a:latin typeface="+mj-lt"/>
                <a:ea typeface="+mj-ea"/>
                <a:cs typeface="+mj-cs"/>
              </a:rPr>
              <a:t>Asante</a:t>
            </a:r>
            <a:r>
              <a:rPr lang="en-US" sz="6000" b="1" spc="-45">
                <a:solidFill>
                  <a:srgbClr val="FFFFFF"/>
                </a:solidFill>
                <a:latin typeface="+mj-lt"/>
                <a:ea typeface="+mj-ea"/>
                <a:cs typeface="+mj-cs"/>
              </a:rPr>
              <a:t> Kingdom</a:t>
            </a:r>
            <a:endParaRPr lang="en-US" sz="6000" b="1"/>
          </a:p>
        </p:txBody>
      </p:sp>
      <p:pic>
        <p:nvPicPr>
          <p:cNvPr id="10" name="Graphic 9">
            <a:extLst>
              <a:ext uri="{FF2B5EF4-FFF2-40B4-BE49-F238E27FC236}">
                <a16:creationId xmlns:a16="http://schemas.microsoft.com/office/drawing/2014/main" id="{E49A2E7F-F783-68D8-389F-8774954AA59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54913" y="3959678"/>
            <a:ext cx="5657432" cy="1961243"/>
          </a:xfrm>
          <a:prstGeom prst="rect">
            <a:avLst/>
          </a:prstGeom>
        </p:spPr>
      </p:pic>
      <p:pic>
        <p:nvPicPr>
          <p:cNvPr id="11" name="Graphic 10">
            <a:extLst>
              <a:ext uri="{FF2B5EF4-FFF2-40B4-BE49-F238E27FC236}">
                <a16:creationId xmlns:a16="http://schemas.microsoft.com/office/drawing/2014/main" id="{45248CA2-A311-E9CA-68FD-D26641BD01C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2936033" y="1111529"/>
            <a:ext cx="5657432" cy="1961243"/>
          </a:xfrm>
          <a:prstGeom prst="rect">
            <a:avLst/>
          </a:prstGeom>
        </p:spPr>
      </p:pic>
      <p:pic>
        <p:nvPicPr>
          <p:cNvPr id="12" name="Graphic 11">
            <a:extLst>
              <a:ext uri="{FF2B5EF4-FFF2-40B4-BE49-F238E27FC236}">
                <a16:creationId xmlns:a16="http://schemas.microsoft.com/office/drawing/2014/main" id="{18628FD2-420B-BBF1-4803-959B2611CE8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76604">
            <a:off x="1005927" y="2302824"/>
            <a:ext cx="2193083" cy="1705731"/>
          </a:xfrm>
          <a:prstGeom prst="rect">
            <a:avLst/>
          </a:prstGeom>
        </p:spPr>
      </p:pic>
      <p:pic>
        <p:nvPicPr>
          <p:cNvPr id="13" name="Graphic 12">
            <a:extLst>
              <a:ext uri="{FF2B5EF4-FFF2-40B4-BE49-F238E27FC236}">
                <a16:creationId xmlns:a16="http://schemas.microsoft.com/office/drawing/2014/main" id="{16E4F357-AF3E-A24C-FA4F-8F9E062F478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6413034">
            <a:off x="8740356" y="2302824"/>
            <a:ext cx="2193083" cy="1705731"/>
          </a:xfrm>
          <a:prstGeom prst="rect">
            <a:avLst/>
          </a:prstGeom>
        </p:spPr>
      </p:pic>
    </p:spTree>
    <p:extLst>
      <p:ext uri="{BB962C8B-B14F-4D97-AF65-F5344CB8AC3E}">
        <p14:creationId xmlns:p14="http://schemas.microsoft.com/office/powerpoint/2010/main" val="28795016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F41D546-62BF-EE0A-DD5C-F082419C1E66}"/>
              </a:ext>
            </a:extLst>
          </p:cNvPr>
          <p:cNvSpPr txBox="1">
            <a:spLocks/>
          </p:cNvSpPr>
          <p:nvPr/>
        </p:nvSpPr>
        <p:spPr>
          <a:xfrm>
            <a:off x="1524000" y="1184289"/>
            <a:ext cx="9144000" cy="210871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5400" b="1" kern="1200">
                <a:solidFill>
                  <a:schemeClr val="tx1"/>
                </a:solidFill>
                <a:latin typeface="+mj-lt"/>
                <a:ea typeface="+mj-ea"/>
                <a:cs typeface="+mj-cs"/>
              </a:defRPr>
            </a:lvl1pPr>
          </a:lstStyle>
          <a:p>
            <a:r>
              <a:rPr lang="en-US" sz="5500"/>
              <a:t>Asante:</a:t>
            </a:r>
            <a:br>
              <a:rPr lang="en-US" sz="5500"/>
            </a:br>
            <a:r>
              <a:rPr lang="en-US" sz="4500">
                <a:ea typeface="+mn-ea"/>
                <a:cs typeface="+mn-cs"/>
              </a:rPr>
              <a:t>how it was established</a:t>
            </a:r>
            <a:br>
              <a:rPr lang="en-US" sz="6000">
                <a:ea typeface="+mn-ea"/>
                <a:cs typeface="+mn-cs"/>
              </a:rPr>
            </a:br>
            <a:endParaRPr lang="en-US"/>
          </a:p>
        </p:txBody>
      </p:sp>
      <p:sp>
        <p:nvSpPr>
          <p:cNvPr id="6" name="Subtitle 2">
            <a:extLst>
              <a:ext uri="{FF2B5EF4-FFF2-40B4-BE49-F238E27FC236}">
                <a16:creationId xmlns:a16="http://schemas.microsoft.com/office/drawing/2014/main" id="{C4896000-89A6-256A-CB2F-E060577DB7C6}"/>
              </a:ext>
            </a:extLst>
          </p:cNvPr>
          <p:cNvSpPr txBox="1">
            <a:spLocks/>
          </p:cNvSpPr>
          <p:nvPr/>
        </p:nvSpPr>
        <p:spPr>
          <a:xfrm>
            <a:off x="1524000" y="2929813"/>
            <a:ext cx="9448800" cy="3265247"/>
          </a:xfrm>
          <a:prstGeom prst="rect">
            <a:avLst/>
          </a:prstGeom>
        </p:spPr>
        <p:txBody>
          <a:bodyPr vert="horz" lIns="91440" tIns="45720" rIns="91440" bIns="45720" rtlCol="0" anchor="t">
            <a:normAutofit fontScale="92500" lnSpcReduction="20000"/>
          </a:bodyPr>
          <a:lstStyle>
            <a:lvl1pPr marL="0" indent="0" algn="l" defTabSz="914400" rtl="0" eaLnBrk="1" latinLnBrk="0" hangingPunct="1">
              <a:lnSpc>
                <a:spcPct val="110000"/>
              </a:lnSpc>
              <a:spcBef>
                <a:spcPts val="1000"/>
              </a:spcBef>
              <a:buFont typeface="Arial" panose="020B0604020202020204" pitchFamily="34" charset="0"/>
              <a:buNone/>
              <a:defRPr sz="2000" kern="1200">
                <a:solidFill>
                  <a:schemeClr val="tx1"/>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57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spcBef>
                <a:spcPts val="90"/>
              </a:spcBef>
            </a:pPr>
            <a:r>
              <a:rPr lang="en-US" sz="2400"/>
              <a:t>The Asante Empire was established in the late 1600s, shortly after its people's first encounter with Europeans. In some ways the Empire grew out of the wars and dislocations caused by Europeans who sought the famous gold deposits which gave this region its name, “The Gold Coast”. </a:t>
            </a:r>
          </a:p>
          <a:p>
            <a:pPr>
              <a:lnSpc>
                <a:spcPct val="130000"/>
              </a:lnSpc>
              <a:spcBef>
                <a:spcPts val="90"/>
              </a:spcBef>
            </a:pPr>
            <a:endParaRPr lang="en-US" sz="2400"/>
          </a:p>
          <a:p>
            <a:pPr>
              <a:lnSpc>
                <a:spcPct val="130000"/>
              </a:lnSpc>
              <a:spcBef>
                <a:spcPts val="90"/>
              </a:spcBef>
            </a:pPr>
            <a:r>
              <a:rPr lang="en-US" sz="2400"/>
              <a:t>Asante mostly exchanged gold with the Portuguese, giving them wealth and weaponry in exchange, enabling the small state to become more powerful than its </a:t>
            </a:r>
            <a:r>
              <a:rPr lang="en-US" sz="2400" err="1"/>
              <a:t>neighbours</a:t>
            </a:r>
            <a:r>
              <a:rPr lang="en-US" sz="2400"/>
              <a:t>.</a:t>
            </a:r>
          </a:p>
          <a:p>
            <a:pPr>
              <a:spcBef>
                <a:spcPts val="90"/>
              </a:spcBef>
            </a:pPr>
            <a:endParaRPr lang="en-US"/>
          </a:p>
          <a:p>
            <a:pPr>
              <a:spcBef>
                <a:spcPts val="90"/>
              </a:spcBef>
            </a:pPr>
            <a:endParaRPr lang="en-US"/>
          </a:p>
        </p:txBody>
      </p:sp>
    </p:spTree>
    <p:extLst>
      <p:ext uri="{BB962C8B-B14F-4D97-AF65-F5344CB8AC3E}">
        <p14:creationId xmlns:p14="http://schemas.microsoft.com/office/powerpoint/2010/main" val="6336509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F41D546-62BF-EE0A-DD5C-F082419C1E66}"/>
              </a:ext>
            </a:extLst>
          </p:cNvPr>
          <p:cNvSpPr txBox="1">
            <a:spLocks/>
          </p:cNvSpPr>
          <p:nvPr/>
        </p:nvSpPr>
        <p:spPr>
          <a:xfrm>
            <a:off x="1524000" y="1214994"/>
            <a:ext cx="9144000" cy="210871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5400" b="1" kern="1200">
                <a:solidFill>
                  <a:schemeClr val="tx1"/>
                </a:solidFill>
                <a:latin typeface="+mj-lt"/>
                <a:ea typeface="+mj-ea"/>
                <a:cs typeface="+mj-cs"/>
              </a:defRPr>
            </a:lvl1pPr>
          </a:lstStyle>
          <a:p>
            <a:r>
              <a:rPr lang="en-US" sz="5500"/>
              <a:t>Asante:</a:t>
            </a:r>
            <a:br>
              <a:rPr lang="en-US" sz="5500"/>
            </a:br>
            <a:r>
              <a:rPr lang="en-US" sz="4500">
                <a:ea typeface="+mn-ea"/>
                <a:cs typeface="+mn-cs"/>
              </a:rPr>
              <a:t>transatlantic trade</a:t>
            </a:r>
            <a:br>
              <a:rPr lang="en-US" sz="6000">
                <a:ea typeface="+mn-ea"/>
                <a:cs typeface="+mn-cs"/>
              </a:rPr>
            </a:br>
            <a:endParaRPr lang="en-US"/>
          </a:p>
        </p:txBody>
      </p:sp>
      <p:sp>
        <p:nvSpPr>
          <p:cNvPr id="6" name="Subtitle 2">
            <a:extLst>
              <a:ext uri="{FF2B5EF4-FFF2-40B4-BE49-F238E27FC236}">
                <a16:creationId xmlns:a16="http://schemas.microsoft.com/office/drawing/2014/main" id="{C4896000-89A6-256A-CB2F-E060577DB7C6}"/>
              </a:ext>
            </a:extLst>
          </p:cNvPr>
          <p:cNvSpPr txBox="1">
            <a:spLocks/>
          </p:cNvSpPr>
          <p:nvPr/>
        </p:nvSpPr>
        <p:spPr>
          <a:xfrm>
            <a:off x="1524000" y="2929813"/>
            <a:ext cx="9144000" cy="3209731"/>
          </a:xfrm>
          <a:prstGeom prst="rect">
            <a:avLst/>
          </a:prstGeom>
        </p:spPr>
        <p:txBody>
          <a:bodyPr vert="horz" lIns="91440" tIns="45720" rIns="91440" bIns="45720" rtlCol="0" anchor="t">
            <a:normAutofit/>
          </a:bodyPr>
          <a:lstStyle>
            <a:lvl1pPr marL="0" indent="0" algn="l" defTabSz="914400" rtl="0" eaLnBrk="1" latinLnBrk="0" hangingPunct="1">
              <a:lnSpc>
                <a:spcPct val="110000"/>
              </a:lnSpc>
              <a:spcBef>
                <a:spcPts val="1000"/>
              </a:spcBef>
              <a:buFont typeface="Arial" panose="020B0604020202020204" pitchFamily="34" charset="0"/>
              <a:buNone/>
              <a:defRPr sz="2000" kern="1200">
                <a:solidFill>
                  <a:schemeClr val="tx1"/>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57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90"/>
              </a:spcBef>
            </a:pPr>
            <a:r>
              <a:rPr lang="en-US" sz="2400"/>
              <a:t>The economy of the early Asante Empire depended on the gold trade. By the 1730s it had become a major exporter of enslaved people to meet the growing demand of the British, Dutch and French for captives.  In exchange, the Asante received luxury items and some manufactured goods including, most importantly, firearms.</a:t>
            </a:r>
            <a:endParaRPr lang="en-US"/>
          </a:p>
          <a:p>
            <a:pPr>
              <a:lnSpc>
                <a:spcPct val="120000"/>
              </a:lnSpc>
              <a:spcBef>
                <a:spcPts val="90"/>
              </a:spcBef>
            </a:pPr>
            <a:endParaRPr lang="en-US"/>
          </a:p>
        </p:txBody>
      </p:sp>
    </p:spTree>
    <p:extLst>
      <p:ext uri="{BB962C8B-B14F-4D97-AF65-F5344CB8AC3E}">
        <p14:creationId xmlns:p14="http://schemas.microsoft.com/office/powerpoint/2010/main" val="34632196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F41D546-62BF-EE0A-DD5C-F082419C1E66}"/>
              </a:ext>
            </a:extLst>
          </p:cNvPr>
          <p:cNvSpPr txBox="1">
            <a:spLocks/>
          </p:cNvSpPr>
          <p:nvPr/>
        </p:nvSpPr>
        <p:spPr>
          <a:xfrm>
            <a:off x="1524000" y="1492899"/>
            <a:ext cx="9144000" cy="210871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5400" b="1" kern="1200">
                <a:solidFill>
                  <a:schemeClr val="tx1"/>
                </a:solidFill>
                <a:latin typeface="+mj-lt"/>
                <a:ea typeface="+mj-ea"/>
                <a:cs typeface="+mj-cs"/>
              </a:defRPr>
            </a:lvl1pPr>
          </a:lstStyle>
          <a:p>
            <a:r>
              <a:rPr lang="en-US" sz="5500"/>
              <a:t>Asante:</a:t>
            </a:r>
            <a:br>
              <a:rPr lang="en-US" sz="5500"/>
            </a:br>
            <a:r>
              <a:rPr lang="en-GB" sz="4800" b="1" kern="1200" spc="153">
                <a:latin typeface="Roboto Bold"/>
                <a:ea typeface="+mn-ea"/>
                <a:cs typeface="+mn-cs"/>
              </a:rPr>
              <a:t>Osei Tutu</a:t>
            </a:r>
            <a:br>
              <a:rPr lang="en-US" sz="6000">
                <a:ea typeface="+mn-ea"/>
                <a:cs typeface="+mn-cs"/>
              </a:rPr>
            </a:br>
            <a:endParaRPr lang="en-US"/>
          </a:p>
        </p:txBody>
      </p:sp>
      <p:sp>
        <p:nvSpPr>
          <p:cNvPr id="6" name="Subtitle 2">
            <a:extLst>
              <a:ext uri="{FF2B5EF4-FFF2-40B4-BE49-F238E27FC236}">
                <a16:creationId xmlns:a16="http://schemas.microsoft.com/office/drawing/2014/main" id="{C4896000-89A6-256A-CB2F-E060577DB7C6}"/>
              </a:ext>
            </a:extLst>
          </p:cNvPr>
          <p:cNvSpPr txBox="1">
            <a:spLocks/>
          </p:cNvSpPr>
          <p:nvPr/>
        </p:nvSpPr>
        <p:spPr>
          <a:xfrm>
            <a:off x="1524000" y="2929813"/>
            <a:ext cx="9144000" cy="3209731"/>
          </a:xfrm>
          <a:prstGeom prst="rect">
            <a:avLst/>
          </a:prstGeom>
        </p:spPr>
        <p:txBody>
          <a:bodyPr vert="horz" lIns="91440" tIns="45720" rIns="91440" bIns="45720" rtlCol="0" anchor="t">
            <a:normAutofit/>
          </a:bodyPr>
          <a:lstStyle>
            <a:lvl1pPr marL="0" indent="0" algn="l" defTabSz="914400" rtl="0" eaLnBrk="1" latinLnBrk="0" hangingPunct="1">
              <a:lnSpc>
                <a:spcPct val="110000"/>
              </a:lnSpc>
              <a:spcBef>
                <a:spcPts val="1000"/>
              </a:spcBef>
              <a:buFont typeface="Arial" panose="020B0604020202020204" pitchFamily="34" charset="0"/>
              <a:buNone/>
              <a:defRPr sz="2000" kern="1200">
                <a:solidFill>
                  <a:schemeClr val="tx1"/>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57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90"/>
              </a:spcBef>
            </a:pPr>
            <a:r>
              <a:rPr lang="en-GB" sz="2400"/>
              <a:t>Asante was a powerful militarised and centralised state. </a:t>
            </a:r>
          </a:p>
          <a:p>
            <a:pPr>
              <a:lnSpc>
                <a:spcPct val="120000"/>
              </a:lnSpc>
              <a:spcBef>
                <a:spcPts val="90"/>
              </a:spcBef>
            </a:pPr>
            <a:endParaRPr lang="en-GB" sz="2400"/>
          </a:p>
          <a:p>
            <a:pPr>
              <a:lnSpc>
                <a:spcPct val="120000"/>
              </a:lnSpc>
              <a:spcBef>
                <a:spcPts val="90"/>
              </a:spcBef>
            </a:pPr>
            <a:r>
              <a:rPr lang="en-GB" sz="2400" b="1"/>
              <a:t>Osei Tutu </a:t>
            </a:r>
            <a:r>
              <a:rPr lang="en-GB" sz="2400"/>
              <a:t>(1801-1824), the first Asantehene or king of Asante. </a:t>
            </a:r>
          </a:p>
          <a:p>
            <a:pPr>
              <a:lnSpc>
                <a:spcPct val="120000"/>
              </a:lnSpc>
              <a:spcBef>
                <a:spcPts val="90"/>
              </a:spcBef>
            </a:pPr>
            <a:endParaRPr lang="en-GB" sz="2400"/>
          </a:p>
          <a:p>
            <a:pPr>
              <a:lnSpc>
                <a:spcPct val="120000"/>
              </a:lnSpc>
              <a:spcBef>
                <a:spcPts val="90"/>
              </a:spcBef>
            </a:pPr>
            <a:r>
              <a:rPr lang="en-GB" sz="2400"/>
              <a:t>As a confederacy and military expansionist state, it is often referred to as the </a:t>
            </a:r>
            <a:r>
              <a:rPr lang="en-GB" sz="2400" b="1"/>
              <a:t>Asante Empire</a:t>
            </a:r>
            <a:r>
              <a:rPr lang="en-GB" sz="2400"/>
              <a:t>. </a:t>
            </a:r>
          </a:p>
          <a:p>
            <a:pPr>
              <a:lnSpc>
                <a:spcPct val="120000"/>
              </a:lnSpc>
              <a:spcBef>
                <a:spcPts val="90"/>
              </a:spcBef>
            </a:pPr>
            <a:endParaRPr lang="en-US"/>
          </a:p>
        </p:txBody>
      </p:sp>
    </p:spTree>
    <p:extLst>
      <p:ext uri="{BB962C8B-B14F-4D97-AF65-F5344CB8AC3E}">
        <p14:creationId xmlns:p14="http://schemas.microsoft.com/office/powerpoint/2010/main" val="14493068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2E882-D5A3-643C-C60F-7E7682271814}"/>
              </a:ext>
            </a:extLst>
          </p:cNvPr>
          <p:cNvSpPr>
            <a:spLocks noGrp="1"/>
          </p:cNvSpPr>
          <p:nvPr>
            <p:ph type="ctrTitle"/>
          </p:nvPr>
        </p:nvSpPr>
        <p:spPr>
          <a:xfrm>
            <a:off x="6096000" y="-724118"/>
            <a:ext cx="4434840" cy="2587752"/>
          </a:xfrm>
        </p:spPr>
        <p:txBody>
          <a:bodyPr/>
          <a:lstStyle/>
          <a:p>
            <a:r>
              <a:rPr lang="en-US" sz="3600" b="1" kern="1200">
                <a:ea typeface="+mn-ea"/>
                <a:cs typeface="+mn-cs"/>
              </a:rPr>
              <a:t>The Golden Stool</a:t>
            </a:r>
            <a:endParaRPr lang="en-US"/>
          </a:p>
        </p:txBody>
      </p:sp>
      <p:sp>
        <p:nvSpPr>
          <p:cNvPr id="3" name="Subtitle 2">
            <a:extLst>
              <a:ext uri="{FF2B5EF4-FFF2-40B4-BE49-F238E27FC236}">
                <a16:creationId xmlns:a16="http://schemas.microsoft.com/office/drawing/2014/main" id="{E08B8878-0282-3C03-7AE2-AAE422368BAD}"/>
              </a:ext>
            </a:extLst>
          </p:cNvPr>
          <p:cNvSpPr>
            <a:spLocks noGrp="1"/>
          </p:cNvSpPr>
          <p:nvPr>
            <p:ph type="subTitle" idx="1"/>
          </p:nvPr>
        </p:nvSpPr>
        <p:spPr>
          <a:xfrm>
            <a:off x="6096000" y="1987924"/>
            <a:ext cx="5898775" cy="1690256"/>
          </a:xfrm>
        </p:spPr>
        <p:txBody>
          <a:bodyPr vert="horz" lIns="91440" tIns="45720" rIns="91440" bIns="45720" rtlCol="0" anchor="t">
            <a:noAutofit/>
          </a:bodyPr>
          <a:lstStyle/>
          <a:p>
            <a:pPr>
              <a:lnSpc>
                <a:spcPct val="120000"/>
              </a:lnSpc>
              <a:spcBef>
                <a:spcPts val="0"/>
              </a:spcBef>
            </a:pPr>
            <a:r>
              <a:rPr lang="en-GB" sz="2000" b="0" i="0">
                <a:solidFill>
                  <a:srgbClr val="231F20"/>
                </a:solidFill>
                <a:effectLst/>
                <a:latin typeface="ReithSans"/>
              </a:rPr>
              <a:t>The Golden Stool was a sacred object made from solid gold. It represented the Asantehene’s authority as well as being the Asante symbol of unity and good fortune. In 1900, Frederick Mitchell Hodgson, the British Governor of the Gold Coast, demanded that the Asante people give him the Golden Stool. In response, Yaa </a:t>
            </a:r>
            <a:r>
              <a:rPr lang="en-GB" sz="2000" b="0" i="0" err="1">
                <a:solidFill>
                  <a:srgbClr val="231F20"/>
                </a:solidFill>
                <a:effectLst/>
                <a:latin typeface="ReithSans"/>
              </a:rPr>
              <a:t>Asantewaa</a:t>
            </a:r>
            <a:r>
              <a:rPr lang="en-GB" sz="2000" b="0" i="0">
                <a:solidFill>
                  <a:srgbClr val="231F20"/>
                </a:solidFill>
                <a:effectLst/>
                <a:latin typeface="ReithSans"/>
              </a:rPr>
              <a:t>, the Asante Queen Mother, began a military revolt against the British which led to the War of the Golden Stool. Yaa </a:t>
            </a:r>
            <a:r>
              <a:rPr lang="en-GB" sz="2000" b="0" i="0" err="1">
                <a:solidFill>
                  <a:srgbClr val="231F20"/>
                </a:solidFill>
                <a:effectLst/>
                <a:latin typeface="ReithSans"/>
              </a:rPr>
              <a:t>Asantewaa</a:t>
            </a:r>
            <a:r>
              <a:rPr lang="en-GB" sz="2000" b="0" i="0">
                <a:solidFill>
                  <a:srgbClr val="231F20"/>
                </a:solidFill>
                <a:effectLst/>
                <a:latin typeface="ReithSans"/>
              </a:rPr>
              <a:t> was defeated in July 1900 and exiled to the Seychelles, along with the Asantehene and other Asante leaders, but the stool was never surrendered to the British. </a:t>
            </a:r>
            <a:endParaRPr lang="en-GB" sz="2800">
              <a:solidFill>
                <a:srgbClr val="000000"/>
              </a:solidFill>
              <a:ea typeface="+mn-lt"/>
              <a:cs typeface="+mn-lt"/>
            </a:endParaRPr>
          </a:p>
          <a:p>
            <a:pPr>
              <a:lnSpc>
                <a:spcPct val="120000"/>
              </a:lnSpc>
            </a:pPr>
            <a:endParaRPr lang="en-US" sz="2000">
              <a:cs typeface="Arial"/>
            </a:endParaRPr>
          </a:p>
        </p:txBody>
      </p:sp>
      <p:pic>
        <p:nvPicPr>
          <p:cNvPr id="7" name="Picture 6" descr="A picture containing shoes, feet&#10;&#10;Description automatically generated">
            <a:extLst>
              <a:ext uri="{FF2B5EF4-FFF2-40B4-BE49-F238E27FC236}">
                <a16:creationId xmlns:a16="http://schemas.microsoft.com/office/drawing/2014/main" id="{595C5B7A-3C54-1F22-192C-BDE5D54CAC91}"/>
              </a:ext>
            </a:extLst>
          </p:cNvPr>
          <p:cNvPicPr>
            <a:picLocks noChangeAspect="1"/>
          </p:cNvPicPr>
          <p:nvPr/>
        </p:nvPicPr>
        <p:blipFill>
          <a:blip r:embed="rId2"/>
          <a:stretch>
            <a:fillRect/>
          </a:stretch>
        </p:blipFill>
        <p:spPr>
          <a:xfrm rot="21266846">
            <a:off x="307748" y="1529236"/>
            <a:ext cx="5177692" cy="4297889"/>
          </a:xfrm>
          <a:prstGeom prst="rect">
            <a:avLst/>
          </a:prstGeom>
          <a:ln w="76200">
            <a:solidFill>
              <a:schemeClr val="accent3"/>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9127287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F41D546-62BF-EE0A-DD5C-F082419C1E66}"/>
              </a:ext>
            </a:extLst>
          </p:cNvPr>
          <p:cNvSpPr txBox="1">
            <a:spLocks/>
          </p:cNvSpPr>
          <p:nvPr/>
        </p:nvSpPr>
        <p:spPr>
          <a:xfrm>
            <a:off x="1425388" y="1152240"/>
            <a:ext cx="9144000" cy="210871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5400" b="1" kern="1200">
                <a:solidFill>
                  <a:schemeClr val="tx1"/>
                </a:solidFill>
                <a:latin typeface="+mj-lt"/>
                <a:ea typeface="+mj-ea"/>
                <a:cs typeface="+mj-cs"/>
              </a:defRPr>
            </a:lvl1pPr>
          </a:lstStyle>
          <a:p>
            <a:r>
              <a:rPr lang="en-US" sz="5500"/>
              <a:t>Asante:</a:t>
            </a:r>
            <a:br>
              <a:rPr lang="en-US" sz="5500"/>
            </a:br>
            <a:r>
              <a:rPr lang="en-US" sz="4500" b="1" i="1" kern="1200" spc="153">
                <a:ea typeface="+mn-ea"/>
              </a:rPr>
              <a:t>Queen Mother - </a:t>
            </a:r>
            <a:r>
              <a:rPr lang="en-US" sz="4500" b="1" i="1" kern="1200" spc="153" err="1">
                <a:ea typeface="+mn-ea"/>
              </a:rPr>
              <a:t>Asantehemaa</a:t>
            </a:r>
            <a:br>
              <a:rPr lang="en-US" sz="6000">
                <a:ea typeface="+mn-ea"/>
                <a:cs typeface="+mn-cs"/>
              </a:rPr>
            </a:br>
            <a:endParaRPr lang="en-US"/>
          </a:p>
        </p:txBody>
      </p:sp>
      <p:sp>
        <p:nvSpPr>
          <p:cNvPr id="6" name="Subtitle 2">
            <a:extLst>
              <a:ext uri="{FF2B5EF4-FFF2-40B4-BE49-F238E27FC236}">
                <a16:creationId xmlns:a16="http://schemas.microsoft.com/office/drawing/2014/main" id="{C4896000-89A6-256A-CB2F-E060577DB7C6}"/>
              </a:ext>
            </a:extLst>
          </p:cNvPr>
          <p:cNvSpPr txBox="1">
            <a:spLocks/>
          </p:cNvSpPr>
          <p:nvPr/>
        </p:nvSpPr>
        <p:spPr>
          <a:xfrm>
            <a:off x="1425388" y="2678801"/>
            <a:ext cx="10058400" cy="3209731"/>
          </a:xfrm>
          <a:prstGeom prst="rect">
            <a:avLst/>
          </a:prstGeom>
        </p:spPr>
        <p:txBody>
          <a:bodyPr vert="horz" lIns="91440" tIns="45720" rIns="91440" bIns="45720" rtlCol="0" anchor="t">
            <a:normAutofit fontScale="25000" lnSpcReduction="20000"/>
          </a:bodyPr>
          <a:lstStyle>
            <a:lvl1pPr marL="0" indent="0" algn="l" defTabSz="914400" rtl="0" eaLnBrk="1" latinLnBrk="0" hangingPunct="1">
              <a:lnSpc>
                <a:spcPct val="110000"/>
              </a:lnSpc>
              <a:spcBef>
                <a:spcPts val="1000"/>
              </a:spcBef>
              <a:buFont typeface="Arial" panose="020B0604020202020204" pitchFamily="34" charset="0"/>
              <a:buNone/>
              <a:defRPr sz="2000" kern="1200">
                <a:solidFill>
                  <a:schemeClr val="tx1"/>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57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0365" indent="-380365">
              <a:lnSpc>
                <a:spcPct val="140000"/>
              </a:lnSpc>
              <a:spcBef>
                <a:spcPct val="0"/>
              </a:spcBef>
              <a:buFont typeface="Arial"/>
              <a:buChar char="•"/>
            </a:pPr>
            <a:r>
              <a:rPr lang="en-US" sz="8800" kern="1200" spc="149">
                <a:ea typeface="+mn-ea"/>
                <a:cs typeface="+mn-cs"/>
              </a:rPr>
              <a:t>She was a very important figure in</a:t>
            </a:r>
            <a:r>
              <a:rPr lang="en-US" sz="8800" spc="149"/>
              <a:t> Asante </a:t>
            </a:r>
            <a:r>
              <a:rPr lang="en-US" sz="8800" kern="1200" spc="149">
                <a:ea typeface="+mn-ea"/>
                <a:cs typeface="+mn-cs"/>
              </a:rPr>
              <a:t>political systems. </a:t>
            </a:r>
            <a:endParaRPr lang="en-US" sz="8800" kern="1200" spc="149">
              <a:ea typeface="Roboto"/>
              <a:cs typeface="Roboto"/>
            </a:endParaRPr>
          </a:p>
          <a:p>
            <a:pPr marL="380365" indent="-380365">
              <a:lnSpc>
                <a:spcPct val="140000"/>
              </a:lnSpc>
              <a:spcBef>
                <a:spcPct val="0"/>
              </a:spcBef>
              <a:buClrTx/>
              <a:buFont typeface="Arial"/>
              <a:buChar char="•"/>
            </a:pPr>
            <a:r>
              <a:rPr lang="en-US" sz="8800" kern="1200" spc="149">
                <a:ea typeface="+mn-ea"/>
                <a:cs typeface="+mn-cs"/>
              </a:rPr>
              <a:t>She played a major role in the nomination and selection of the King. </a:t>
            </a:r>
            <a:endParaRPr lang="en-US" sz="8800" kern="1200" spc="149">
              <a:ea typeface="Roboto"/>
              <a:cs typeface="Roboto"/>
            </a:endParaRPr>
          </a:p>
          <a:p>
            <a:pPr marL="380365" indent="-380365">
              <a:lnSpc>
                <a:spcPct val="140000"/>
              </a:lnSpc>
              <a:spcBef>
                <a:spcPct val="0"/>
              </a:spcBef>
              <a:buFont typeface="Arial"/>
              <a:buChar char="•"/>
            </a:pPr>
            <a:r>
              <a:rPr lang="en-US" sz="8800" kern="1200" spc="149">
                <a:ea typeface="+mn-ea"/>
                <a:cs typeface="+mn-cs"/>
              </a:rPr>
              <a:t>She </a:t>
            </a:r>
            <a:r>
              <a:rPr lang="en-US" sz="8800" spc="149"/>
              <a:t>was involved</a:t>
            </a:r>
            <a:r>
              <a:rPr lang="en-US" sz="8800" kern="1200" spc="149">
                <a:ea typeface="+mn-ea"/>
                <a:cs typeface="+mn-cs"/>
              </a:rPr>
              <a:t> in decision-making alongside the Council and Chefs.</a:t>
            </a:r>
            <a:endParaRPr lang="en-US" sz="8800" kern="1200" spc="149">
              <a:ea typeface="Roboto"/>
              <a:cs typeface="Roboto"/>
            </a:endParaRPr>
          </a:p>
          <a:p>
            <a:pPr marL="380365" indent="-380365">
              <a:lnSpc>
                <a:spcPct val="140000"/>
              </a:lnSpc>
              <a:spcBef>
                <a:spcPct val="0"/>
              </a:spcBef>
              <a:buClrTx/>
              <a:buFont typeface="Arial"/>
              <a:buChar char="•"/>
            </a:pPr>
            <a:r>
              <a:rPr lang="en-US" sz="8800" kern="1200" spc="149">
                <a:ea typeface="+mn-ea"/>
                <a:cs typeface="+mn-cs"/>
              </a:rPr>
              <a:t>Not only did she participate in the judicial and legislative processes, but also in the making and unmaking of war, and the distribution of land.</a:t>
            </a:r>
            <a:endParaRPr lang="en-US" sz="8800" kern="1200" spc="149">
              <a:ea typeface="Roboto"/>
              <a:cs typeface="Roboto"/>
            </a:endParaRPr>
          </a:p>
          <a:p>
            <a:pPr>
              <a:lnSpc>
                <a:spcPct val="120000"/>
              </a:lnSpc>
              <a:spcBef>
                <a:spcPts val="90"/>
              </a:spcBef>
            </a:pPr>
            <a:endParaRPr lang="en-US"/>
          </a:p>
        </p:txBody>
      </p:sp>
    </p:spTree>
    <p:extLst>
      <p:ext uri="{BB962C8B-B14F-4D97-AF65-F5344CB8AC3E}">
        <p14:creationId xmlns:p14="http://schemas.microsoft.com/office/powerpoint/2010/main" val="9045794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F41D546-62BF-EE0A-DD5C-F082419C1E66}"/>
              </a:ext>
            </a:extLst>
          </p:cNvPr>
          <p:cNvSpPr txBox="1">
            <a:spLocks/>
          </p:cNvSpPr>
          <p:nvPr/>
        </p:nvSpPr>
        <p:spPr>
          <a:xfrm>
            <a:off x="1425387" y="1152239"/>
            <a:ext cx="10058400" cy="2361925"/>
          </a:xfrm>
          <a:prstGeom prst="rect">
            <a:avLst/>
          </a:prstGeom>
        </p:spPr>
        <p:txBody>
          <a:bodyPr vert="horz" lIns="91440" tIns="45720" rIns="91440" bIns="45720" rtlCol="0" anchor="b">
            <a:normAutofit fontScale="45000" lnSpcReduction="20000"/>
          </a:bodyPr>
          <a:lstStyle>
            <a:lvl1pPr algn="l" defTabSz="914400" rtl="0" eaLnBrk="1" latinLnBrk="0" hangingPunct="1">
              <a:lnSpc>
                <a:spcPct val="90000"/>
              </a:lnSpc>
              <a:spcBef>
                <a:spcPct val="0"/>
              </a:spcBef>
              <a:buNone/>
              <a:defRPr sz="5400" b="1" kern="1200">
                <a:solidFill>
                  <a:schemeClr val="tx1"/>
                </a:solidFill>
                <a:latin typeface="+mj-lt"/>
                <a:ea typeface="+mj-ea"/>
                <a:cs typeface="+mj-cs"/>
              </a:defRPr>
            </a:lvl1pPr>
          </a:lstStyle>
          <a:p>
            <a:pPr>
              <a:lnSpc>
                <a:spcPct val="120000"/>
              </a:lnSpc>
            </a:pPr>
            <a:r>
              <a:rPr lang="en-US" sz="12000"/>
              <a:t>Asante:</a:t>
            </a:r>
            <a:br>
              <a:rPr lang="en-US" sz="5500"/>
            </a:br>
            <a:r>
              <a:rPr lang="en-GB" sz="8400" b="1" i="1" kern="1200" spc="153">
                <a:ea typeface="+mn-ea"/>
              </a:rPr>
              <a:t>Kotoko: State control in Asante </a:t>
            </a:r>
          </a:p>
          <a:p>
            <a:pPr>
              <a:lnSpc>
                <a:spcPct val="120000"/>
              </a:lnSpc>
            </a:pPr>
            <a:br>
              <a:rPr lang="en-US" sz="6000">
                <a:ea typeface="+mn-ea"/>
                <a:cs typeface="+mn-cs"/>
              </a:rPr>
            </a:br>
            <a:endParaRPr lang="en-US"/>
          </a:p>
        </p:txBody>
      </p:sp>
      <p:sp>
        <p:nvSpPr>
          <p:cNvPr id="6" name="Subtitle 2">
            <a:extLst>
              <a:ext uri="{FF2B5EF4-FFF2-40B4-BE49-F238E27FC236}">
                <a16:creationId xmlns:a16="http://schemas.microsoft.com/office/drawing/2014/main" id="{C4896000-89A6-256A-CB2F-E060577DB7C6}"/>
              </a:ext>
            </a:extLst>
          </p:cNvPr>
          <p:cNvSpPr txBox="1">
            <a:spLocks/>
          </p:cNvSpPr>
          <p:nvPr/>
        </p:nvSpPr>
        <p:spPr>
          <a:xfrm>
            <a:off x="1425388" y="2678801"/>
            <a:ext cx="10058400" cy="3209731"/>
          </a:xfrm>
          <a:prstGeom prst="rect">
            <a:avLst/>
          </a:prstGeom>
        </p:spPr>
        <p:txBody>
          <a:bodyPr vert="horz" lIns="91440" tIns="45720" rIns="91440" bIns="45720" rtlCol="0" anchor="t">
            <a:normAutofit fontScale="25000" lnSpcReduction="20000"/>
          </a:bodyPr>
          <a:lstStyle>
            <a:lvl1pPr marL="0" indent="0" algn="l" defTabSz="914400" rtl="0" eaLnBrk="1" latinLnBrk="0" hangingPunct="1">
              <a:lnSpc>
                <a:spcPct val="110000"/>
              </a:lnSpc>
              <a:spcBef>
                <a:spcPts val="1000"/>
              </a:spcBef>
              <a:buFont typeface="Arial" panose="020B0604020202020204" pitchFamily="34" charset="0"/>
              <a:buNone/>
              <a:defRPr sz="2000" kern="1200">
                <a:solidFill>
                  <a:schemeClr val="tx1"/>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57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4293"/>
              </a:lnSpc>
            </a:pPr>
            <a:r>
              <a:rPr lang="en-GB" sz="8800" b="1" i="1" kern="1200" spc="153">
                <a:ea typeface="+mn-ea"/>
              </a:rPr>
              <a:t>Similar to our political cabinet</a:t>
            </a:r>
          </a:p>
          <a:p>
            <a:pPr>
              <a:lnSpc>
                <a:spcPts val="4293"/>
              </a:lnSpc>
            </a:pPr>
            <a:r>
              <a:rPr lang="en-US" sz="8800" kern="1200" spc="149">
                <a:latin typeface="Roboto"/>
                <a:ea typeface="Roboto"/>
                <a:cs typeface="Roboto"/>
              </a:rPr>
              <a:t>Kotoko</a:t>
            </a:r>
            <a:r>
              <a:rPr lang="en-US" sz="8800" kern="1200" spc="149">
                <a:latin typeface="Roboto"/>
                <a:ea typeface="+mn-ea"/>
                <a:cs typeface="+mn-cs"/>
              </a:rPr>
              <a:t> Council consisted of the following people:</a:t>
            </a:r>
            <a:endParaRPr lang="en-US" sz="8800" kern="1200" spc="149">
              <a:ea typeface="Roboto"/>
            </a:endParaRPr>
          </a:p>
          <a:p>
            <a:pPr marL="380990" indent="-380990">
              <a:lnSpc>
                <a:spcPts val="5129"/>
              </a:lnSpc>
              <a:spcBef>
                <a:spcPct val="0"/>
              </a:spcBef>
              <a:buClrTx/>
              <a:buFont typeface="Arial"/>
              <a:buChar char="•"/>
            </a:pPr>
            <a:r>
              <a:rPr lang="en-US" sz="8800" kern="1200" spc="149">
                <a:ea typeface="+mn-ea"/>
              </a:rPr>
              <a:t>Asantehene - T</a:t>
            </a:r>
            <a:r>
              <a:rPr lang="en-US" sz="8800" kern="1200" spc="149">
                <a:latin typeface="Roboto"/>
                <a:ea typeface="+mn-ea"/>
                <a:cs typeface="+mn-cs"/>
              </a:rPr>
              <a:t>he King </a:t>
            </a:r>
          </a:p>
          <a:p>
            <a:pPr marL="380990" indent="-380990">
              <a:lnSpc>
                <a:spcPts val="5129"/>
              </a:lnSpc>
              <a:spcBef>
                <a:spcPct val="0"/>
              </a:spcBef>
              <a:buClrTx/>
              <a:buFont typeface="Arial"/>
              <a:buChar char="•"/>
            </a:pPr>
            <a:r>
              <a:rPr lang="en-US" sz="8800" kern="1200" spc="149" err="1">
                <a:ea typeface="+mn-ea"/>
              </a:rPr>
              <a:t>Asantehemaa</a:t>
            </a:r>
            <a:r>
              <a:rPr lang="en-US" sz="8800" kern="1200" spc="149">
                <a:ea typeface="+mn-ea"/>
              </a:rPr>
              <a:t> – T</a:t>
            </a:r>
            <a:r>
              <a:rPr lang="en-US" sz="8800" kern="1200" spc="149">
                <a:latin typeface="Roboto"/>
                <a:ea typeface="+mn-ea"/>
                <a:cs typeface="+mn-cs"/>
              </a:rPr>
              <a:t>he Queen Mother </a:t>
            </a:r>
            <a:endParaRPr lang="en-US" sz="8800" kern="1200" spc="149">
              <a:latin typeface="Roboto"/>
              <a:ea typeface="Roboto"/>
              <a:cs typeface="Roboto"/>
            </a:endParaRPr>
          </a:p>
          <a:p>
            <a:pPr marL="380990" indent="-380990">
              <a:lnSpc>
                <a:spcPts val="5129"/>
              </a:lnSpc>
              <a:spcBef>
                <a:spcPct val="0"/>
              </a:spcBef>
              <a:buClrTx/>
              <a:buFont typeface="Arial"/>
              <a:buChar char="•"/>
            </a:pPr>
            <a:r>
              <a:rPr lang="en-US" sz="8800" kern="1200" spc="149">
                <a:latin typeface="Roboto"/>
                <a:ea typeface="Roboto"/>
                <a:cs typeface="Roboto"/>
              </a:rPr>
              <a:t>Chiefs</a:t>
            </a:r>
          </a:p>
          <a:p>
            <a:pPr>
              <a:lnSpc>
                <a:spcPct val="120000"/>
              </a:lnSpc>
              <a:spcBef>
                <a:spcPts val="90"/>
              </a:spcBef>
            </a:pPr>
            <a:endParaRPr lang="en-US"/>
          </a:p>
        </p:txBody>
      </p:sp>
    </p:spTree>
    <p:extLst>
      <p:ext uri="{BB962C8B-B14F-4D97-AF65-F5344CB8AC3E}">
        <p14:creationId xmlns:p14="http://schemas.microsoft.com/office/powerpoint/2010/main" val="35818492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F41D546-62BF-EE0A-DD5C-F082419C1E66}"/>
              </a:ext>
            </a:extLst>
          </p:cNvPr>
          <p:cNvSpPr txBox="1">
            <a:spLocks/>
          </p:cNvSpPr>
          <p:nvPr/>
        </p:nvSpPr>
        <p:spPr>
          <a:xfrm>
            <a:off x="1425388" y="820545"/>
            <a:ext cx="9278471" cy="2308137"/>
          </a:xfrm>
          <a:prstGeom prst="rect">
            <a:avLst/>
          </a:prstGeom>
        </p:spPr>
        <p:txBody>
          <a:bodyPr vert="horz" lIns="91440" tIns="45720" rIns="91440" bIns="45720" rtlCol="0" anchor="b">
            <a:normAutofit fontScale="67500" lnSpcReduction="20000"/>
          </a:bodyPr>
          <a:lstStyle>
            <a:lvl1pPr algn="l" defTabSz="914400" rtl="0" eaLnBrk="1" latinLnBrk="0" hangingPunct="1">
              <a:lnSpc>
                <a:spcPct val="90000"/>
              </a:lnSpc>
              <a:spcBef>
                <a:spcPct val="0"/>
              </a:spcBef>
              <a:buNone/>
              <a:defRPr sz="5400" b="1" kern="1200">
                <a:solidFill>
                  <a:schemeClr val="tx1"/>
                </a:solidFill>
                <a:latin typeface="+mj-lt"/>
                <a:ea typeface="+mj-ea"/>
                <a:cs typeface="+mj-cs"/>
              </a:defRPr>
            </a:lvl1pPr>
          </a:lstStyle>
          <a:p>
            <a:r>
              <a:rPr lang="en-US" sz="8000"/>
              <a:t>Asante:</a:t>
            </a:r>
            <a:br>
              <a:rPr lang="en-US" sz="5500"/>
            </a:br>
            <a:r>
              <a:rPr lang="en-US" sz="4800" b="1" kern="1200" spc="153" err="1">
                <a:ea typeface="+mn-ea"/>
              </a:rPr>
              <a:t>Asantemanhyiamu</a:t>
            </a:r>
            <a:r>
              <a:rPr lang="en-US" sz="4800" b="1" kern="1200" spc="153">
                <a:ea typeface="+mn-ea"/>
              </a:rPr>
              <a:t> – general assembly </a:t>
            </a:r>
            <a:endParaRPr lang="en-US" sz="4400">
              <a:ea typeface="+mn-ea"/>
            </a:endParaRPr>
          </a:p>
          <a:p>
            <a:endParaRPr lang="en-GB" sz="4800" b="1" i="1" kern="1200" spc="153">
              <a:ea typeface="+mn-ea"/>
            </a:endParaRPr>
          </a:p>
          <a:p>
            <a:br>
              <a:rPr lang="en-US" sz="6000">
                <a:ea typeface="+mn-ea"/>
                <a:cs typeface="+mn-cs"/>
              </a:rPr>
            </a:br>
            <a:endParaRPr lang="en-US"/>
          </a:p>
        </p:txBody>
      </p:sp>
      <p:sp>
        <p:nvSpPr>
          <p:cNvPr id="6" name="Subtitle 2">
            <a:extLst>
              <a:ext uri="{FF2B5EF4-FFF2-40B4-BE49-F238E27FC236}">
                <a16:creationId xmlns:a16="http://schemas.microsoft.com/office/drawing/2014/main" id="{C4896000-89A6-256A-CB2F-E060577DB7C6}"/>
              </a:ext>
            </a:extLst>
          </p:cNvPr>
          <p:cNvSpPr txBox="1">
            <a:spLocks/>
          </p:cNvSpPr>
          <p:nvPr/>
        </p:nvSpPr>
        <p:spPr>
          <a:xfrm>
            <a:off x="1317812" y="2047793"/>
            <a:ext cx="10058400" cy="3209731"/>
          </a:xfrm>
          <a:prstGeom prst="rect">
            <a:avLst/>
          </a:prstGeom>
        </p:spPr>
        <p:txBody>
          <a:bodyPr vert="horz" lIns="91440" tIns="45720" rIns="91440" bIns="45720" rtlCol="0" anchor="t">
            <a:normAutofit fontScale="25000" lnSpcReduction="20000"/>
          </a:bodyPr>
          <a:lstStyle>
            <a:lvl1pPr marL="0" indent="0" algn="l" defTabSz="914400" rtl="0" eaLnBrk="1" latinLnBrk="0" hangingPunct="1">
              <a:lnSpc>
                <a:spcPct val="110000"/>
              </a:lnSpc>
              <a:spcBef>
                <a:spcPts val="1000"/>
              </a:spcBef>
              <a:buFont typeface="Arial" panose="020B0604020202020204" pitchFamily="34" charset="0"/>
              <a:buNone/>
              <a:defRPr sz="2000" kern="1200">
                <a:solidFill>
                  <a:schemeClr val="tx1"/>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57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8775" indent="-358775">
              <a:lnSpc>
                <a:spcPct val="140000"/>
              </a:lnSpc>
              <a:buFont typeface="Arial" panose="020B0604020202020204" pitchFamily="34" charset="0"/>
              <a:buChar char="•"/>
            </a:pPr>
            <a:r>
              <a:rPr lang="en-US" sz="8800" kern="1200" spc="149">
                <a:ea typeface="+mn-ea"/>
              </a:rPr>
              <a:t>The </a:t>
            </a:r>
            <a:r>
              <a:rPr lang="en-US" sz="8800" kern="1200" spc="149" err="1">
                <a:ea typeface="+mn-ea"/>
              </a:rPr>
              <a:t>Asantemanhyiamu</a:t>
            </a:r>
            <a:r>
              <a:rPr lang="en-US" sz="8800" kern="1200" spc="149">
                <a:ea typeface="+mn-ea"/>
              </a:rPr>
              <a:t> was a federal council of the</a:t>
            </a:r>
            <a:r>
              <a:rPr lang="en-US" sz="8800" spc="149"/>
              <a:t> Asante</a:t>
            </a:r>
            <a:r>
              <a:rPr lang="en-US" sz="8800" kern="1200" spc="149">
                <a:ea typeface="+mn-ea"/>
              </a:rPr>
              <a:t> Empire</a:t>
            </a:r>
            <a:r>
              <a:rPr lang="en-US" sz="8800" spc="149"/>
              <a:t> </a:t>
            </a:r>
            <a:r>
              <a:rPr lang="en-US" sz="8800" kern="1200" spc="149">
                <a:ea typeface="+mn-ea"/>
              </a:rPr>
              <a:t>which met at least once a year.</a:t>
            </a:r>
            <a:r>
              <a:rPr lang="en-US" sz="8800" spc="149"/>
              <a:t> </a:t>
            </a:r>
            <a:endParaRPr lang="en-US" sz="8800" kern="1200" spc="149">
              <a:ea typeface="+mn-ea"/>
            </a:endParaRPr>
          </a:p>
          <a:p>
            <a:pPr marL="358775" indent="-358775">
              <a:lnSpc>
                <a:spcPct val="140000"/>
              </a:lnSpc>
              <a:buFont typeface="Arial" panose="020B0604020202020204" pitchFamily="34" charset="0"/>
              <a:buChar char="•"/>
            </a:pPr>
            <a:r>
              <a:rPr lang="en-US" sz="8800" kern="1200" spc="149">
                <a:ea typeface="+mn-ea"/>
              </a:rPr>
              <a:t>The king, who was also a councilor, presided over the meetings. </a:t>
            </a:r>
          </a:p>
          <a:p>
            <a:pPr marL="358775" indent="-358775">
              <a:lnSpc>
                <a:spcPct val="140000"/>
              </a:lnSpc>
              <a:buFont typeface="Arial" panose="020B0604020202020204" pitchFamily="34" charset="0"/>
              <a:buChar char="•"/>
            </a:pPr>
            <a:r>
              <a:rPr lang="en-US" sz="8800" kern="1200" spc="149">
                <a:ea typeface="+mn-ea"/>
              </a:rPr>
              <a:t>The council consisted of the representatives of the individual family clans which goes through the female line, abusua (our culture goes through the male line), who were elected and appointed by the Queen Mother. </a:t>
            </a:r>
          </a:p>
          <a:p>
            <a:pPr marL="358775" indent="-358775">
              <a:lnSpc>
                <a:spcPct val="140000"/>
              </a:lnSpc>
              <a:buFont typeface="Arial" panose="020B0604020202020204" pitchFamily="34" charset="0"/>
              <a:buChar char="•"/>
            </a:pPr>
            <a:r>
              <a:rPr lang="en-US" sz="8800" kern="1200" spc="149">
                <a:ea typeface="+mn-ea"/>
              </a:rPr>
              <a:t>This was seen as a very effective system which largely, if not always, spared the empire from devastating succession disputes.</a:t>
            </a:r>
            <a:endParaRPr lang="en-US" sz="8800">
              <a:ea typeface="+mn-ea"/>
            </a:endParaRPr>
          </a:p>
          <a:p>
            <a:pPr>
              <a:lnSpc>
                <a:spcPct val="120000"/>
              </a:lnSpc>
              <a:spcBef>
                <a:spcPts val="90"/>
              </a:spcBef>
            </a:pPr>
            <a:endParaRPr lang="en-US"/>
          </a:p>
        </p:txBody>
      </p:sp>
    </p:spTree>
    <p:extLst>
      <p:ext uri="{BB962C8B-B14F-4D97-AF65-F5344CB8AC3E}">
        <p14:creationId xmlns:p14="http://schemas.microsoft.com/office/powerpoint/2010/main" val="9625049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F41D546-62BF-EE0A-DD5C-F082419C1E66}"/>
              </a:ext>
            </a:extLst>
          </p:cNvPr>
          <p:cNvSpPr txBox="1">
            <a:spLocks/>
          </p:cNvSpPr>
          <p:nvPr/>
        </p:nvSpPr>
        <p:spPr>
          <a:xfrm>
            <a:off x="1308846" y="757793"/>
            <a:ext cx="9323296" cy="2572595"/>
          </a:xfrm>
          <a:prstGeom prst="rect">
            <a:avLst/>
          </a:prstGeom>
        </p:spPr>
        <p:txBody>
          <a:bodyPr vert="horz" lIns="91440" tIns="45720" rIns="91440" bIns="45720" rtlCol="0" anchor="b">
            <a:normAutofit fontScale="60000" lnSpcReduction="20000"/>
          </a:bodyPr>
          <a:lstStyle>
            <a:lvl1pPr algn="l" defTabSz="914400" rtl="0" eaLnBrk="1" latinLnBrk="0" hangingPunct="1">
              <a:lnSpc>
                <a:spcPct val="90000"/>
              </a:lnSpc>
              <a:spcBef>
                <a:spcPct val="0"/>
              </a:spcBef>
              <a:buNone/>
              <a:defRPr sz="5400" b="1" kern="1200">
                <a:solidFill>
                  <a:schemeClr val="tx1"/>
                </a:solidFill>
                <a:latin typeface="+mj-lt"/>
                <a:ea typeface="+mj-ea"/>
                <a:cs typeface="+mj-cs"/>
              </a:defRPr>
            </a:lvl1pPr>
          </a:lstStyle>
          <a:p>
            <a:r>
              <a:rPr lang="en-US" sz="9100"/>
              <a:t>Asante:</a:t>
            </a:r>
            <a:br>
              <a:rPr lang="en-US" sz="5500"/>
            </a:br>
            <a:r>
              <a:rPr lang="en-US" sz="7300" b="1" kern="1200" spc="153">
                <a:latin typeface="Roboto Bold"/>
                <a:ea typeface="+mn-ea"/>
                <a:cs typeface="+mn-cs"/>
              </a:rPr>
              <a:t>Family line</a:t>
            </a:r>
          </a:p>
          <a:p>
            <a:r>
              <a:rPr lang="en-US" sz="4800" b="1" kern="1200" spc="153">
                <a:ea typeface="+mn-ea"/>
              </a:rPr>
              <a:t> </a:t>
            </a:r>
            <a:endParaRPr lang="en-US" sz="4400">
              <a:ea typeface="+mn-ea"/>
            </a:endParaRPr>
          </a:p>
          <a:p>
            <a:endParaRPr lang="en-GB" sz="4800" b="1" i="1" kern="1200" spc="153">
              <a:ea typeface="+mn-ea"/>
            </a:endParaRPr>
          </a:p>
          <a:p>
            <a:br>
              <a:rPr lang="en-US" sz="6000">
                <a:ea typeface="+mn-ea"/>
                <a:cs typeface="+mn-cs"/>
              </a:rPr>
            </a:br>
            <a:endParaRPr lang="en-US"/>
          </a:p>
        </p:txBody>
      </p:sp>
      <p:sp>
        <p:nvSpPr>
          <p:cNvPr id="6" name="Subtitle 2">
            <a:extLst>
              <a:ext uri="{FF2B5EF4-FFF2-40B4-BE49-F238E27FC236}">
                <a16:creationId xmlns:a16="http://schemas.microsoft.com/office/drawing/2014/main" id="{C4896000-89A6-256A-CB2F-E060577DB7C6}"/>
              </a:ext>
            </a:extLst>
          </p:cNvPr>
          <p:cNvSpPr txBox="1">
            <a:spLocks/>
          </p:cNvSpPr>
          <p:nvPr/>
        </p:nvSpPr>
        <p:spPr>
          <a:xfrm>
            <a:off x="1434352" y="2011935"/>
            <a:ext cx="9323296" cy="1331900"/>
          </a:xfrm>
          <a:prstGeom prst="rect">
            <a:avLst/>
          </a:prstGeom>
        </p:spPr>
        <p:txBody>
          <a:bodyPr vert="horz" lIns="91440" tIns="45720" rIns="91440" bIns="45720" rtlCol="0" anchor="t">
            <a:normAutofit fontScale="62500" lnSpcReduction="20000"/>
          </a:bodyPr>
          <a:lstStyle>
            <a:lvl1pPr marL="0" indent="0" algn="l" defTabSz="914400" rtl="0" eaLnBrk="1" latinLnBrk="0" hangingPunct="1">
              <a:lnSpc>
                <a:spcPct val="110000"/>
              </a:lnSpc>
              <a:spcBef>
                <a:spcPts val="1000"/>
              </a:spcBef>
              <a:buFont typeface="Arial" panose="020B0604020202020204" pitchFamily="34" charset="0"/>
              <a:buNone/>
              <a:defRPr sz="2000" kern="1200">
                <a:solidFill>
                  <a:schemeClr val="tx1"/>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57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0000"/>
              </a:lnSpc>
            </a:pPr>
            <a:r>
              <a:rPr lang="en-US" sz="3400" kern="1200" spc="149">
                <a:ea typeface="+mn-ea"/>
              </a:rPr>
              <a:t>Asante women could accumulate wealth and property through their maternal family line (abusua). A source of great esteem for women was to pass on material wealth to their children. </a:t>
            </a:r>
          </a:p>
          <a:p>
            <a:pPr>
              <a:lnSpc>
                <a:spcPct val="140000"/>
              </a:lnSpc>
            </a:pPr>
            <a:endParaRPr lang="en-US" sz="9600" b="1" kern="1200" spc="149">
              <a:ea typeface="+mn-ea"/>
            </a:endParaRPr>
          </a:p>
          <a:p>
            <a:pPr>
              <a:lnSpc>
                <a:spcPct val="140000"/>
              </a:lnSpc>
              <a:spcBef>
                <a:spcPts val="90"/>
              </a:spcBef>
            </a:pPr>
            <a:endParaRPr lang="en-US"/>
          </a:p>
        </p:txBody>
      </p:sp>
      <p:pic>
        <p:nvPicPr>
          <p:cNvPr id="2" name="Graphic 1">
            <a:extLst>
              <a:ext uri="{FF2B5EF4-FFF2-40B4-BE49-F238E27FC236}">
                <a16:creationId xmlns:a16="http://schemas.microsoft.com/office/drawing/2014/main" id="{AEA09A0C-AED6-8B91-BBE5-9D1CD7D5CCC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34352" y="4111688"/>
            <a:ext cx="9421626" cy="1790561"/>
          </a:xfrm>
          <a:prstGeom prst="rect">
            <a:avLst/>
          </a:prstGeom>
        </p:spPr>
      </p:pic>
      <p:sp>
        <p:nvSpPr>
          <p:cNvPr id="3" name="Subtitle 2">
            <a:extLst>
              <a:ext uri="{FF2B5EF4-FFF2-40B4-BE49-F238E27FC236}">
                <a16:creationId xmlns:a16="http://schemas.microsoft.com/office/drawing/2014/main" id="{A91A06A9-B29E-E0EC-D550-07D9B74BD6C1}"/>
              </a:ext>
            </a:extLst>
          </p:cNvPr>
          <p:cNvSpPr txBox="1">
            <a:spLocks/>
          </p:cNvSpPr>
          <p:nvPr/>
        </p:nvSpPr>
        <p:spPr>
          <a:xfrm>
            <a:off x="1701556" y="4203896"/>
            <a:ext cx="8788888" cy="3209731"/>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Font typeface="Arial" panose="020B0604020202020204" pitchFamily="34" charset="0"/>
              <a:buNone/>
              <a:defRPr sz="2000" kern="1200">
                <a:solidFill>
                  <a:schemeClr val="tx1"/>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57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40000"/>
              </a:lnSpc>
            </a:pPr>
            <a:r>
              <a:rPr lang="en-US" sz="2400" b="1" kern="1200" spc="149">
                <a:ea typeface="+mn-ea"/>
              </a:rPr>
              <a:t>Compare the female leadership, position in Scotland today with the female leadership in Asante in 18th century.</a:t>
            </a:r>
          </a:p>
        </p:txBody>
      </p:sp>
    </p:spTree>
    <p:extLst>
      <p:ext uri="{BB962C8B-B14F-4D97-AF65-F5344CB8AC3E}">
        <p14:creationId xmlns:p14="http://schemas.microsoft.com/office/powerpoint/2010/main" val="30053643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872BE611-F397-A8F1-FE4C-0DD42D5EBDB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78090" y="2776232"/>
            <a:ext cx="7781730" cy="1478902"/>
          </a:xfrm>
          <a:prstGeom prst="rect">
            <a:avLst/>
          </a:prstGeom>
        </p:spPr>
      </p:pic>
      <p:sp>
        <p:nvSpPr>
          <p:cNvPr id="5" name="Title 1">
            <a:extLst>
              <a:ext uri="{FF2B5EF4-FFF2-40B4-BE49-F238E27FC236}">
                <a16:creationId xmlns:a16="http://schemas.microsoft.com/office/drawing/2014/main" id="{FF41D546-62BF-EE0A-DD5C-F082419C1E66}"/>
              </a:ext>
            </a:extLst>
          </p:cNvPr>
          <p:cNvSpPr txBox="1">
            <a:spLocks/>
          </p:cNvSpPr>
          <p:nvPr/>
        </p:nvSpPr>
        <p:spPr>
          <a:xfrm>
            <a:off x="1296955" y="1320282"/>
            <a:ext cx="9144000" cy="210871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5400" b="1" kern="1200">
                <a:solidFill>
                  <a:schemeClr val="tx1"/>
                </a:solidFill>
                <a:latin typeface="+mj-lt"/>
                <a:ea typeface="+mj-ea"/>
                <a:cs typeface="+mj-cs"/>
              </a:defRPr>
            </a:lvl1pPr>
          </a:lstStyle>
          <a:p>
            <a:r>
              <a:rPr lang="en-US" sz="5500"/>
              <a:t>Asante:</a:t>
            </a:r>
            <a:br>
              <a:rPr lang="en-US" sz="5500"/>
            </a:br>
            <a:r>
              <a:rPr lang="en-US" sz="4500">
                <a:ea typeface="+mn-ea"/>
                <a:cs typeface="+mn-cs"/>
              </a:rPr>
              <a:t>State control </a:t>
            </a:r>
            <a:br>
              <a:rPr lang="en-US" sz="6000">
                <a:ea typeface="+mn-ea"/>
                <a:cs typeface="+mn-cs"/>
              </a:rPr>
            </a:br>
            <a:endParaRPr lang="en-US"/>
          </a:p>
        </p:txBody>
      </p:sp>
      <p:sp>
        <p:nvSpPr>
          <p:cNvPr id="6" name="Subtitle 2">
            <a:extLst>
              <a:ext uri="{FF2B5EF4-FFF2-40B4-BE49-F238E27FC236}">
                <a16:creationId xmlns:a16="http://schemas.microsoft.com/office/drawing/2014/main" id="{C4896000-89A6-256A-CB2F-E060577DB7C6}"/>
              </a:ext>
            </a:extLst>
          </p:cNvPr>
          <p:cNvSpPr txBox="1">
            <a:spLocks/>
          </p:cNvSpPr>
          <p:nvPr/>
        </p:nvSpPr>
        <p:spPr>
          <a:xfrm>
            <a:off x="2208244" y="2948849"/>
            <a:ext cx="7321421" cy="3209731"/>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Font typeface="Arial" panose="020B0604020202020204" pitchFamily="34" charset="0"/>
              <a:buNone/>
              <a:defRPr sz="2000" kern="1200">
                <a:solidFill>
                  <a:schemeClr val="tx1"/>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57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90"/>
              </a:spcBef>
            </a:pPr>
            <a:r>
              <a:rPr lang="en-US" sz="3200" b="1"/>
              <a:t>Create a diagram to show </a:t>
            </a:r>
            <a:br>
              <a:rPr lang="en-US" sz="3200" b="1"/>
            </a:br>
            <a:r>
              <a:rPr lang="en-US" sz="3200" b="1"/>
              <a:t>how Asante was run.</a:t>
            </a:r>
          </a:p>
        </p:txBody>
      </p:sp>
      <p:pic>
        <p:nvPicPr>
          <p:cNvPr id="4" name="Graphic 3">
            <a:extLst>
              <a:ext uri="{FF2B5EF4-FFF2-40B4-BE49-F238E27FC236}">
                <a16:creationId xmlns:a16="http://schemas.microsoft.com/office/drawing/2014/main" id="{80C82BAD-9098-3B29-1680-B5B3BD0E67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53547" y="648477"/>
            <a:ext cx="2284905" cy="844422"/>
          </a:xfrm>
          <a:prstGeom prst="rect">
            <a:avLst/>
          </a:prstGeom>
        </p:spPr>
      </p:pic>
      <p:sp>
        <p:nvSpPr>
          <p:cNvPr id="7" name="TextBox 6">
            <a:extLst>
              <a:ext uri="{FF2B5EF4-FFF2-40B4-BE49-F238E27FC236}">
                <a16:creationId xmlns:a16="http://schemas.microsoft.com/office/drawing/2014/main" id="{6BA4F392-FCB0-7BC7-F2E5-F88328D5BF18}"/>
              </a:ext>
            </a:extLst>
          </p:cNvPr>
          <p:cNvSpPr txBox="1"/>
          <p:nvPr/>
        </p:nvSpPr>
        <p:spPr>
          <a:xfrm>
            <a:off x="1426959" y="4496592"/>
            <a:ext cx="9013996" cy="1834605"/>
          </a:xfrm>
          <a:prstGeom prst="rect">
            <a:avLst/>
          </a:prstGeom>
          <a:noFill/>
        </p:spPr>
        <p:txBody>
          <a:bodyPr wrap="square">
            <a:spAutoFit/>
          </a:bodyPr>
          <a:lstStyle/>
          <a:p>
            <a:pPr algn="ctr">
              <a:lnSpc>
                <a:spcPct val="120000"/>
              </a:lnSpc>
              <a:spcBef>
                <a:spcPct val="0"/>
              </a:spcBef>
              <a:buClrTx/>
            </a:pPr>
            <a:r>
              <a:rPr lang="en-US" sz="2400" b="1" kern="1200" spc="149">
                <a:latin typeface="Arial" panose="020B0604020202020204" pitchFamily="34" charset="0"/>
                <a:ea typeface="Roboto"/>
                <a:cs typeface="Arial" panose="020B0604020202020204" pitchFamily="34" charset="0"/>
              </a:rPr>
              <a:t>Key words</a:t>
            </a:r>
          </a:p>
          <a:p>
            <a:pPr algn="ctr">
              <a:lnSpc>
                <a:spcPct val="120000"/>
              </a:lnSpc>
              <a:spcBef>
                <a:spcPct val="0"/>
              </a:spcBef>
            </a:pPr>
            <a:r>
              <a:rPr lang="en-US" sz="1800" b="1" kern="1200" spc="149">
                <a:latin typeface="Arial" panose="020B0604020202020204" pitchFamily="34" charset="0"/>
                <a:cs typeface="Arial" panose="020B0604020202020204" pitchFamily="34" charset="0"/>
              </a:rPr>
              <a:t>Asantehene</a:t>
            </a:r>
            <a:r>
              <a:rPr lang="en-US" sz="1800" kern="1200" spc="149">
                <a:latin typeface="Arial" panose="020B0604020202020204" pitchFamily="34" charset="0"/>
                <a:cs typeface="Arial" panose="020B0604020202020204" pitchFamily="34" charset="0"/>
              </a:rPr>
              <a:t>, the king</a:t>
            </a:r>
          </a:p>
          <a:p>
            <a:pPr algn="ctr">
              <a:lnSpc>
                <a:spcPct val="120000"/>
              </a:lnSpc>
              <a:spcBef>
                <a:spcPct val="0"/>
              </a:spcBef>
            </a:pPr>
            <a:r>
              <a:rPr lang="en-US" sz="1800" b="1" kern="1200" spc="149" err="1">
                <a:latin typeface="Arial" panose="020B0604020202020204" pitchFamily="34" charset="0"/>
                <a:cs typeface="Arial" panose="020B0604020202020204" pitchFamily="34" charset="0"/>
              </a:rPr>
              <a:t>Asantehemaa</a:t>
            </a:r>
            <a:r>
              <a:rPr lang="en-US" sz="1800" kern="1200" spc="149">
                <a:latin typeface="Arial" panose="020B0604020202020204" pitchFamily="34" charset="0"/>
                <a:cs typeface="Arial" panose="020B0604020202020204" pitchFamily="34" charset="0"/>
              </a:rPr>
              <a:t>, the Queen Mother</a:t>
            </a:r>
          </a:p>
          <a:p>
            <a:pPr algn="ctr">
              <a:lnSpc>
                <a:spcPct val="120000"/>
              </a:lnSpc>
              <a:spcBef>
                <a:spcPct val="0"/>
              </a:spcBef>
            </a:pPr>
            <a:r>
              <a:rPr lang="en-US" sz="1800" b="1" kern="1200" spc="149">
                <a:latin typeface="Arial" panose="020B0604020202020204" pitchFamily="34" charset="0"/>
                <a:cs typeface="Arial" panose="020B0604020202020204" pitchFamily="34" charset="0"/>
              </a:rPr>
              <a:t>Kotoko</a:t>
            </a:r>
            <a:r>
              <a:rPr lang="en-US" sz="1800" kern="1200" spc="149">
                <a:latin typeface="Arial" panose="020B0604020202020204" pitchFamily="34" charset="0"/>
                <a:cs typeface="Arial" panose="020B0604020202020204" pitchFamily="34" charset="0"/>
              </a:rPr>
              <a:t>, Inner council </a:t>
            </a:r>
          </a:p>
          <a:p>
            <a:pPr algn="ctr">
              <a:lnSpc>
                <a:spcPct val="120000"/>
              </a:lnSpc>
              <a:spcBef>
                <a:spcPct val="0"/>
              </a:spcBef>
            </a:pPr>
            <a:r>
              <a:rPr lang="en-US" sz="1800" b="1" kern="1200" spc="149" err="1">
                <a:latin typeface="Arial" panose="020B0604020202020204" pitchFamily="34" charset="0"/>
                <a:cs typeface="Arial" panose="020B0604020202020204" pitchFamily="34" charset="0"/>
              </a:rPr>
              <a:t>Asantemanhyiamu</a:t>
            </a:r>
            <a:r>
              <a:rPr lang="en-US" sz="1800" kern="1200" spc="149">
                <a:latin typeface="Arial" panose="020B0604020202020204" pitchFamily="34" charset="0"/>
                <a:cs typeface="Arial" panose="020B0604020202020204" pitchFamily="34" charset="0"/>
              </a:rPr>
              <a:t>, general assembly</a:t>
            </a:r>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0084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4510F7B-B40A-53E3-00D7-84294D0FD969}"/>
              </a:ext>
            </a:extLst>
          </p:cNvPr>
          <p:cNvPicPr>
            <a:picLocks noChangeAspect="1"/>
          </p:cNvPicPr>
          <p:nvPr/>
        </p:nvPicPr>
        <p:blipFill rotWithShape="1">
          <a:blip r:embed="rId2"/>
          <a:srcRect t="33433" b="14299"/>
          <a:stretch/>
        </p:blipFill>
        <p:spPr>
          <a:xfrm>
            <a:off x="288482" y="526699"/>
            <a:ext cx="11105262" cy="5804601"/>
          </a:xfrm>
          <a:prstGeom prst="rect">
            <a:avLst/>
          </a:prstGeom>
        </p:spPr>
      </p:pic>
      <p:sp>
        <p:nvSpPr>
          <p:cNvPr id="8" name="TextBox 7">
            <a:extLst>
              <a:ext uri="{FF2B5EF4-FFF2-40B4-BE49-F238E27FC236}">
                <a16:creationId xmlns:a16="http://schemas.microsoft.com/office/drawing/2014/main" id="{13B92C6B-4737-ABA6-F4B6-CB832A7A51BF}"/>
              </a:ext>
            </a:extLst>
          </p:cNvPr>
          <p:cNvSpPr txBox="1"/>
          <p:nvPr/>
        </p:nvSpPr>
        <p:spPr>
          <a:xfrm>
            <a:off x="7453450" y="5228881"/>
            <a:ext cx="2454215" cy="461665"/>
          </a:xfrm>
          <a:prstGeom prst="rect">
            <a:avLst/>
          </a:prstGeom>
          <a:noFill/>
        </p:spPr>
        <p:txBody>
          <a:bodyPr wrap="square">
            <a:spAutoFit/>
          </a:bodyPr>
          <a:lstStyle/>
          <a:p>
            <a:r>
              <a:rPr lang="en-US" sz="2400" b="1" dirty="0" err="1"/>
              <a:t>Nri</a:t>
            </a:r>
            <a:r>
              <a:rPr lang="en-US" sz="2400" b="1" dirty="0"/>
              <a:t> (Igbo)</a:t>
            </a:r>
          </a:p>
        </p:txBody>
      </p:sp>
      <p:pic>
        <p:nvPicPr>
          <p:cNvPr id="10" name="Graphic 9">
            <a:extLst>
              <a:ext uri="{FF2B5EF4-FFF2-40B4-BE49-F238E27FC236}">
                <a16:creationId xmlns:a16="http://schemas.microsoft.com/office/drawing/2014/main" id="{F8644AB7-0B35-9A25-143D-9632AF766F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533654">
            <a:off x="7701050" y="4618512"/>
            <a:ext cx="380936" cy="685685"/>
          </a:xfrm>
          <a:prstGeom prst="rect">
            <a:avLst/>
          </a:prstGeom>
        </p:spPr>
      </p:pic>
      <p:sp>
        <p:nvSpPr>
          <p:cNvPr id="12" name="TextBox 11">
            <a:extLst>
              <a:ext uri="{FF2B5EF4-FFF2-40B4-BE49-F238E27FC236}">
                <a16:creationId xmlns:a16="http://schemas.microsoft.com/office/drawing/2014/main" id="{1D8F54A7-E406-8DBB-8023-B6E469B3B278}"/>
              </a:ext>
            </a:extLst>
          </p:cNvPr>
          <p:cNvSpPr txBox="1"/>
          <p:nvPr/>
        </p:nvSpPr>
        <p:spPr>
          <a:xfrm>
            <a:off x="5042862" y="4961355"/>
            <a:ext cx="1419045" cy="461665"/>
          </a:xfrm>
          <a:prstGeom prst="rect">
            <a:avLst/>
          </a:prstGeom>
          <a:noFill/>
        </p:spPr>
        <p:txBody>
          <a:bodyPr wrap="square">
            <a:spAutoFit/>
          </a:bodyPr>
          <a:lstStyle/>
          <a:p>
            <a:r>
              <a:rPr lang="en-US" sz="2400" b="1"/>
              <a:t>Asante</a:t>
            </a:r>
            <a:endParaRPr lang="en-US" b="1"/>
          </a:p>
        </p:txBody>
      </p:sp>
      <p:pic>
        <p:nvPicPr>
          <p:cNvPr id="13" name="Graphic 12">
            <a:extLst>
              <a:ext uri="{FF2B5EF4-FFF2-40B4-BE49-F238E27FC236}">
                <a16:creationId xmlns:a16="http://schemas.microsoft.com/office/drawing/2014/main" id="{E20230F6-E753-1F03-BB3B-2F597E426B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2697211" flipH="1">
            <a:off x="5895038" y="4350050"/>
            <a:ext cx="401924" cy="665884"/>
          </a:xfrm>
          <a:prstGeom prst="rect">
            <a:avLst/>
          </a:prstGeom>
        </p:spPr>
      </p:pic>
    </p:spTree>
    <p:extLst>
      <p:ext uri="{BB962C8B-B14F-4D97-AF65-F5344CB8AC3E}">
        <p14:creationId xmlns:p14="http://schemas.microsoft.com/office/powerpoint/2010/main" val="32909793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2C31796-C36D-BCB4-E541-DE0141A16F3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91746" y="1754156"/>
            <a:ext cx="7483152" cy="2803071"/>
          </a:xfrm>
          <a:prstGeom prst="rect">
            <a:avLst/>
          </a:prstGeom>
        </p:spPr>
      </p:pic>
      <p:sp>
        <p:nvSpPr>
          <p:cNvPr id="5" name="TextBox 4">
            <a:extLst>
              <a:ext uri="{FF2B5EF4-FFF2-40B4-BE49-F238E27FC236}">
                <a16:creationId xmlns:a16="http://schemas.microsoft.com/office/drawing/2014/main" id="{28442E17-6190-8249-1A1A-0BB301CA0848}"/>
              </a:ext>
            </a:extLst>
          </p:cNvPr>
          <p:cNvSpPr txBox="1"/>
          <p:nvPr/>
        </p:nvSpPr>
        <p:spPr>
          <a:xfrm>
            <a:off x="3044890" y="2647859"/>
            <a:ext cx="6102220" cy="1015663"/>
          </a:xfrm>
          <a:prstGeom prst="rect">
            <a:avLst/>
          </a:prstGeom>
          <a:noFill/>
        </p:spPr>
        <p:txBody>
          <a:bodyPr wrap="square">
            <a:spAutoFit/>
          </a:bodyPr>
          <a:lstStyle/>
          <a:p>
            <a:pPr algn="ctr"/>
            <a:r>
              <a:rPr lang="en-US" sz="6000" b="1">
                <a:solidFill>
                  <a:schemeClr val="bg2"/>
                </a:solidFill>
              </a:rPr>
              <a:t>Languages</a:t>
            </a:r>
          </a:p>
        </p:txBody>
      </p:sp>
      <p:pic>
        <p:nvPicPr>
          <p:cNvPr id="6" name="Graphic 5">
            <a:extLst>
              <a:ext uri="{FF2B5EF4-FFF2-40B4-BE49-F238E27FC236}">
                <a16:creationId xmlns:a16="http://schemas.microsoft.com/office/drawing/2014/main" id="{61B92C88-527E-4E6E-C0B8-BC85918F128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41306" y="3503644"/>
            <a:ext cx="6005804" cy="1961243"/>
          </a:xfrm>
          <a:prstGeom prst="rect">
            <a:avLst/>
          </a:prstGeom>
        </p:spPr>
      </p:pic>
      <p:pic>
        <p:nvPicPr>
          <p:cNvPr id="7" name="Graphic 6">
            <a:extLst>
              <a:ext uri="{FF2B5EF4-FFF2-40B4-BE49-F238E27FC236}">
                <a16:creationId xmlns:a16="http://schemas.microsoft.com/office/drawing/2014/main" id="{8821162F-2B53-06E8-ED8A-06464CE7EDC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3044890" y="1089759"/>
            <a:ext cx="5657432" cy="1961243"/>
          </a:xfrm>
          <a:prstGeom prst="rect">
            <a:avLst/>
          </a:prstGeom>
        </p:spPr>
      </p:pic>
      <p:pic>
        <p:nvPicPr>
          <p:cNvPr id="8" name="Graphic 7">
            <a:extLst>
              <a:ext uri="{FF2B5EF4-FFF2-40B4-BE49-F238E27FC236}">
                <a16:creationId xmlns:a16="http://schemas.microsoft.com/office/drawing/2014/main" id="{9043F746-A2FC-16A3-9490-AA229D5B3E0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76604">
            <a:off x="1005927" y="2302824"/>
            <a:ext cx="2193083" cy="1705731"/>
          </a:xfrm>
          <a:prstGeom prst="rect">
            <a:avLst/>
          </a:prstGeom>
        </p:spPr>
      </p:pic>
      <p:pic>
        <p:nvPicPr>
          <p:cNvPr id="9" name="Graphic 8">
            <a:extLst>
              <a:ext uri="{FF2B5EF4-FFF2-40B4-BE49-F238E27FC236}">
                <a16:creationId xmlns:a16="http://schemas.microsoft.com/office/drawing/2014/main" id="{C681B48C-C2F2-80D6-08CC-0DD47198458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6413034">
            <a:off x="8740356" y="2302824"/>
            <a:ext cx="2193083" cy="1705731"/>
          </a:xfrm>
          <a:prstGeom prst="rect">
            <a:avLst/>
          </a:prstGeom>
        </p:spPr>
      </p:pic>
    </p:spTree>
    <p:extLst>
      <p:ext uri="{BB962C8B-B14F-4D97-AF65-F5344CB8AC3E}">
        <p14:creationId xmlns:p14="http://schemas.microsoft.com/office/powerpoint/2010/main" val="3581775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220C68F4-7913-3E0D-D63E-54FEB677F3F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9069" y="3440713"/>
            <a:ext cx="4968650" cy="1516366"/>
          </a:xfrm>
          <a:prstGeom prst="rect">
            <a:avLst/>
          </a:prstGeom>
        </p:spPr>
      </p:pic>
      <p:pic>
        <p:nvPicPr>
          <p:cNvPr id="5" name="Graphic 4">
            <a:extLst>
              <a:ext uri="{FF2B5EF4-FFF2-40B4-BE49-F238E27FC236}">
                <a16:creationId xmlns:a16="http://schemas.microsoft.com/office/drawing/2014/main" id="{263D3591-DE8E-AA6A-C022-EEA0ABABA16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75843" y="3443403"/>
            <a:ext cx="4935816" cy="1516366"/>
          </a:xfrm>
          <a:prstGeom prst="rect">
            <a:avLst/>
          </a:prstGeom>
        </p:spPr>
      </p:pic>
      <p:sp>
        <p:nvSpPr>
          <p:cNvPr id="6" name="TextBox 5">
            <a:extLst>
              <a:ext uri="{FF2B5EF4-FFF2-40B4-BE49-F238E27FC236}">
                <a16:creationId xmlns:a16="http://schemas.microsoft.com/office/drawing/2014/main" id="{E646D7E5-FC8C-60DE-5241-ABCB0EADE47C}"/>
              </a:ext>
            </a:extLst>
          </p:cNvPr>
          <p:cNvSpPr txBox="1"/>
          <p:nvPr/>
        </p:nvSpPr>
        <p:spPr>
          <a:xfrm>
            <a:off x="1049069" y="3496066"/>
            <a:ext cx="4968650" cy="1292662"/>
          </a:xfrm>
          <a:prstGeom prst="rect">
            <a:avLst/>
          </a:prstGeom>
          <a:noFill/>
        </p:spPr>
        <p:txBody>
          <a:bodyPr wrap="square" lIns="91440" tIns="45720" rIns="91440" bIns="45720" rtlCol="0" anchor="t">
            <a:spAutoFit/>
          </a:bodyPr>
          <a:lstStyle/>
          <a:p>
            <a:pPr algn="ctr"/>
            <a:r>
              <a:rPr lang="en-US" sz="2400" b="1">
                <a:solidFill>
                  <a:schemeClr val="tx2"/>
                </a:solidFill>
              </a:rPr>
              <a:t>Igbo</a:t>
            </a:r>
          </a:p>
          <a:p>
            <a:pPr algn="ctr"/>
            <a:r>
              <a:rPr lang="en-US" b="1">
                <a:solidFill>
                  <a:schemeClr val="tx2"/>
                </a:solidFill>
              </a:rPr>
              <a:t>One of the largest languages of West Africa, is spoken by  approximately 18 million people in Nigeria.</a:t>
            </a:r>
            <a:endParaRPr lang="en-US" b="1">
              <a:solidFill>
                <a:schemeClr val="tx2"/>
              </a:solidFill>
              <a:cs typeface="Arial"/>
            </a:endParaRPr>
          </a:p>
        </p:txBody>
      </p:sp>
      <p:sp>
        <p:nvSpPr>
          <p:cNvPr id="7" name="TextBox 6">
            <a:extLst>
              <a:ext uri="{FF2B5EF4-FFF2-40B4-BE49-F238E27FC236}">
                <a16:creationId xmlns:a16="http://schemas.microsoft.com/office/drawing/2014/main" id="{65372AE4-AD8B-7BC5-65AB-C78A24F371F0}"/>
              </a:ext>
            </a:extLst>
          </p:cNvPr>
          <p:cNvSpPr txBox="1"/>
          <p:nvPr/>
        </p:nvSpPr>
        <p:spPr>
          <a:xfrm>
            <a:off x="6524607" y="3555255"/>
            <a:ext cx="4438287" cy="1292662"/>
          </a:xfrm>
          <a:prstGeom prst="rect">
            <a:avLst/>
          </a:prstGeom>
          <a:noFill/>
        </p:spPr>
        <p:txBody>
          <a:bodyPr wrap="square" lIns="91440" tIns="45720" rIns="91440" bIns="45720" rtlCol="0" anchor="t">
            <a:spAutoFit/>
          </a:bodyPr>
          <a:lstStyle/>
          <a:p>
            <a:pPr algn="ctr"/>
            <a:r>
              <a:rPr lang="en-US" sz="2400" b="1">
                <a:solidFill>
                  <a:schemeClr val="tx2"/>
                </a:solidFill>
              </a:rPr>
              <a:t>Twi</a:t>
            </a:r>
            <a:r>
              <a:rPr lang="en-US" b="1">
                <a:solidFill>
                  <a:schemeClr val="tx2"/>
                </a:solidFill>
              </a:rPr>
              <a:t> </a:t>
            </a:r>
          </a:p>
          <a:p>
            <a:pPr algn="ctr"/>
            <a:r>
              <a:rPr lang="en-US" b="1">
                <a:solidFill>
                  <a:schemeClr val="tx2"/>
                </a:solidFill>
              </a:rPr>
              <a:t>West African language spoken by approximately 9 million people in Ghana</a:t>
            </a:r>
            <a:endParaRPr lang="en-US" b="1">
              <a:solidFill>
                <a:schemeClr val="tx2"/>
              </a:solidFill>
              <a:cs typeface="Arial"/>
            </a:endParaRPr>
          </a:p>
        </p:txBody>
      </p:sp>
      <p:pic>
        <p:nvPicPr>
          <p:cNvPr id="8" name="Graphic 7">
            <a:extLst>
              <a:ext uri="{FF2B5EF4-FFF2-40B4-BE49-F238E27FC236}">
                <a16:creationId xmlns:a16="http://schemas.microsoft.com/office/drawing/2014/main" id="{9D9AABBC-8153-383C-9144-30ACCA49BFF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12966" y="2055837"/>
            <a:ext cx="2240856" cy="1106850"/>
          </a:xfrm>
          <a:prstGeom prst="rect">
            <a:avLst/>
          </a:prstGeom>
        </p:spPr>
      </p:pic>
      <p:pic>
        <p:nvPicPr>
          <p:cNvPr id="9" name="Graphic 8">
            <a:extLst>
              <a:ext uri="{FF2B5EF4-FFF2-40B4-BE49-F238E27FC236}">
                <a16:creationId xmlns:a16="http://schemas.microsoft.com/office/drawing/2014/main" id="{98D99887-87AE-FB8F-03A3-C2FD7A318C5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66342" y="2039952"/>
            <a:ext cx="2172957" cy="1106850"/>
          </a:xfrm>
          <a:prstGeom prst="rect">
            <a:avLst/>
          </a:prstGeom>
        </p:spPr>
      </p:pic>
      <p:sp>
        <p:nvSpPr>
          <p:cNvPr id="10" name="TextBox 9">
            <a:extLst>
              <a:ext uri="{FF2B5EF4-FFF2-40B4-BE49-F238E27FC236}">
                <a16:creationId xmlns:a16="http://schemas.microsoft.com/office/drawing/2014/main" id="{142A5DA2-2F83-17B3-C6BB-61BF113857FB}"/>
              </a:ext>
            </a:extLst>
          </p:cNvPr>
          <p:cNvSpPr txBox="1"/>
          <p:nvPr/>
        </p:nvSpPr>
        <p:spPr>
          <a:xfrm>
            <a:off x="2423575" y="2304090"/>
            <a:ext cx="2248878" cy="523220"/>
          </a:xfrm>
          <a:prstGeom prst="rect">
            <a:avLst/>
          </a:prstGeom>
          <a:noFill/>
        </p:spPr>
        <p:txBody>
          <a:bodyPr wrap="square" lIns="91440" tIns="45720" rIns="91440" bIns="45720" rtlCol="0" anchor="t">
            <a:spAutoFit/>
          </a:bodyPr>
          <a:lstStyle/>
          <a:p>
            <a:pPr algn="ctr"/>
            <a:r>
              <a:rPr lang="en-US" sz="2800" b="1" err="1">
                <a:solidFill>
                  <a:schemeClr val="tx2"/>
                </a:solidFill>
                <a:cs typeface="Arial"/>
              </a:rPr>
              <a:t>Nri</a:t>
            </a:r>
            <a:endParaRPr lang="en-US" sz="2800" b="1">
              <a:solidFill>
                <a:schemeClr val="tx2"/>
              </a:solidFill>
              <a:cs typeface="Arial"/>
            </a:endParaRPr>
          </a:p>
        </p:txBody>
      </p:sp>
      <p:sp>
        <p:nvSpPr>
          <p:cNvPr id="11" name="TextBox 10">
            <a:extLst>
              <a:ext uri="{FF2B5EF4-FFF2-40B4-BE49-F238E27FC236}">
                <a16:creationId xmlns:a16="http://schemas.microsoft.com/office/drawing/2014/main" id="{ACFE54E0-E098-8DDE-C3FB-9A8D192E0CA8}"/>
              </a:ext>
            </a:extLst>
          </p:cNvPr>
          <p:cNvSpPr txBox="1"/>
          <p:nvPr/>
        </p:nvSpPr>
        <p:spPr>
          <a:xfrm>
            <a:off x="7666342" y="2331767"/>
            <a:ext cx="2210219" cy="523220"/>
          </a:xfrm>
          <a:prstGeom prst="rect">
            <a:avLst/>
          </a:prstGeom>
          <a:noFill/>
        </p:spPr>
        <p:txBody>
          <a:bodyPr wrap="square" rtlCol="0">
            <a:spAutoFit/>
          </a:bodyPr>
          <a:lstStyle/>
          <a:p>
            <a:pPr algn="ctr"/>
            <a:r>
              <a:rPr lang="en-US" sz="2800" b="1">
                <a:solidFill>
                  <a:schemeClr val="tx2"/>
                </a:solidFill>
              </a:rPr>
              <a:t>Asante</a:t>
            </a:r>
          </a:p>
        </p:txBody>
      </p:sp>
      <p:pic>
        <p:nvPicPr>
          <p:cNvPr id="12" name="Graphic 11">
            <a:extLst>
              <a:ext uri="{FF2B5EF4-FFF2-40B4-BE49-F238E27FC236}">
                <a16:creationId xmlns:a16="http://schemas.microsoft.com/office/drawing/2014/main" id="{8369D6EE-8277-0A7F-2D3A-BE9037239DB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17308" y="153098"/>
            <a:ext cx="2787556" cy="826279"/>
          </a:xfrm>
          <a:prstGeom prst="rect">
            <a:avLst/>
          </a:prstGeom>
        </p:spPr>
      </p:pic>
    </p:spTree>
    <p:extLst>
      <p:ext uri="{BB962C8B-B14F-4D97-AF65-F5344CB8AC3E}">
        <p14:creationId xmlns:p14="http://schemas.microsoft.com/office/powerpoint/2010/main" val="11435609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6400476" y="5556265"/>
            <a:ext cx="182960" cy="333425"/>
          </a:xfrm>
          <a:prstGeom prst="rect">
            <a:avLst/>
          </a:prstGeom>
        </p:spPr>
        <p:txBody>
          <a:bodyPr lIns="0" tIns="0" rIns="0" bIns="0" rtlCol="0" anchor="t">
            <a:spAutoFit/>
          </a:bodyPr>
          <a:lstStyle/>
          <a:p>
            <a:pPr>
              <a:lnSpc>
                <a:spcPts val="2640"/>
              </a:lnSpc>
              <a:spcBef>
                <a:spcPct val="0"/>
              </a:spcBef>
              <a:buClrTx/>
            </a:pPr>
            <a:r>
              <a:rPr lang="en-US" sz="2400" kern="1200" spc="-24">
                <a:solidFill>
                  <a:srgbClr val="EFE9E4"/>
                </a:solidFill>
                <a:latin typeface="Rubik Bold"/>
                <a:ea typeface="+mn-ea"/>
                <a:cs typeface="+mn-cs"/>
              </a:rPr>
              <a:t>+</a:t>
            </a:r>
          </a:p>
        </p:txBody>
      </p:sp>
      <p:sp>
        <p:nvSpPr>
          <p:cNvPr id="7" name="Rectangle 6"/>
          <p:cNvSpPr/>
          <p:nvPr/>
        </p:nvSpPr>
        <p:spPr>
          <a:xfrm>
            <a:off x="517325" y="1403847"/>
            <a:ext cx="5298856" cy="3672672"/>
          </a:xfrm>
          <a:prstGeom prst="rect">
            <a:avLst/>
          </a:prstGeom>
        </p:spPr>
        <p:txBody>
          <a:bodyPr wrap="square" lIns="60960" tIns="30480" rIns="60960" bIns="30480" anchor="t">
            <a:spAutoFit/>
          </a:bodyPr>
          <a:lstStyle/>
          <a:p>
            <a:pPr>
              <a:lnSpc>
                <a:spcPct val="107000"/>
              </a:lnSpc>
              <a:spcAft>
                <a:spcPts val="800"/>
              </a:spcAft>
            </a:pPr>
            <a:r>
              <a:rPr lang="en-GB"/>
              <a:t>Twi / Asante words feature heavily in Jamaican creole. Rev Walter Brown 1919  wrote that the 'Jamaica dialect commonly heard in our streets in Jamaica contains so many Igbo words. For example, </a:t>
            </a:r>
            <a:r>
              <a:rPr lang="en-GB" err="1"/>
              <a:t>unu</a:t>
            </a:r>
            <a:r>
              <a:rPr lang="en-GB"/>
              <a:t> for you, </a:t>
            </a:r>
            <a:r>
              <a:rPr lang="en-GB" err="1"/>
              <a:t>soso</a:t>
            </a:r>
            <a:r>
              <a:rPr lang="en-GB"/>
              <a:t> for only, and </a:t>
            </a:r>
            <a:r>
              <a:rPr lang="en-GB" err="1"/>
              <a:t>okro</a:t>
            </a:r>
            <a:r>
              <a:rPr lang="en-GB"/>
              <a:t> a corruption of </a:t>
            </a:r>
            <a:r>
              <a:rPr lang="en-GB" err="1"/>
              <a:t>okwuba</a:t>
            </a:r>
            <a:r>
              <a:rPr lang="en-GB"/>
              <a:t>. [</a:t>
            </a:r>
            <a:r>
              <a:rPr lang="en-GB" err="1"/>
              <a:t>okwuba</a:t>
            </a:r>
            <a:r>
              <a:rPr lang="en-GB"/>
              <a:t> means word in Igbo]' There is also a ‘nation dance’ on </a:t>
            </a:r>
            <a:r>
              <a:rPr lang="en-GB" err="1"/>
              <a:t>Carricou</a:t>
            </a:r>
            <a:r>
              <a:rPr lang="en-GB"/>
              <a:t> in the Grenadines called ‘Scotch Igbo’.</a:t>
            </a:r>
            <a:endParaRPr lang="en-US"/>
          </a:p>
          <a:p>
            <a:pPr>
              <a:lnSpc>
                <a:spcPct val="107000"/>
              </a:lnSpc>
              <a:spcAft>
                <a:spcPts val="800"/>
              </a:spcAft>
            </a:pPr>
            <a:endParaRPr lang="en-GB"/>
          </a:p>
          <a:p>
            <a:r>
              <a:rPr lang="en-GB" sz="2400" b="1"/>
              <a:t>Why do you think there </a:t>
            </a:r>
            <a:br>
              <a:rPr lang="en-GB" sz="2400" b="1"/>
            </a:br>
            <a:r>
              <a:rPr lang="en-GB" sz="2400" b="1"/>
              <a:t>are these connections? </a:t>
            </a:r>
            <a:endParaRPr lang="en-GB" sz="2400" b="1">
              <a:cs typeface="Arial" panose="020B0604020202020204"/>
            </a:endParaRPr>
          </a:p>
        </p:txBody>
      </p:sp>
      <p:sp>
        <p:nvSpPr>
          <p:cNvPr id="5" name="Rectangle 4">
            <a:extLst>
              <a:ext uri="{FF2B5EF4-FFF2-40B4-BE49-F238E27FC236}">
                <a16:creationId xmlns:a16="http://schemas.microsoft.com/office/drawing/2014/main" id="{88D8754B-FAA7-46C4-A3D1-AAF121C33B5E}"/>
              </a:ext>
            </a:extLst>
          </p:cNvPr>
          <p:cNvSpPr/>
          <p:nvPr/>
        </p:nvSpPr>
        <p:spPr>
          <a:xfrm>
            <a:off x="575783" y="5306190"/>
            <a:ext cx="11434440" cy="695832"/>
          </a:xfrm>
          <a:prstGeom prst="rect">
            <a:avLst/>
          </a:prstGeom>
        </p:spPr>
        <p:txBody>
          <a:bodyPr wrap="square" lIns="60960" tIns="30480" rIns="60960" bIns="30480" anchor="t">
            <a:spAutoFit/>
          </a:bodyPr>
          <a:lstStyle/>
          <a:p>
            <a:pPr>
              <a:lnSpc>
                <a:spcPct val="120000"/>
              </a:lnSpc>
            </a:pPr>
            <a:r>
              <a:rPr lang="en-GB" b="1"/>
              <a:t>These connections are largely due to </a:t>
            </a:r>
            <a:endParaRPr lang="en-US" b="1">
              <a:cs typeface="Arial" panose="020B0604020202020204"/>
            </a:endParaRPr>
          </a:p>
          <a:p>
            <a:pPr>
              <a:lnSpc>
                <a:spcPct val="120000"/>
              </a:lnSpc>
            </a:pPr>
            <a:r>
              <a:rPr lang="en-GB" b="1"/>
              <a:t>the transatlantic trade. </a:t>
            </a:r>
            <a:endParaRPr lang="en-GB" b="1">
              <a:cs typeface="Arial" panose="020B0604020202020204"/>
            </a:endParaRPr>
          </a:p>
        </p:txBody>
      </p:sp>
      <p:pic>
        <p:nvPicPr>
          <p:cNvPr id="1026" name="Picture 2" descr="Africa in the era of the trans-Atlantic slave trade. Map used by ...">
            <a:extLst>
              <a:ext uri="{FF2B5EF4-FFF2-40B4-BE49-F238E27FC236}">
                <a16:creationId xmlns:a16="http://schemas.microsoft.com/office/drawing/2014/main" id="{E49EA6D9-8D69-C85A-E5E7-6CE6C99025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40000">
            <a:off x="6054042" y="2611526"/>
            <a:ext cx="5940485" cy="3402840"/>
          </a:xfrm>
          <a:prstGeom prst="rect">
            <a:avLst/>
          </a:prstGeom>
          <a:noFill/>
          <a:ln w="57150">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9402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27CE5770-EB07-6612-A124-B2A37354699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98441" y="1754156"/>
            <a:ext cx="7483152" cy="2803071"/>
          </a:xfrm>
          <a:prstGeom prst="rect">
            <a:avLst/>
          </a:prstGeom>
        </p:spPr>
      </p:pic>
      <p:sp>
        <p:nvSpPr>
          <p:cNvPr id="5" name="TextBox 4">
            <a:extLst>
              <a:ext uri="{FF2B5EF4-FFF2-40B4-BE49-F238E27FC236}">
                <a16:creationId xmlns:a16="http://schemas.microsoft.com/office/drawing/2014/main" id="{5DABCC54-9BE2-0D8A-B92D-0832BA310E1D}"/>
              </a:ext>
            </a:extLst>
          </p:cNvPr>
          <p:cNvSpPr txBox="1"/>
          <p:nvPr/>
        </p:nvSpPr>
        <p:spPr>
          <a:xfrm>
            <a:off x="3044890" y="2647859"/>
            <a:ext cx="6102220" cy="1015663"/>
          </a:xfrm>
          <a:prstGeom prst="rect">
            <a:avLst/>
          </a:prstGeom>
          <a:noFill/>
        </p:spPr>
        <p:txBody>
          <a:bodyPr wrap="square">
            <a:spAutoFit/>
          </a:bodyPr>
          <a:lstStyle/>
          <a:p>
            <a:pPr algn="ctr"/>
            <a:r>
              <a:rPr lang="en-US" sz="6000" b="1" kern="1200" spc="-45">
                <a:solidFill>
                  <a:srgbClr val="FFFFFF"/>
                </a:solidFill>
                <a:latin typeface="+mj-lt"/>
                <a:ea typeface="+mj-ea"/>
                <a:cs typeface="+mj-cs"/>
              </a:rPr>
              <a:t>Religion</a:t>
            </a:r>
            <a:endParaRPr lang="en-US" sz="6000" b="1"/>
          </a:p>
        </p:txBody>
      </p:sp>
      <p:pic>
        <p:nvPicPr>
          <p:cNvPr id="6" name="Graphic 5">
            <a:extLst>
              <a:ext uri="{FF2B5EF4-FFF2-40B4-BE49-F238E27FC236}">
                <a16:creationId xmlns:a16="http://schemas.microsoft.com/office/drawing/2014/main" id="{8569B4FA-B9C2-2180-042B-44AB83B9E19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41306" y="3429000"/>
            <a:ext cx="5657432" cy="1961243"/>
          </a:xfrm>
          <a:prstGeom prst="rect">
            <a:avLst/>
          </a:prstGeom>
        </p:spPr>
      </p:pic>
      <p:pic>
        <p:nvPicPr>
          <p:cNvPr id="7" name="Graphic 6">
            <a:extLst>
              <a:ext uri="{FF2B5EF4-FFF2-40B4-BE49-F238E27FC236}">
                <a16:creationId xmlns:a16="http://schemas.microsoft.com/office/drawing/2014/main" id="{39F2F675-9B62-2E52-C26E-46CFC9AE3C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3044890" y="1220386"/>
            <a:ext cx="5657432" cy="1961243"/>
          </a:xfrm>
          <a:prstGeom prst="rect">
            <a:avLst/>
          </a:prstGeom>
        </p:spPr>
      </p:pic>
      <p:pic>
        <p:nvPicPr>
          <p:cNvPr id="8" name="Graphic 7">
            <a:extLst>
              <a:ext uri="{FF2B5EF4-FFF2-40B4-BE49-F238E27FC236}">
                <a16:creationId xmlns:a16="http://schemas.microsoft.com/office/drawing/2014/main" id="{F6626AC8-E3EB-344D-535B-CE5CDE13346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76604">
            <a:off x="1005927" y="2302824"/>
            <a:ext cx="2193083" cy="1705731"/>
          </a:xfrm>
          <a:prstGeom prst="rect">
            <a:avLst/>
          </a:prstGeom>
        </p:spPr>
      </p:pic>
      <p:pic>
        <p:nvPicPr>
          <p:cNvPr id="9" name="Graphic 8">
            <a:extLst>
              <a:ext uri="{FF2B5EF4-FFF2-40B4-BE49-F238E27FC236}">
                <a16:creationId xmlns:a16="http://schemas.microsoft.com/office/drawing/2014/main" id="{F790A5F2-E65C-4C9E-3060-33175FC2940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6413034">
            <a:off x="8740356" y="2302824"/>
            <a:ext cx="2193083" cy="1705731"/>
          </a:xfrm>
          <a:prstGeom prst="rect">
            <a:avLst/>
          </a:prstGeom>
        </p:spPr>
      </p:pic>
    </p:spTree>
    <p:extLst>
      <p:ext uri="{BB962C8B-B14F-4D97-AF65-F5344CB8AC3E}">
        <p14:creationId xmlns:p14="http://schemas.microsoft.com/office/powerpoint/2010/main" val="32344243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FE6001B-DA6C-DBBC-1CDC-C2C4485C4871}"/>
              </a:ext>
            </a:extLst>
          </p:cNvPr>
          <p:cNvSpPr>
            <a:spLocks noGrp="1"/>
          </p:cNvSpPr>
          <p:nvPr>
            <p:ph type="title"/>
          </p:nvPr>
        </p:nvSpPr>
        <p:spPr>
          <a:xfrm>
            <a:off x="7386697" y="968156"/>
            <a:ext cx="3715018" cy="2301732"/>
          </a:xfrm>
        </p:spPr>
        <p:txBody>
          <a:bodyPr>
            <a:noAutofit/>
          </a:bodyPr>
          <a:lstStyle/>
          <a:p>
            <a:r>
              <a:rPr lang="en-US" sz="2800" b="0"/>
              <a:t>These ‘religions’ are over </a:t>
            </a:r>
            <a:r>
              <a:rPr lang="en-US" sz="2800"/>
              <a:t>6000 years</a:t>
            </a:r>
            <a:r>
              <a:rPr lang="en-US" sz="2800" b="0"/>
              <a:t> </a:t>
            </a:r>
          </a:p>
        </p:txBody>
      </p:sp>
      <p:pic>
        <p:nvPicPr>
          <p:cNvPr id="6" name="Graphic 5">
            <a:extLst>
              <a:ext uri="{FF2B5EF4-FFF2-40B4-BE49-F238E27FC236}">
                <a16:creationId xmlns:a16="http://schemas.microsoft.com/office/drawing/2014/main" id="{BA8B085B-EFFA-91F5-C0F9-64017A17D64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24555" y="2026685"/>
            <a:ext cx="2204691" cy="1106850"/>
          </a:xfrm>
          <a:prstGeom prst="rect">
            <a:avLst/>
          </a:prstGeom>
        </p:spPr>
      </p:pic>
      <p:pic>
        <p:nvPicPr>
          <p:cNvPr id="7" name="Graphic 6">
            <a:extLst>
              <a:ext uri="{FF2B5EF4-FFF2-40B4-BE49-F238E27FC236}">
                <a16:creationId xmlns:a16="http://schemas.microsoft.com/office/drawing/2014/main" id="{4469A162-6970-4DF0-1243-5F23E27F02B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24555" y="3286122"/>
            <a:ext cx="2204691" cy="1106850"/>
          </a:xfrm>
          <a:prstGeom prst="rect">
            <a:avLst/>
          </a:prstGeom>
        </p:spPr>
      </p:pic>
      <p:sp>
        <p:nvSpPr>
          <p:cNvPr id="8" name="TextBox 7">
            <a:extLst>
              <a:ext uri="{FF2B5EF4-FFF2-40B4-BE49-F238E27FC236}">
                <a16:creationId xmlns:a16="http://schemas.microsoft.com/office/drawing/2014/main" id="{699B17FD-7B73-0A57-C8BF-B4153B29E379}"/>
              </a:ext>
            </a:extLst>
          </p:cNvPr>
          <p:cNvSpPr txBox="1"/>
          <p:nvPr/>
        </p:nvSpPr>
        <p:spPr>
          <a:xfrm>
            <a:off x="3204852" y="2119022"/>
            <a:ext cx="2204691" cy="954107"/>
          </a:xfrm>
          <a:prstGeom prst="rect">
            <a:avLst/>
          </a:prstGeom>
          <a:noFill/>
        </p:spPr>
        <p:txBody>
          <a:bodyPr wrap="square" rtlCol="0">
            <a:spAutoFit/>
          </a:bodyPr>
          <a:lstStyle/>
          <a:p>
            <a:pPr algn="ctr"/>
            <a:r>
              <a:rPr lang="en-US" sz="2800" b="1" err="1">
                <a:solidFill>
                  <a:schemeClr val="tx2"/>
                </a:solidFill>
              </a:rPr>
              <a:t>Odinani</a:t>
            </a:r>
            <a:r>
              <a:rPr lang="en-US" sz="2800" b="1">
                <a:solidFill>
                  <a:schemeClr val="tx2"/>
                </a:solidFill>
              </a:rPr>
              <a:t> - </a:t>
            </a:r>
            <a:r>
              <a:rPr lang="en-US" sz="2800" b="1" err="1">
                <a:solidFill>
                  <a:schemeClr val="tx2"/>
                </a:solidFill>
              </a:rPr>
              <a:t>Omenala</a:t>
            </a:r>
            <a:endParaRPr lang="en-US" sz="2800" b="1">
              <a:solidFill>
                <a:schemeClr val="tx2"/>
              </a:solidFill>
            </a:endParaRPr>
          </a:p>
        </p:txBody>
      </p:sp>
      <p:sp>
        <p:nvSpPr>
          <p:cNvPr id="9" name="TextBox 8">
            <a:extLst>
              <a:ext uri="{FF2B5EF4-FFF2-40B4-BE49-F238E27FC236}">
                <a16:creationId xmlns:a16="http://schemas.microsoft.com/office/drawing/2014/main" id="{1FA468A2-61D1-3E08-5CF3-257AC463B272}"/>
              </a:ext>
            </a:extLst>
          </p:cNvPr>
          <p:cNvSpPr txBox="1"/>
          <p:nvPr/>
        </p:nvSpPr>
        <p:spPr>
          <a:xfrm>
            <a:off x="3261817" y="3591007"/>
            <a:ext cx="1982459" cy="523220"/>
          </a:xfrm>
          <a:prstGeom prst="rect">
            <a:avLst/>
          </a:prstGeom>
          <a:noFill/>
        </p:spPr>
        <p:txBody>
          <a:bodyPr wrap="square" rtlCol="0">
            <a:spAutoFit/>
          </a:bodyPr>
          <a:lstStyle/>
          <a:p>
            <a:pPr algn="ctr"/>
            <a:r>
              <a:rPr lang="en-US" sz="2800" b="1">
                <a:solidFill>
                  <a:schemeClr val="tx2"/>
                </a:solidFill>
              </a:rPr>
              <a:t>Akan</a:t>
            </a:r>
          </a:p>
        </p:txBody>
      </p:sp>
      <p:pic>
        <p:nvPicPr>
          <p:cNvPr id="10" name="Graphic 9">
            <a:extLst>
              <a:ext uri="{FF2B5EF4-FFF2-40B4-BE49-F238E27FC236}">
                <a16:creationId xmlns:a16="http://schemas.microsoft.com/office/drawing/2014/main" id="{634FCBFF-2C2E-C785-EC2A-620F2E6C1EC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0084" y="2026685"/>
            <a:ext cx="2240856" cy="1106850"/>
          </a:xfrm>
          <a:prstGeom prst="rect">
            <a:avLst/>
          </a:prstGeom>
        </p:spPr>
      </p:pic>
      <p:pic>
        <p:nvPicPr>
          <p:cNvPr id="11" name="Graphic 10">
            <a:extLst>
              <a:ext uri="{FF2B5EF4-FFF2-40B4-BE49-F238E27FC236}">
                <a16:creationId xmlns:a16="http://schemas.microsoft.com/office/drawing/2014/main" id="{F90158D3-F9E6-333A-B0C5-02C142A6A5E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0721" y="3286122"/>
            <a:ext cx="2172957" cy="1106850"/>
          </a:xfrm>
          <a:prstGeom prst="rect">
            <a:avLst/>
          </a:prstGeom>
        </p:spPr>
      </p:pic>
      <p:sp>
        <p:nvSpPr>
          <p:cNvPr id="12" name="TextBox 11">
            <a:extLst>
              <a:ext uri="{FF2B5EF4-FFF2-40B4-BE49-F238E27FC236}">
                <a16:creationId xmlns:a16="http://schemas.microsoft.com/office/drawing/2014/main" id="{204F3FF9-11C9-AB65-4599-712126C8AF32}"/>
              </a:ext>
            </a:extLst>
          </p:cNvPr>
          <p:cNvSpPr txBox="1"/>
          <p:nvPr/>
        </p:nvSpPr>
        <p:spPr>
          <a:xfrm>
            <a:off x="872359" y="2334466"/>
            <a:ext cx="2248878" cy="523220"/>
          </a:xfrm>
          <a:prstGeom prst="rect">
            <a:avLst/>
          </a:prstGeom>
          <a:noFill/>
        </p:spPr>
        <p:txBody>
          <a:bodyPr wrap="square" rtlCol="0">
            <a:spAutoFit/>
          </a:bodyPr>
          <a:lstStyle/>
          <a:p>
            <a:pPr algn="ctr"/>
            <a:r>
              <a:rPr lang="en-US" sz="2800" b="1">
                <a:solidFill>
                  <a:schemeClr val="tx2"/>
                </a:solidFill>
              </a:rPr>
              <a:t>Igbo</a:t>
            </a:r>
          </a:p>
        </p:txBody>
      </p:sp>
      <p:sp>
        <p:nvSpPr>
          <p:cNvPr id="13" name="TextBox 12">
            <a:extLst>
              <a:ext uri="{FF2B5EF4-FFF2-40B4-BE49-F238E27FC236}">
                <a16:creationId xmlns:a16="http://schemas.microsoft.com/office/drawing/2014/main" id="{AE2FDEF2-43E1-B1C5-001A-B3A95A1740F1}"/>
              </a:ext>
            </a:extLst>
          </p:cNvPr>
          <p:cNvSpPr txBox="1"/>
          <p:nvPr/>
        </p:nvSpPr>
        <p:spPr>
          <a:xfrm>
            <a:off x="930721" y="3593903"/>
            <a:ext cx="2210219" cy="523220"/>
          </a:xfrm>
          <a:prstGeom prst="rect">
            <a:avLst/>
          </a:prstGeom>
          <a:noFill/>
        </p:spPr>
        <p:txBody>
          <a:bodyPr wrap="square" rtlCol="0">
            <a:spAutoFit/>
          </a:bodyPr>
          <a:lstStyle/>
          <a:p>
            <a:pPr algn="ctr"/>
            <a:r>
              <a:rPr lang="en-US" sz="2800" b="1">
                <a:solidFill>
                  <a:schemeClr val="tx2"/>
                </a:solidFill>
              </a:rPr>
              <a:t>Asante</a:t>
            </a:r>
          </a:p>
        </p:txBody>
      </p:sp>
      <p:pic>
        <p:nvPicPr>
          <p:cNvPr id="17" name="Graphic 16">
            <a:extLst>
              <a:ext uri="{FF2B5EF4-FFF2-40B4-BE49-F238E27FC236}">
                <a16:creationId xmlns:a16="http://schemas.microsoft.com/office/drawing/2014/main" id="{322B509D-1AEA-C165-5D5B-B1C714E6E89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1125284">
            <a:off x="5537813" y="2907034"/>
            <a:ext cx="1602019" cy="1106850"/>
          </a:xfrm>
          <a:prstGeom prst="rect">
            <a:avLst/>
          </a:prstGeom>
        </p:spPr>
      </p:pic>
      <p:pic>
        <p:nvPicPr>
          <p:cNvPr id="19" name="Graphic 18">
            <a:extLst>
              <a:ext uri="{FF2B5EF4-FFF2-40B4-BE49-F238E27FC236}">
                <a16:creationId xmlns:a16="http://schemas.microsoft.com/office/drawing/2014/main" id="{CD54E6F0-2943-1F9E-6EAE-2C75D92563C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6643980" flipH="1">
            <a:off x="6067198" y="1858525"/>
            <a:ext cx="375753" cy="1495760"/>
          </a:xfrm>
          <a:prstGeom prst="rect">
            <a:avLst/>
          </a:prstGeom>
        </p:spPr>
      </p:pic>
      <p:sp>
        <p:nvSpPr>
          <p:cNvPr id="3" name="TextBox 2">
            <a:extLst>
              <a:ext uri="{FF2B5EF4-FFF2-40B4-BE49-F238E27FC236}">
                <a16:creationId xmlns:a16="http://schemas.microsoft.com/office/drawing/2014/main" id="{D2774E51-3A65-C1EB-356D-DB7F8EC862B3}"/>
              </a:ext>
            </a:extLst>
          </p:cNvPr>
          <p:cNvSpPr txBox="1"/>
          <p:nvPr/>
        </p:nvSpPr>
        <p:spPr>
          <a:xfrm>
            <a:off x="1866850" y="4792135"/>
            <a:ext cx="8776447" cy="1065676"/>
          </a:xfrm>
          <a:prstGeom prst="rect">
            <a:avLst/>
          </a:prstGeom>
          <a:noFill/>
        </p:spPr>
        <p:txBody>
          <a:bodyPr wrap="square" lIns="91440" tIns="45720" rIns="91440" bIns="45720" anchor="t">
            <a:spAutoFit/>
          </a:bodyPr>
          <a:lstStyle/>
          <a:p>
            <a:pPr>
              <a:lnSpc>
                <a:spcPct val="107000"/>
              </a:lnSpc>
              <a:spcAft>
                <a:spcPts val="800"/>
              </a:spcAft>
            </a:pPr>
            <a:r>
              <a:rPr lang="en-GB" sz="2000">
                <a:solidFill>
                  <a:srgbClr val="000000"/>
                </a:solidFill>
                <a:effectLst/>
                <a:latin typeface="Calibri"/>
                <a:ea typeface="Calibri"/>
                <a:cs typeface="Times New Roman"/>
              </a:rPr>
              <a:t>Most historians and religious studies scholars argue that the aspects of life that have since approximately the eighteenth century been referred to as ‘religion’ are present in the very earliest human societies.</a:t>
            </a:r>
            <a:endParaRPr lang="en-GB" sz="2000">
              <a:effectLst/>
              <a:latin typeface="Calibri"/>
              <a:ea typeface="Calibri"/>
              <a:cs typeface="Times New Roman"/>
            </a:endParaRPr>
          </a:p>
        </p:txBody>
      </p:sp>
      <p:pic>
        <p:nvPicPr>
          <p:cNvPr id="4" name="Graphic 3">
            <a:extLst>
              <a:ext uri="{FF2B5EF4-FFF2-40B4-BE49-F238E27FC236}">
                <a16:creationId xmlns:a16="http://schemas.microsoft.com/office/drawing/2014/main" id="{95908D12-C170-F538-873A-A71F78F90C8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217308" y="153098"/>
            <a:ext cx="2787556" cy="826279"/>
          </a:xfrm>
          <a:prstGeom prst="rect">
            <a:avLst/>
          </a:prstGeom>
        </p:spPr>
      </p:pic>
    </p:spTree>
    <p:extLst>
      <p:ext uri="{BB962C8B-B14F-4D97-AF65-F5344CB8AC3E}">
        <p14:creationId xmlns:p14="http://schemas.microsoft.com/office/powerpoint/2010/main" val="39518735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774E51-3A65-C1EB-356D-DB7F8EC862B3}"/>
              </a:ext>
            </a:extLst>
          </p:cNvPr>
          <p:cNvSpPr txBox="1"/>
          <p:nvPr/>
        </p:nvSpPr>
        <p:spPr>
          <a:xfrm>
            <a:off x="925556" y="2525608"/>
            <a:ext cx="10118961" cy="734368"/>
          </a:xfrm>
          <a:prstGeom prst="rect">
            <a:avLst/>
          </a:prstGeom>
          <a:noFill/>
        </p:spPr>
        <p:txBody>
          <a:bodyPr wrap="square" lIns="91440" tIns="45720" rIns="91440" bIns="45720" anchor="t">
            <a:spAutoFit/>
          </a:bodyPr>
          <a:lstStyle/>
          <a:p>
            <a:pPr>
              <a:lnSpc>
                <a:spcPct val="107000"/>
              </a:lnSpc>
              <a:spcAft>
                <a:spcPts val="800"/>
              </a:spcAft>
            </a:pPr>
            <a:r>
              <a:rPr lang="en-GB" sz="2000" dirty="0"/>
              <a:t>In the late 18</a:t>
            </a:r>
            <a:r>
              <a:rPr lang="en-GB" sz="2000" baseline="30000" dirty="0"/>
              <a:t>th</a:t>
            </a:r>
            <a:r>
              <a:rPr lang="en-GB" sz="2000" dirty="0"/>
              <a:t> century religious and spiritual beliefs were strongly connected with ideas about how the world and people came into being.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tle 3">
            <a:extLst>
              <a:ext uri="{FF2B5EF4-FFF2-40B4-BE49-F238E27FC236}">
                <a16:creationId xmlns:a16="http://schemas.microsoft.com/office/drawing/2014/main" id="{C2F81DBE-47EA-54CB-34C7-D7BF902B950E}"/>
              </a:ext>
            </a:extLst>
          </p:cNvPr>
          <p:cNvSpPr>
            <a:spLocks noGrp="1"/>
          </p:cNvSpPr>
          <p:nvPr>
            <p:ph type="title"/>
          </p:nvPr>
        </p:nvSpPr>
        <p:spPr>
          <a:xfrm>
            <a:off x="831566" y="1092225"/>
            <a:ext cx="10118960" cy="1179576"/>
          </a:xfrm>
        </p:spPr>
        <p:txBody>
          <a:bodyPr>
            <a:normAutofit fontScale="90000"/>
          </a:bodyPr>
          <a:lstStyle/>
          <a:p>
            <a:r>
              <a:rPr lang="en-GB"/>
              <a:t>Religion is the late 18</a:t>
            </a:r>
            <a:r>
              <a:rPr lang="en-GB" baseline="30000"/>
              <a:t>th</a:t>
            </a:r>
            <a:r>
              <a:rPr lang="en-GB"/>
              <a:t> Century</a:t>
            </a:r>
          </a:p>
        </p:txBody>
      </p:sp>
      <p:pic>
        <p:nvPicPr>
          <p:cNvPr id="16" name="Graphic 15">
            <a:extLst>
              <a:ext uri="{FF2B5EF4-FFF2-40B4-BE49-F238E27FC236}">
                <a16:creationId xmlns:a16="http://schemas.microsoft.com/office/drawing/2014/main" id="{6259557E-D25B-D233-838A-D8A6839C1C7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0015" y="3499217"/>
            <a:ext cx="2240856" cy="1106850"/>
          </a:xfrm>
          <a:prstGeom prst="rect">
            <a:avLst/>
          </a:prstGeom>
        </p:spPr>
      </p:pic>
      <p:pic>
        <p:nvPicPr>
          <p:cNvPr id="18" name="Graphic 17">
            <a:extLst>
              <a:ext uri="{FF2B5EF4-FFF2-40B4-BE49-F238E27FC236}">
                <a16:creationId xmlns:a16="http://schemas.microsoft.com/office/drawing/2014/main" id="{F2A80159-1F2A-D6CB-DCA2-3B7047F9B33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0015" y="4926663"/>
            <a:ext cx="2172957" cy="1106850"/>
          </a:xfrm>
          <a:prstGeom prst="rect">
            <a:avLst/>
          </a:prstGeom>
        </p:spPr>
      </p:pic>
      <p:sp>
        <p:nvSpPr>
          <p:cNvPr id="20" name="TextBox 19">
            <a:extLst>
              <a:ext uri="{FF2B5EF4-FFF2-40B4-BE49-F238E27FC236}">
                <a16:creationId xmlns:a16="http://schemas.microsoft.com/office/drawing/2014/main" id="{A8831C9A-E359-E5AF-D7F0-C60BE4602FD7}"/>
              </a:ext>
            </a:extLst>
          </p:cNvPr>
          <p:cNvSpPr txBox="1"/>
          <p:nvPr/>
        </p:nvSpPr>
        <p:spPr>
          <a:xfrm>
            <a:off x="1071356" y="3772643"/>
            <a:ext cx="2248878" cy="523220"/>
          </a:xfrm>
          <a:prstGeom prst="rect">
            <a:avLst/>
          </a:prstGeom>
          <a:noFill/>
        </p:spPr>
        <p:txBody>
          <a:bodyPr wrap="square" rtlCol="0">
            <a:spAutoFit/>
          </a:bodyPr>
          <a:lstStyle/>
          <a:p>
            <a:pPr algn="ctr"/>
            <a:r>
              <a:rPr lang="en-US" sz="2800" b="1">
                <a:solidFill>
                  <a:schemeClr val="tx2"/>
                </a:solidFill>
              </a:rPr>
              <a:t>Igbo</a:t>
            </a:r>
          </a:p>
        </p:txBody>
      </p:sp>
      <p:sp>
        <p:nvSpPr>
          <p:cNvPr id="21" name="TextBox 20">
            <a:extLst>
              <a:ext uri="{FF2B5EF4-FFF2-40B4-BE49-F238E27FC236}">
                <a16:creationId xmlns:a16="http://schemas.microsoft.com/office/drawing/2014/main" id="{477DE8F3-7BE8-E926-9165-CF078D50EB57}"/>
              </a:ext>
            </a:extLst>
          </p:cNvPr>
          <p:cNvSpPr txBox="1"/>
          <p:nvPr/>
        </p:nvSpPr>
        <p:spPr>
          <a:xfrm>
            <a:off x="1110015" y="5234444"/>
            <a:ext cx="2210219" cy="523220"/>
          </a:xfrm>
          <a:prstGeom prst="rect">
            <a:avLst/>
          </a:prstGeom>
          <a:noFill/>
        </p:spPr>
        <p:txBody>
          <a:bodyPr wrap="square" rtlCol="0">
            <a:spAutoFit/>
          </a:bodyPr>
          <a:lstStyle/>
          <a:p>
            <a:pPr algn="ctr"/>
            <a:r>
              <a:rPr lang="en-US" sz="2800" b="1">
                <a:solidFill>
                  <a:schemeClr val="tx2"/>
                </a:solidFill>
              </a:rPr>
              <a:t>Asante</a:t>
            </a:r>
          </a:p>
        </p:txBody>
      </p:sp>
      <p:sp>
        <p:nvSpPr>
          <p:cNvPr id="22" name="TextBox 21">
            <a:extLst>
              <a:ext uri="{FF2B5EF4-FFF2-40B4-BE49-F238E27FC236}">
                <a16:creationId xmlns:a16="http://schemas.microsoft.com/office/drawing/2014/main" id="{51CCF170-A3D3-A7EA-632A-D2CF397A61F4}"/>
              </a:ext>
            </a:extLst>
          </p:cNvPr>
          <p:cNvSpPr txBox="1"/>
          <p:nvPr/>
        </p:nvSpPr>
        <p:spPr>
          <a:xfrm>
            <a:off x="3691095" y="3684464"/>
            <a:ext cx="7429549" cy="736355"/>
          </a:xfrm>
          <a:prstGeom prst="rect">
            <a:avLst/>
          </a:prstGeom>
          <a:noFill/>
        </p:spPr>
        <p:txBody>
          <a:bodyPr wrap="square" lIns="91440" tIns="45720" rIns="91440" bIns="45720" anchor="t">
            <a:spAutoFit/>
          </a:bodyPr>
          <a:lstStyle/>
          <a:p>
            <a:pPr>
              <a:lnSpc>
                <a:spcPct val="107000"/>
              </a:lnSpc>
              <a:spcAft>
                <a:spcPts val="800"/>
              </a:spcAft>
            </a:pPr>
            <a:r>
              <a:rPr lang="en-GB" sz="2000" dirty="0">
                <a:effectLst/>
                <a:latin typeface="Arial"/>
                <a:ea typeface="Calibri" panose="020F0502020204030204" pitchFamily="34" charset="0"/>
                <a:cs typeface="Times New Roman"/>
              </a:rPr>
              <a:t>Their belief was the Igbo people descended from Eri, a divine figure sent by </a:t>
            </a:r>
            <a:r>
              <a:rPr lang="en-GB" sz="2000" dirty="0">
                <a:solidFill>
                  <a:srgbClr val="000000"/>
                </a:solidFill>
                <a:effectLst/>
                <a:latin typeface="Arial"/>
                <a:ea typeface="Calibri" panose="020F0502020204030204" pitchFamily="34" charset="0"/>
                <a:cs typeface="Times New Roman"/>
              </a:rPr>
              <a:t>Chukwu</a:t>
            </a:r>
            <a:r>
              <a:rPr lang="en-GB" sz="2000" dirty="0">
                <a:effectLst/>
                <a:latin typeface="Arial"/>
                <a:ea typeface="Calibri" panose="020F0502020204030204" pitchFamily="34" charset="0"/>
                <a:cs typeface="Times New Roman"/>
              </a:rPr>
              <a:t> to begin civilization.</a:t>
            </a:r>
            <a:r>
              <a:rPr lang="en-GB" sz="2000" dirty="0">
                <a:latin typeface="Arial"/>
                <a:ea typeface="Calibri" panose="020F0502020204030204" pitchFamily="34" charset="0"/>
                <a:cs typeface="Times New Roman"/>
              </a:rPr>
              <a:t> </a:t>
            </a:r>
            <a:endParaRPr lang="en-GB" sz="2000" dirty="0">
              <a:effectLst/>
              <a:latin typeface="Arial"/>
              <a:ea typeface="Calibri" panose="020F0502020204030204"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4DF26C64-AA9C-6D2D-2309-6A4FC2AF553C}"/>
              </a:ext>
            </a:extLst>
          </p:cNvPr>
          <p:cNvSpPr txBox="1"/>
          <p:nvPr/>
        </p:nvSpPr>
        <p:spPr>
          <a:xfrm>
            <a:off x="3691095" y="5085749"/>
            <a:ext cx="7694081" cy="1065676"/>
          </a:xfrm>
          <a:prstGeom prst="rect">
            <a:avLst/>
          </a:prstGeom>
          <a:noFill/>
        </p:spPr>
        <p:txBody>
          <a:bodyPr wrap="square" lIns="91440" tIns="45720" rIns="91440" bIns="45720" anchor="t">
            <a:spAutoFit/>
          </a:bodyPr>
          <a:lstStyle/>
          <a:p>
            <a:pPr>
              <a:lnSpc>
                <a:spcPct val="107000"/>
              </a:lnSpc>
              <a:spcAft>
                <a:spcPts val="800"/>
              </a:spcAft>
            </a:pPr>
            <a:r>
              <a:rPr lang="en-GB" sz="2000" dirty="0">
                <a:solidFill>
                  <a:srgbClr val="000000"/>
                </a:solidFill>
                <a:effectLst/>
                <a:latin typeface="Arial"/>
                <a:ea typeface="Calibri" panose="020F0502020204030204" pitchFamily="34" charset="0"/>
                <a:cs typeface="Times New Roman"/>
              </a:rPr>
              <a:t>Their belief was the High Priest </a:t>
            </a:r>
            <a:r>
              <a:rPr lang="en-GB" sz="2000" dirty="0" err="1">
                <a:solidFill>
                  <a:srgbClr val="000000"/>
                </a:solidFill>
                <a:effectLst/>
                <a:latin typeface="Arial"/>
                <a:ea typeface="Calibri" panose="020F0502020204030204" pitchFamily="34" charset="0"/>
                <a:cs typeface="Times New Roman"/>
              </a:rPr>
              <a:t>Okomfo</a:t>
            </a:r>
            <a:r>
              <a:rPr lang="en-GB" sz="2000" dirty="0">
                <a:solidFill>
                  <a:srgbClr val="000000"/>
                </a:solidFill>
                <a:effectLst/>
                <a:latin typeface="Arial"/>
                <a:ea typeface="Calibri" panose="020F0502020204030204" pitchFamily="34" charset="0"/>
                <a:cs typeface="Times New Roman"/>
              </a:rPr>
              <a:t> Anokye called the ‘Golden Stool’ down from heaven into the lap of Osei Kofi Tutu I in at the end of the 17</a:t>
            </a:r>
            <a:r>
              <a:rPr lang="en-GB" sz="2000" baseline="30000" dirty="0">
                <a:solidFill>
                  <a:srgbClr val="000000"/>
                </a:solidFill>
                <a:effectLst/>
                <a:latin typeface="Arial"/>
                <a:ea typeface="Calibri" panose="020F0502020204030204" pitchFamily="34" charset="0"/>
                <a:cs typeface="Times New Roman"/>
              </a:rPr>
              <a:t>th</a:t>
            </a:r>
            <a:r>
              <a:rPr lang="en-GB" sz="2000" dirty="0">
                <a:solidFill>
                  <a:srgbClr val="000000"/>
                </a:solidFill>
                <a:effectLst/>
                <a:latin typeface="Arial"/>
                <a:ea typeface="Calibri" panose="020F0502020204030204" pitchFamily="34" charset="0"/>
                <a:cs typeface="Times New Roman"/>
              </a:rPr>
              <a:t> century.</a:t>
            </a:r>
            <a:endParaRPr lang="en-GB" sz="2000" dirty="0">
              <a:effectLst/>
              <a:latin typeface="Arial"/>
              <a:ea typeface="Calibri" panose="020F0502020204030204" pitchFamily="34" charset="0"/>
              <a:cs typeface="Times New Roman"/>
            </a:endParaRPr>
          </a:p>
        </p:txBody>
      </p:sp>
    </p:spTree>
    <p:extLst>
      <p:ext uri="{BB962C8B-B14F-4D97-AF65-F5344CB8AC3E}">
        <p14:creationId xmlns:p14="http://schemas.microsoft.com/office/powerpoint/2010/main" val="41423080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278B485-0CE3-DDCE-C2E8-8B5594338475}"/>
              </a:ext>
            </a:extLst>
          </p:cNvPr>
          <p:cNvSpPr/>
          <p:nvPr/>
        </p:nvSpPr>
        <p:spPr>
          <a:xfrm>
            <a:off x="981363" y="3244273"/>
            <a:ext cx="10529454" cy="29902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2774E51-3A65-C1EB-356D-DB7F8EC862B3}"/>
              </a:ext>
            </a:extLst>
          </p:cNvPr>
          <p:cNvSpPr txBox="1"/>
          <p:nvPr/>
        </p:nvSpPr>
        <p:spPr>
          <a:xfrm>
            <a:off x="1036319" y="1908823"/>
            <a:ext cx="10118961" cy="1590885"/>
          </a:xfrm>
          <a:prstGeom prst="rect">
            <a:avLst/>
          </a:prstGeom>
          <a:noFill/>
        </p:spPr>
        <p:txBody>
          <a:bodyPr wrap="square" lIns="91440" tIns="45720" rIns="91440" bIns="45720" anchor="t">
            <a:spAutoFit/>
          </a:bodyPr>
          <a:lstStyle/>
          <a:p>
            <a:pPr marL="342900" indent="-342900">
              <a:lnSpc>
                <a:spcPct val="107000"/>
              </a:lnSpc>
              <a:spcAft>
                <a:spcPts val="800"/>
              </a:spcAft>
              <a:buFont typeface="Arial"/>
              <a:buChar char="•"/>
            </a:pPr>
            <a:r>
              <a:rPr lang="en-GB" sz="2000" dirty="0">
                <a:solidFill>
                  <a:srgbClr val="000000"/>
                </a:solidFill>
                <a:effectLst/>
                <a:latin typeface="Arial"/>
                <a:ea typeface="Calibri"/>
                <a:cs typeface="Arial"/>
              </a:rPr>
              <a:t>What </a:t>
            </a:r>
            <a:r>
              <a:rPr lang="en-GB" sz="2000" dirty="0">
                <a:solidFill>
                  <a:srgbClr val="000000"/>
                </a:solidFill>
                <a:latin typeface="Arial"/>
                <a:ea typeface="Calibri"/>
                <a:cs typeface="Arial"/>
              </a:rPr>
              <a:t>do these religious </a:t>
            </a:r>
            <a:r>
              <a:rPr lang="en-GB" sz="2000" dirty="0">
                <a:solidFill>
                  <a:srgbClr val="000000"/>
                </a:solidFill>
                <a:effectLst/>
                <a:latin typeface="Arial"/>
                <a:ea typeface="Calibri"/>
                <a:cs typeface="Arial"/>
              </a:rPr>
              <a:t>stories </a:t>
            </a:r>
            <a:r>
              <a:rPr lang="en-GB" sz="2000" dirty="0">
                <a:solidFill>
                  <a:srgbClr val="000000"/>
                </a:solidFill>
                <a:latin typeface="Arial"/>
                <a:ea typeface="Calibri"/>
                <a:cs typeface="Arial"/>
              </a:rPr>
              <a:t>have </a:t>
            </a:r>
            <a:r>
              <a:rPr lang="en-GB" sz="2000" dirty="0">
                <a:solidFill>
                  <a:srgbClr val="000000"/>
                </a:solidFill>
                <a:effectLst/>
                <a:latin typeface="Arial"/>
                <a:ea typeface="Calibri"/>
                <a:cs typeface="Arial"/>
              </a:rPr>
              <a:t>in </a:t>
            </a:r>
            <a:r>
              <a:rPr lang="en-GB" sz="2000" dirty="0">
                <a:solidFill>
                  <a:srgbClr val="000000"/>
                </a:solidFill>
                <a:latin typeface="Arial"/>
                <a:ea typeface="Calibri"/>
                <a:cs typeface="Arial"/>
              </a:rPr>
              <a:t>common with each other and with other religious stories you know</a:t>
            </a:r>
            <a:r>
              <a:rPr lang="en-GB" sz="2000" dirty="0">
                <a:solidFill>
                  <a:srgbClr val="000000"/>
                </a:solidFill>
                <a:effectLst/>
                <a:latin typeface="Arial"/>
                <a:ea typeface="Calibri"/>
                <a:cs typeface="Arial"/>
              </a:rPr>
              <a:t>?</a:t>
            </a:r>
            <a:r>
              <a:rPr lang="en-GB" sz="2000" dirty="0">
                <a:solidFill>
                  <a:srgbClr val="000000"/>
                </a:solidFill>
                <a:latin typeface="Arial"/>
                <a:ea typeface="Calibri"/>
                <a:cs typeface="Arial"/>
              </a:rPr>
              <a:t> </a:t>
            </a:r>
            <a:endParaRPr lang="en-US">
              <a:cs typeface="Arial" panose="020B0604020202020204"/>
            </a:endParaRPr>
          </a:p>
          <a:p>
            <a:pPr marL="342900" indent="-342900">
              <a:lnSpc>
                <a:spcPct val="107000"/>
              </a:lnSpc>
              <a:spcAft>
                <a:spcPts val="800"/>
              </a:spcAft>
              <a:buFont typeface="Arial"/>
              <a:buChar char="•"/>
            </a:pPr>
            <a:r>
              <a:rPr lang="en-GB" sz="2000" dirty="0">
                <a:solidFill>
                  <a:srgbClr val="000000"/>
                </a:solidFill>
                <a:latin typeface="Arial"/>
                <a:ea typeface="Calibri"/>
                <a:cs typeface="Arial"/>
              </a:rPr>
              <a:t>How do they differ?</a:t>
            </a:r>
            <a:endParaRPr lang="en-GB" dirty="0">
              <a:cs typeface="Arial" panose="020B0604020202020204"/>
            </a:endParaRPr>
          </a:p>
          <a:p>
            <a:pPr>
              <a:lnSpc>
                <a:spcPct val="107000"/>
              </a:lnSpc>
              <a:spcAft>
                <a:spcPts val="800"/>
              </a:spcAft>
            </a:pPr>
            <a:endParaRPr lang="en-GB" sz="2000" dirty="0">
              <a:solidFill>
                <a:srgbClr val="000000"/>
              </a:solidFill>
              <a:cs typeface="Arial"/>
            </a:endParaRPr>
          </a:p>
        </p:txBody>
      </p:sp>
      <p:sp>
        <p:nvSpPr>
          <p:cNvPr id="4" name="Title 3">
            <a:extLst>
              <a:ext uri="{FF2B5EF4-FFF2-40B4-BE49-F238E27FC236}">
                <a16:creationId xmlns:a16="http://schemas.microsoft.com/office/drawing/2014/main" id="{C2F81DBE-47EA-54CB-34C7-D7BF902B950E}"/>
              </a:ext>
            </a:extLst>
          </p:cNvPr>
          <p:cNvSpPr>
            <a:spLocks noGrp="1"/>
          </p:cNvSpPr>
          <p:nvPr>
            <p:ph type="title"/>
          </p:nvPr>
        </p:nvSpPr>
        <p:spPr>
          <a:xfrm>
            <a:off x="843111" y="549589"/>
            <a:ext cx="10118960" cy="1179576"/>
          </a:xfrm>
        </p:spPr>
        <p:txBody>
          <a:bodyPr>
            <a:normAutofit/>
          </a:bodyPr>
          <a:lstStyle/>
          <a:p>
            <a:r>
              <a:rPr lang="en-GB" sz="6600"/>
              <a:t>Compare</a:t>
            </a:r>
          </a:p>
        </p:txBody>
      </p:sp>
      <p:pic>
        <p:nvPicPr>
          <p:cNvPr id="16" name="Graphic 15">
            <a:extLst>
              <a:ext uri="{FF2B5EF4-FFF2-40B4-BE49-F238E27FC236}">
                <a16:creationId xmlns:a16="http://schemas.microsoft.com/office/drawing/2014/main" id="{6259557E-D25B-D233-838A-D8A6839C1C7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0015" y="3499217"/>
            <a:ext cx="2240856" cy="1106850"/>
          </a:xfrm>
          <a:prstGeom prst="rect">
            <a:avLst/>
          </a:prstGeom>
        </p:spPr>
      </p:pic>
      <p:pic>
        <p:nvPicPr>
          <p:cNvPr id="18" name="Graphic 17">
            <a:extLst>
              <a:ext uri="{FF2B5EF4-FFF2-40B4-BE49-F238E27FC236}">
                <a16:creationId xmlns:a16="http://schemas.microsoft.com/office/drawing/2014/main" id="{F2A80159-1F2A-D6CB-DCA2-3B7047F9B33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0015" y="4926663"/>
            <a:ext cx="2172957" cy="1106850"/>
          </a:xfrm>
          <a:prstGeom prst="rect">
            <a:avLst/>
          </a:prstGeom>
        </p:spPr>
      </p:pic>
      <p:sp>
        <p:nvSpPr>
          <p:cNvPr id="20" name="TextBox 19">
            <a:extLst>
              <a:ext uri="{FF2B5EF4-FFF2-40B4-BE49-F238E27FC236}">
                <a16:creationId xmlns:a16="http://schemas.microsoft.com/office/drawing/2014/main" id="{A8831C9A-E359-E5AF-D7F0-C60BE4602FD7}"/>
              </a:ext>
            </a:extLst>
          </p:cNvPr>
          <p:cNvSpPr txBox="1"/>
          <p:nvPr/>
        </p:nvSpPr>
        <p:spPr>
          <a:xfrm>
            <a:off x="1071356" y="3772643"/>
            <a:ext cx="2248878" cy="523220"/>
          </a:xfrm>
          <a:prstGeom prst="rect">
            <a:avLst/>
          </a:prstGeom>
          <a:noFill/>
        </p:spPr>
        <p:txBody>
          <a:bodyPr wrap="square" rtlCol="0">
            <a:spAutoFit/>
          </a:bodyPr>
          <a:lstStyle/>
          <a:p>
            <a:pPr algn="ctr"/>
            <a:r>
              <a:rPr lang="en-US" sz="2800" b="1">
                <a:solidFill>
                  <a:schemeClr val="tx2"/>
                </a:solidFill>
              </a:rPr>
              <a:t>Igbo</a:t>
            </a:r>
          </a:p>
        </p:txBody>
      </p:sp>
      <p:sp>
        <p:nvSpPr>
          <p:cNvPr id="21" name="TextBox 20">
            <a:extLst>
              <a:ext uri="{FF2B5EF4-FFF2-40B4-BE49-F238E27FC236}">
                <a16:creationId xmlns:a16="http://schemas.microsoft.com/office/drawing/2014/main" id="{477DE8F3-7BE8-E926-9165-CF078D50EB57}"/>
              </a:ext>
            </a:extLst>
          </p:cNvPr>
          <p:cNvSpPr txBox="1"/>
          <p:nvPr/>
        </p:nvSpPr>
        <p:spPr>
          <a:xfrm>
            <a:off x="1110015" y="5234444"/>
            <a:ext cx="2210219" cy="523220"/>
          </a:xfrm>
          <a:prstGeom prst="rect">
            <a:avLst/>
          </a:prstGeom>
          <a:noFill/>
        </p:spPr>
        <p:txBody>
          <a:bodyPr wrap="square" rtlCol="0">
            <a:spAutoFit/>
          </a:bodyPr>
          <a:lstStyle/>
          <a:p>
            <a:pPr algn="ctr"/>
            <a:r>
              <a:rPr lang="en-US" sz="2800" b="1">
                <a:solidFill>
                  <a:schemeClr val="tx2"/>
                </a:solidFill>
              </a:rPr>
              <a:t>Asante</a:t>
            </a:r>
          </a:p>
        </p:txBody>
      </p:sp>
      <p:sp>
        <p:nvSpPr>
          <p:cNvPr id="22" name="TextBox 21">
            <a:extLst>
              <a:ext uri="{FF2B5EF4-FFF2-40B4-BE49-F238E27FC236}">
                <a16:creationId xmlns:a16="http://schemas.microsoft.com/office/drawing/2014/main" id="{51CCF170-A3D3-A7EA-632A-D2CF397A61F4}"/>
              </a:ext>
            </a:extLst>
          </p:cNvPr>
          <p:cNvSpPr txBox="1"/>
          <p:nvPr/>
        </p:nvSpPr>
        <p:spPr>
          <a:xfrm>
            <a:off x="3691095" y="3684464"/>
            <a:ext cx="7429549" cy="736355"/>
          </a:xfrm>
          <a:prstGeom prst="rect">
            <a:avLst/>
          </a:prstGeom>
          <a:noFill/>
        </p:spPr>
        <p:txBody>
          <a:bodyPr wrap="square" lIns="91440" tIns="45720" rIns="91440" bIns="45720" anchor="t">
            <a:spAutoFit/>
          </a:bodyPr>
          <a:lstStyle/>
          <a:p>
            <a:pPr>
              <a:lnSpc>
                <a:spcPct val="107000"/>
              </a:lnSpc>
              <a:spcAft>
                <a:spcPts val="800"/>
              </a:spcAft>
            </a:pPr>
            <a:r>
              <a:rPr lang="en-GB" sz="2000" dirty="0">
                <a:effectLst/>
                <a:latin typeface="Arial"/>
                <a:ea typeface="Calibri" panose="020F0502020204030204" pitchFamily="34" charset="0"/>
                <a:cs typeface="Times New Roman"/>
              </a:rPr>
              <a:t>Their belief is the Igbo people descended from Eri, a divine figure sent by </a:t>
            </a:r>
            <a:r>
              <a:rPr lang="en-GB" sz="2000" dirty="0">
                <a:solidFill>
                  <a:srgbClr val="000000"/>
                </a:solidFill>
                <a:effectLst/>
                <a:latin typeface="Arial"/>
                <a:ea typeface="Calibri" panose="020F0502020204030204" pitchFamily="34" charset="0"/>
                <a:cs typeface="Times New Roman"/>
              </a:rPr>
              <a:t>Chukwu</a:t>
            </a:r>
            <a:r>
              <a:rPr lang="en-GB" sz="2000" dirty="0">
                <a:effectLst/>
                <a:latin typeface="Arial"/>
                <a:ea typeface="Calibri" panose="020F0502020204030204" pitchFamily="34" charset="0"/>
                <a:cs typeface="Times New Roman"/>
              </a:rPr>
              <a:t> to begin civilization.</a:t>
            </a:r>
            <a:r>
              <a:rPr lang="en-GB" sz="2000" dirty="0">
                <a:latin typeface="Arial"/>
                <a:ea typeface="Calibri" panose="020F0502020204030204" pitchFamily="34" charset="0"/>
                <a:cs typeface="Times New Roman"/>
              </a:rPr>
              <a:t> </a:t>
            </a:r>
            <a:endParaRPr lang="en-GB" sz="2000">
              <a:effectLst/>
              <a:latin typeface="Calibri"/>
              <a:ea typeface="Calibri" panose="020F0502020204030204"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4DF26C64-AA9C-6D2D-2309-6A4FC2AF553C}"/>
              </a:ext>
            </a:extLst>
          </p:cNvPr>
          <p:cNvSpPr txBox="1"/>
          <p:nvPr/>
        </p:nvSpPr>
        <p:spPr>
          <a:xfrm>
            <a:off x="3691095" y="5085749"/>
            <a:ext cx="7694081" cy="1065676"/>
          </a:xfrm>
          <a:prstGeom prst="rect">
            <a:avLst/>
          </a:prstGeom>
          <a:noFill/>
        </p:spPr>
        <p:txBody>
          <a:bodyPr wrap="square" lIns="91440" tIns="45720" rIns="91440" bIns="45720" anchor="t">
            <a:spAutoFit/>
          </a:bodyPr>
          <a:lstStyle/>
          <a:p>
            <a:pPr>
              <a:lnSpc>
                <a:spcPct val="107000"/>
              </a:lnSpc>
              <a:spcAft>
                <a:spcPts val="800"/>
              </a:spcAft>
            </a:pPr>
            <a:r>
              <a:rPr lang="en-GB" sz="2000" dirty="0">
                <a:solidFill>
                  <a:srgbClr val="000000"/>
                </a:solidFill>
                <a:effectLst/>
                <a:latin typeface="Arial"/>
                <a:ea typeface="Calibri" panose="020F0502020204030204" pitchFamily="34" charset="0"/>
                <a:cs typeface="Times New Roman"/>
              </a:rPr>
              <a:t>Their belief is the High Priest </a:t>
            </a:r>
            <a:r>
              <a:rPr lang="en-GB" sz="2000" err="1">
                <a:solidFill>
                  <a:srgbClr val="000000"/>
                </a:solidFill>
                <a:effectLst/>
                <a:latin typeface="Arial"/>
                <a:ea typeface="Calibri" panose="020F0502020204030204" pitchFamily="34" charset="0"/>
                <a:cs typeface="Times New Roman"/>
              </a:rPr>
              <a:t>Okomfo</a:t>
            </a:r>
            <a:r>
              <a:rPr lang="en-GB" sz="2000" dirty="0">
                <a:solidFill>
                  <a:srgbClr val="000000"/>
                </a:solidFill>
                <a:effectLst/>
                <a:latin typeface="Arial"/>
                <a:ea typeface="Calibri" panose="020F0502020204030204" pitchFamily="34" charset="0"/>
                <a:cs typeface="Times New Roman"/>
              </a:rPr>
              <a:t> Anokye called the ‘Golden Stool’ down from heaven into the lap of Osei Kofi Tutu I in at the end of the 17</a:t>
            </a:r>
            <a:r>
              <a:rPr lang="en-GB" sz="2000" baseline="30000" dirty="0">
                <a:solidFill>
                  <a:srgbClr val="000000"/>
                </a:solidFill>
                <a:effectLst/>
                <a:latin typeface="Arial"/>
                <a:ea typeface="Calibri" panose="020F0502020204030204" pitchFamily="34" charset="0"/>
                <a:cs typeface="Times New Roman"/>
              </a:rPr>
              <a:t>th</a:t>
            </a:r>
            <a:r>
              <a:rPr lang="en-GB" sz="2000" dirty="0">
                <a:solidFill>
                  <a:srgbClr val="000000"/>
                </a:solidFill>
                <a:effectLst/>
                <a:latin typeface="Arial"/>
                <a:ea typeface="Calibri" panose="020F0502020204030204" pitchFamily="34" charset="0"/>
                <a:cs typeface="Times New Roman"/>
              </a:rPr>
              <a:t> century.</a:t>
            </a:r>
            <a:endParaRPr lang="en-GB" sz="2000" dirty="0">
              <a:effectLst/>
              <a:latin typeface="Arial"/>
              <a:ea typeface="Calibri" panose="020F0502020204030204" pitchFamily="34" charset="0"/>
              <a:cs typeface="Times New Roman"/>
            </a:endParaRPr>
          </a:p>
        </p:txBody>
      </p:sp>
    </p:spTree>
    <p:extLst>
      <p:ext uri="{BB962C8B-B14F-4D97-AF65-F5344CB8AC3E}">
        <p14:creationId xmlns:p14="http://schemas.microsoft.com/office/powerpoint/2010/main" val="15167110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46205-E8D3-C43A-A49D-680985B417F7}"/>
              </a:ext>
            </a:extLst>
          </p:cNvPr>
          <p:cNvSpPr>
            <a:spLocks noGrp="1"/>
          </p:cNvSpPr>
          <p:nvPr>
            <p:ph type="title"/>
          </p:nvPr>
        </p:nvSpPr>
        <p:spPr>
          <a:xfrm>
            <a:off x="1536239" y="1470765"/>
            <a:ext cx="8949550" cy="1325563"/>
          </a:xfrm>
        </p:spPr>
        <p:txBody>
          <a:bodyPr>
            <a:normAutofit/>
          </a:bodyPr>
          <a:lstStyle/>
          <a:p>
            <a:r>
              <a:rPr lang="en-US"/>
              <a:t>Comparing the Kingdom of </a:t>
            </a:r>
            <a:r>
              <a:rPr lang="en-US" err="1"/>
              <a:t>Nri</a:t>
            </a:r>
            <a:r>
              <a:rPr lang="en-US"/>
              <a:t> with Asante</a:t>
            </a:r>
          </a:p>
        </p:txBody>
      </p:sp>
      <p:sp>
        <p:nvSpPr>
          <p:cNvPr id="3" name="Content Placeholder 2">
            <a:extLst>
              <a:ext uri="{FF2B5EF4-FFF2-40B4-BE49-F238E27FC236}">
                <a16:creationId xmlns:a16="http://schemas.microsoft.com/office/drawing/2014/main" id="{3A745664-A540-BBDB-855B-729970C217CB}"/>
              </a:ext>
            </a:extLst>
          </p:cNvPr>
          <p:cNvSpPr>
            <a:spLocks noGrp="1"/>
          </p:cNvSpPr>
          <p:nvPr>
            <p:ph sz="half" idx="1"/>
          </p:nvPr>
        </p:nvSpPr>
        <p:spPr>
          <a:xfrm>
            <a:off x="1621224" y="2796328"/>
            <a:ext cx="8949550" cy="3583053"/>
          </a:xfrm>
        </p:spPr>
        <p:txBody>
          <a:bodyPr vert="horz" lIns="91440" tIns="45720" rIns="91440" bIns="45720" rtlCol="0" anchor="t">
            <a:normAutofit/>
          </a:bodyPr>
          <a:lstStyle/>
          <a:p>
            <a:pPr marL="0" indent="0">
              <a:buNone/>
            </a:pPr>
            <a:r>
              <a:rPr lang="en-US" b="1"/>
              <a:t>Were the rulers: </a:t>
            </a:r>
          </a:p>
          <a:p>
            <a:pPr marL="457200" indent="-457200">
              <a:buAutoNum type="alphaLcParenR"/>
            </a:pPr>
            <a:r>
              <a:rPr lang="en-US"/>
              <a:t>Hereditary or not?</a:t>
            </a:r>
            <a:endParaRPr lang="en-US">
              <a:cs typeface="Arial"/>
            </a:endParaRPr>
          </a:p>
          <a:p>
            <a:pPr marL="457200" indent="-457200">
              <a:buAutoNum type="alphaLcParenR"/>
            </a:pPr>
            <a:r>
              <a:rPr lang="en-US"/>
              <a:t>Based on religion and morals or military power?</a:t>
            </a:r>
            <a:endParaRPr lang="en-US">
              <a:cs typeface="Arial"/>
            </a:endParaRPr>
          </a:p>
          <a:p>
            <a:pPr marL="0" indent="0">
              <a:buNone/>
            </a:pPr>
            <a:endParaRPr lang="en-US" sz="800"/>
          </a:p>
          <a:p>
            <a:pPr marL="0" indent="0">
              <a:buNone/>
            </a:pPr>
            <a:r>
              <a:rPr lang="en-US" b="1"/>
              <a:t>How did the rulers:</a:t>
            </a:r>
            <a:endParaRPr lang="en-US" b="1">
              <a:cs typeface="Arial"/>
            </a:endParaRPr>
          </a:p>
          <a:p>
            <a:pPr marL="457200" indent="-457200">
              <a:buAutoNum type="alphaLcParenR"/>
            </a:pPr>
            <a:r>
              <a:rPr lang="en-US"/>
              <a:t>Use their resources?</a:t>
            </a:r>
            <a:endParaRPr lang="en-US">
              <a:cs typeface="Arial"/>
            </a:endParaRPr>
          </a:p>
          <a:p>
            <a:pPr marL="457200" indent="-457200">
              <a:buAutoNum type="alphaLcParenR"/>
            </a:pPr>
            <a:r>
              <a:rPr lang="en-US"/>
              <a:t>Operate during the transatlantic trade?</a:t>
            </a:r>
            <a:endParaRPr lang="en-US">
              <a:cs typeface="Arial"/>
            </a:endParaRPr>
          </a:p>
          <a:p>
            <a:pPr marL="0" indent="0">
              <a:buNone/>
            </a:pPr>
            <a:endParaRPr lang="en-US"/>
          </a:p>
          <a:p>
            <a:endParaRPr lang="en-US"/>
          </a:p>
        </p:txBody>
      </p:sp>
      <p:pic>
        <p:nvPicPr>
          <p:cNvPr id="5" name="Graphic 4">
            <a:extLst>
              <a:ext uri="{FF2B5EF4-FFF2-40B4-BE49-F238E27FC236}">
                <a16:creationId xmlns:a16="http://schemas.microsoft.com/office/drawing/2014/main" id="{24BB6CF9-1058-04F3-F75F-F3299480D3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53546" y="423924"/>
            <a:ext cx="2284905" cy="844422"/>
          </a:xfrm>
          <a:prstGeom prst="rect">
            <a:avLst/>
          </a:prstGeom>
        </p:spPr>
      </p:pic>
    </p:spTree>
    <p:extLst>
      <p:ext uri="{BB962C8B-B14F-4D97-AF65-F5344CB8AC3E}">
        <p14:creationId xmlns:p14="http://schemas.microsoft.com/office/powerpoint/2010/main" val="6738456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46205-E8D3-C43A-A49D-680985B417F7}"/>
              </a:ext>
            </a:extLst>
          </p:cNvPr>
          <p:cNvSpPr>
            <a:spLocks noGrp="1"/>
          </p:cNvSpPr>
          <p:nvPr>
            <p:ph type="title"/>
          </p:nvPr>
        </p:nvSpPr>
        <p:spPr>
          <a:xfrm>
            <a:off x="1073426" y="1369555"/>
            <a:ext cx="9554818" cy="1325563"/>
          </a:xfrm>
        </p:spPr>
        <p:txBody>
          <a:bodyPr>
            <a:normAutofit/>
          </a:bodyPr>
          <a:lstStyle/>
          <a:p>
            <a:r>
              <a:rPr lang="en-US" sz="3600"/>
              <a:t>How similar were the Asante and </a:t>
            </a:r>
            <a:r>
              <a:rPr lang="en-US" sz="3600" err="1"/>
              <a:t>Nri</a:t>
            </a:r>
            <a:r>
              <a:rPr lang="en-US" sz="3600"/>
              <a:t> civilizations before before 1880?</a:t>
            </a:r>
          </a:p>
        </p:txBody>
      </p:sp>
      <p:sp>
        <p:nvSpPr>
          <p:cNvPr id="3" name="Content Placeholder 2">
            <a:extLst>
              <a:ext uri="{FF2B5EF4-FFF2-40B4-BE49-F238E27FC236}">
                <a16:creationId xmlns:a16="http://schemas.microsoft.com/office/drawing/2014/main" id="{3A745664-A540-BBDB-855B-729970C217CB}"/>
              </a:ext>
            </a:extLst>
          </p:cNvPr>
          <p:cNvSpPr>
            <a:spLocks noGrp="1"/>
          </p:cNvSpPr>
          <p:nvPr>
            <p:ph sz="half" idx="1"/>
          </p:nvPr>
        </p:nvSpPr>
        <p:spPr>
          <a:xfrm>
            <a:off x="1073426" y="2695118"/>
            <a:ext cx="9879496" cy="3583053"/>
          </a:xfrm>
        </p:spPr>
        <p:txBody>
          <a:bodyPr>
            <a:normAutofit/>
          </a:bodyPr>
          <a:lstStyle/>
          <a:p>
            <a:pPr marL="0" indent="0">
              <a:buNone/>
            </a:pPr>
            <a:r>
              <a:rPr lang="en-US" b="1" dirty="0"/>
              <a:t>Use specific evidence from the last 3 lessons! </a:t>
            </a:r>
            <a:br>
              <a:rPr lang="en-US" b="1" dirty="0"/>
            </a:br>
            <a:r>
              <a:rPr lang="en-US" b="1" dirty="0"/>
              <a:t>You can use one of the structures below to help:</a:t>
            </a:r>
          </a:p>
          <a:p>
            <a:r>
              <a:rPr lang="en-US" sz="1800" dirty="0"/>
              <a:t>The two civilizations were </a:t>
            </a:r>
            <a:r>
              <a:rPr lang="en-US" sz="1800" b="1" dirty="0"/>
              <a:t>not at all similar </a:t>
            </a:r>
            <a:r>
              <a:rPr lang="en-US" sz="1800" dirty="0"/>
              <a:t>because…. </a:t>
            </a:r>
            <a:br>
              <a:rPr lang="en-US" sz="1800" dirty="0"/>
            </a:br>
            <a:r>
              <a:rPr lang="en-US" sz="1800" dirty="0"/>
              <a:t>For example… This shows us that… because… therefore…</a:t>
            </a:r>
          </a:p>
          <a:p>
            <a:r>
              <a:rPr lang="en-US" sz="1800" dirty="0"/>
              <a:t>The two civilizations were </a:t>
            </a:r>
            <a:r>
              <a:rPr lang="en-US" sz="1800" b="1" dirty="0"/>
              <a:t>somewhat similar </a:t>
            </a:r>
            <a:r>
              <a:rPr lang="en-US" sz="1800" dirty="0"/>
              <a:t>because… </a:t>
            </a:r>
            <a:br>
              <a:rPr lang="en-US" sz="1800" dirty="0"/>
            </a:br>
            <a:r>
              <a:rPr lang="en-US" sz="1800" dirty="0"/>
              <a:t>For example… This shows us that… because… therefore…</a:t>
            </a:r>
          </a:p>
          <a:p>
            <a:r>
              <a:rPr lang="en-US" sz="1800" dirty="0"/>
              <a:t>The two civilizations  were </a:t>
            </a:r>
            <a:r>
              <a:rPr lang="en-US" sz="1800" b="1" dirty="0"/>
              <a:t>significantly similar </a:t>
            </a:r>
            <a:r>
              <a:rPr lang="en-US" sz="1800" dirty="0"/>
              <a:t>because… </a:t>
            </a:r>
            <a:br>
              <a:rPr lang="en-US" sz="1800" dirty="0"/>
            </a:br>
            <a:r>
              <a:rPr lang="en-US" sz="1800" dirty="0"/>
              <a:t>For example… This shows us that… because… therefore…</a:t>
            </a:r>
          </a:p>
          <a:p>
            <a:r>
              <a:rPr lang="en-US" sz="1800" dirty="0"/>
              <a:t>We </a:t>
            </a:r>
            <a:r>
              <a:rPr lang="en-US" sz="1800" b="1" dirty="0"/>
              <a:t>still need to learn more </a:t>
            </a:r>
            <a:r>
              <a:rPr lang="en-US" sz="1800" dirty="0"/>
              <a:t>because… </a:t>
            </a:r>
            <a:br>
              <a:rPr lang="en-US" sz="1800" dirty="0"/>
            </a:br>
            <a:r>
              <a:rPr lang="en-US" sz="1800" dirty="0"/>
              <a:t>For example… This shows us that…because…therefore…</a:t>
            </a:r>
          </a:p>
          <a:p>
            <a:endParaRPr lang="en-US" dirty="0"/>
          </a:p>
        </p:txBody>
      </p:sp>
      <p:pic>
        <p:nvPicPr>
          <p:cNvPr id="5" name="Graphic 4">
            <a:extLst>
              <a:ext uri="{FF2B5EF4-FFF2-40B4-BE49-F238E27FC236}">
                <a16:creationId xmlns:a16="http://schemas.microsoft.com/office/drawing/2014/main" id="{24BB6CF9-1058-04F3-F75F-F3299480D3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53546" y="423924"/>
            <a:ext cx="2284905" cy="844422"/>
          </a:xfrm>
          <a:prstGeom prst="rect">
            <a:avLst/>
          </a:prstGeom>
        </p:spPr>
      </p:pic>
    </p:spTree>
    <p:extLst>
      <p:ext uri="{BB962C8B-B14F-4D97-AF65-F5344CB8AC3E}">
        <p14:creationId xmlns:p14="http://schemas.microsoft.com/office/powerpoint/2010/main" val="31583703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96E727A3-6623-F2DE-3B91-CF8A94061D4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06112" y="4550319"/>
            <a:ext cx="4364393" cy="1333500"/>
          </a:xfrm>
          <a:prstGeom prst="rect">
            <a:avLst/>
          </a:prstGeom>
        </p:spPr>
      </p:pic>
      <p:pic>
        <p:nvPicPr>
          <p:cNvPr id="16" name="Graphic 15">
            <a:extLst>
              <a:ext uri="{FF2B5EF4-FFF2-40B4-BE49-F238E27FC236}">
                <a16:creationId xmlns:a16="http://schemas.microsoft.com/office/drawing/2014/main" id="{E51580D4-804F-3AE2-1F3F-E8D006AB8BC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38129" y="4543709"/>
            <a:ext cx="4364393" cy="1333500"/>
          </a:xfrm>
          <a:prstGeom prst="rect">
            <a:avLst/>
          </a:prstGeom>
        </p:spPr>
      </p:pic>
      <p:sp>
        <p:nvSpPr>
          <p:cNvPr id="2" name="Title 1">
            <a:extLst>
              <a:ext uri="{FF2B5EF4-FFF2-40B4-BE49-F238E27FC236}">
                <a16:creationId xmlns:a16="http://schemas.microsoft.com/office/drawing/2014/main" id="{BBFBEE2E-76AB-1152-76BC-6996303F3C94}"/>
              </a:ext>
            </a:extLst>
          </p:cNvPr>
          <p:cNvSpPr>
            <a:spLocks noGrp="1"/>
          </p:cNvSpPr>
          <p:nvPr>
            <p:ph type="title"/>
          </p:nvPr>
        </p:nvSpPr>
        <p:spPr>
          <a:xfrm>
            <a:off x="1569875" y="1407583"/>
            <a:ext cx="9052249" cy="1325563"/>
          </a:xfrm>
        </p:spPr>
        <p:txBody>
          <a:bodyPr>
            <a:normAutofit/>
          </a:bodyPr>
          <a:lstStyle/>
          <a:p>
            <a:r>
              <a:rPr lang="en-GB" sz="3200"/>
              <a:t>How similar were the Igbo/Asante civilizations before 1880? </a:t>
            </a:r>
            <a:endParaRPr lang="en-US" sz="3200"/>
          </a:p>
        </p:txBody>
      </p:sp>
      <p:sp>
        <p:nvSpPr>
          <p:cNvPr id="3" name="Content Placeholder 2">
            <a:extLst>
              <a:ext uri="{FF2B5EF4-FFF2-40B4-BE49-F238E27FC236}">
                <a16:creationId xmlns:a16="http://schemas.microsoft.com/office/drawing/2014/main" id="{573FC8F8-F3FA-269E-3E05-9951CB126D1E}"/>
              </a:ext>
            </a:extLst>
          </p:cNvPr>
          <p:cNvSpPr>
            <a:spLocks noGrp="1"/>
          </p:cNvSpPr>
          <p:nvPr>
            <p:ph sz="half" idx="1"/>
          </p:nvPr>
        </p:nvSpPr>
        <p:spPr>
          <a:xfrm>
            <a:off x="1569875" y="2506662"/>
            <a:ext cx="8053811" cy="2177305"/>
          </a:xfrm>
        </p:spPr>
        <p:txBody>
          <a:bodyPr>
            <a:normAutofit lnSpcReduction="10000"/>
          </a:bodyPr>
          <a:lstStyle/>
          <a:p>
            <a:pPr marL="0" indent="0">
              <a:buNone/>
            </a:pPr>
            <a:r>
              <a:rPr lang="en-GB" sz="2400"/>
              <a:t>Listen carefully – you could be </a:t>
            </a:r>
            <a:br>
              <a:rPr lang="en-GB" sz="2400"/>
            </a:br>
            <a:r>
              <a:rPr lang="en-GB" sz="2400"/>
              <a:t>picked on to speak at any time!  </a:t>
            </a:r>
          </a:p>
          <a:p>
            <a:pPr marL="0" indent="0">
              <a:buNone/>
            </a:pPr>
            <a:r>
              <a:rPr lang="en-GB" sz="2400"/>
              <a:t>Remember you can </a:t>
            </a:r>
            <a:r>
              <a:rPr lang="en-GB" sz="2400" b="1"/>
              <a:t>disagree</a:t>
            </a:r>
            <a:r>
              <a:rPr lang="en-GB" sz="2400"/>
              <a:t> with what </a:t>
            </a:r>
            <a:br>
              <a:rPr lang="en-GB" sz="2400"/>
            </a:br>
            <a:r>
              <a:rPr lang="en-GB" sz="2400"/>
              <a:t>the other side said, BUT try not to </a:t>
            </a:r>
            <a:r>
              <a:rPr lang="en-GB" sz="2400" b="1"/>
              <a:t>repeat</a:t>
            </a:r>
            <a:r>
              <a:rPr lang="en-GB" sz="2400"/>
              <a:t> </a:t>
            </a:r>
            <a:br>
              <a:rPr lang="en-GB" sz="2400"/>
            </a:br>
            <a:r>
              <a:rPr lang="en-GB" sz="2400"/>
              <a:t>what your side has already said.</a:t>
            </a:r>
          </a:p>
          <a:p>
            <a:endParaRPr lang="en-US"/>
          </a:p>
        </p:txBody>
      </p:sp>
      <p:pic>
        <p:nvPicPr>
          <p:cNvPr id="7" name="Content Placeholder 8">
            <a:extLst>
              <a:ext uri="{FF2B5EF4-FFF2-40B4-BE49-F238E27FC236}">
                <a16:creationId xmlns:a16="http://schemas.microsoft.com/office/drawing/2014/main" id="{D96C5405-57F8-42E3-BFC2-D2A87D73C4F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83107" y="594783"/>
            <a:ext cx="4625786" cy="812800"/>
          </a:xfrm>
          <a:prstGeom prst="rect">
            <a:avLst/>
          </a:prstGeom>
        </p:spPr>
      </p:pic>
      <p:pic>
        <p:nvPicPr>
          <p:cNvPr id="9" name="Graphic 8">
            <a:extLst>
              <a:ext uri="{FF2B5EF4-FFF2-40B4-BE49-F238E27FC236}">
                <a16:creationId xmlns:a16="http://schemas.microsoft.com/office/drawing/2014/main" id="{D3D23D3A-5623-5CCE-366F-6D262274944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575458">
            <a:off x="2067764" y="4372736"/>
            <a:ext cx="695117" cy="3243879"/>
          </a:xfrm>
          <a:prstGeom prst="rect">
            <a:avLst/>
          </a:prstGeom>
        </p:spPr>
      </p:pic>
      <p:pic>
        <p:nvPicPr>
          <p:cNvPr id="11" name="Graphic 10">
            <a:extLst>
              <a:ext uri="{FF2B5EF4-FFF2-40B4-BE49-F238E27FC236}">
                <a16:creationId xmlns:a16="http://schemas.microsoft.com/office/drawing/2014/main" id="{9677CCD3-5ADF-2CB4-83B3-BA41B3B596E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5091249">
            <a:off x="9388845" y="4399363"/>
            <a:ext cx="703009" cy="3323315"/>
          </a:xfrm>
          <a:prstGeom prst="rect">
            <a:avLst/>
          </a:prstGeom>
        </p:spPr>
      </p:pic>
      <p:sp>
        <p:nvSpPr>
          <p:cNvPr id="13" name="TextBox 12">
            <a:extLst>
              <a:ext uri="{FF2B5EF4-FFF2-40B4-BE49-F238E27FC236}">
                <a16:creationId xmlns:a16="http://schemas.microsoft.com/office/drawing/2014/main" id="{685C37E0-CA97-B98B-ACCC-AF7051CBEBEC}"/>
              </a:ext>
            </a:extLst>
          </p:cNvPr>
          <p:cNvSpPr txBox="1"/>
          <p:nvPr/>
        </p:nvSpPr>
        <p:spPr>
          <a:xfrm>
            <a:off x="1569876" y="4683967"/>
            <a:ext cx="4364394" cy="1015663"/>
          </a:xfrm>
          <a:prstGeom prst="rect">
            <a:avLst/>
          </a:prstGeom>
          <a:noFill/>
        </p:spPr>
        <p:txBody>
          <a:bodyPr wrap="square">
            <a:spAutoFit/>
          </a:bodyPr>
          <a:lstStyle/>
          <a:p>
            <a:r>
              <a:rPr lang="en-US" sz="2000"/>
              <a:t>I’ll pick on people from this side of the class to explain how these three civilizations were mostly </a:t>
            </a:r>
            <a:r>
              <a:rPr lang="en-US" sz="2000" b="1"/>
              <a:t>similar</a:t>
            </a:r>
          </a:p>
        </p:txBody>
      </p:sp>
      <p:sp>
        <p:nvSpPr>
          <p:cNvPr id="14" name="TextBox 13">
            <a:extLst>
              <a:ext uri="{FF2B5EF4-FFF2-40B4-BE49-F238E27FC236}">
                <a16:creationId xmlns:a16="http://schemas.microsoft.com/office/drawing/2014/main" id="{98A8961A-49DC-4372-9207-DCBB0E9677A1}"/>
              </a:ext>
            </a:extLst>
          </p:cNvPr>
          <p:cNvSpPr txBox="1"/>
          <p:nvPr/>
        </p:nvSpPr>
        <p:spPr>
          <a:xfrm>
            <a:off x="6499550" y="4683967"/>
            <a:ext cx="4364394" cy="1015663"/>
          </a:xfrm>
          <a:prstGeom prst="rect">
            <a:avLst/>
          </a:prstGeom>
          <a:noFill/>
        </p:spPr>
        <p:txBody>
          <a:bodyPr wrap="square">
            <a:spAutoFit/>
          </a:bodyPr>
          <a:lstStyle/>
          <a:p>
            <a:pPr algn="r"/>
            <a:r>
              <a:rPr lang="en-US" sz="2000"/>
              <a:t>I’ll pick on people from this side of the class to explain how these three civilizations were mostly </a:t>
            </a:r>
            <a:r>
              <a:rPr lang="en-US" sz="2000" b="1"/>
              <a:t>different</a:t>
            </a:r>
          </a:p>
        </p:txBody>
      </p:sp>
    </p:spTree>
    <p:extLst>
      <p:ext uri="{BB962C8B-B14F-4D97-AF65-F5344CB8AC3E}">
        <p14:creationId xmlns:p14="http://schemas.microsoft.com/office/powerpoint/2010/main" val="1512851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22ACA-D003-9CBB-091A-A6EF86E45E99}"/>
              </a:ext>
            </a:extLst>
          </p:cNvPr>
          <p:cNvSpPr>
            <a:spLocks noGrp="1"/>
          </p:cNvSpPr>
          <p:nvPr>
            <p:ph type="title"/>
          </p:nvPr>
        </p:nvSpPr>
        <p:spPr>
          <a:xfrm>
            <a:off x="927379" y="629349"/>
            <a:ext cx="5487792" cy="1325563"/>
          </a:xfrm>
        </p:spPr>
        <p:txBody>
          <a:bodyPr>
            <a:normAutofit/>
          </a:bodyPr>
          <a:lstStyle/>
          <a:p>
            <a:r>
              <a:rPr lang="en-US" sz="3600"/>
              <a:t>What do these artefacts have in common?</a:t>
            </a:r>
          </a:p>
        </p:txBody>
      </p:sp>
      <p:pic>
        <p:nvPicPr>
          <p:cNvPr id="4" name="Picture 3" descr="Atumpan, Wood, fiber, hide, Ashanti (Asante)">
            <a:extLst>
              <a:ext uri="{FF2B5EF4-FFF2-40B4-BE49-F238E27FC236}">
                <a16:creationId xmlns:a16="http://schemas.microsoft.com/office/drawing/2014/main" id="{40AB481D-98B1-3758-FBA3-F9C2316403EA}"/>
              </a:ext>
            </a:extLst>
          </p:cNvPr>
          <p:cNvPicPr>
            <a:picLocks noChangeAspect="1" noChangeArrowheads="1"/>
          </p:cNvPicPr>
          <p:nvPr/>
        </p:nvPicPr>
        <p:blipFill rotWithShape="1">
          <a:blip r:embed="rId3" r:link="rId4">
            <a:extLst>
              <a:ext uri="{28A0092B-C50C-407E-A947-70E740481C1C}">
                <a14:useLocalDpi xmlns:a14="http://schemas.microsoft.com/office/drawing/2010/main" val="0"/>
              </a:ext>
            </a:extLst>
          </a:blip>
          <a:srcRect l="12310" r="15068"/>
          <a:stretch>
            <a:fillRect/>
          </a:stretch>
        </p:blipFill>
        <p:spPr bwMode="auto">
          <a:xfrm rot="21418980">
            <a:off x="1034229" y="2062701"/>
            <a:ext cx="2395519" cy="4123321"/>
          </a:xfrm>
          <a:prstGeom prst="rect">
            <a:avLst/>
          </a:prstGeom>
          <a:noFill/>
          <a:ln w="76200">
            <a:solidFill>
              <a:schemeClr val="accent3"/>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4" descr="A close-up of a drum&#10;&#10;Description automatically generated with low confidence">
            <a:extLst>
              <a:ext uri="{FF2B5EF4-FFF2-40B4-BE49-F238E27FC236}">
                <a16:creationId xmlns:a16="http://schemas.microsoft.com/office/drawing/2014/main" id="{7143DB13-34D4-0B75-7F4E-8E3ADC2BAE5A}"/>
              </a:ext>
            </a:extLst>
          </p:cNvPr>
          <p:cNvPicPr>
            <a:picLocks noChangeAspect="1" noChangeArrowheads="1"/>
          </p:cNvPicPr>
          <p:nvPr/>
        </p:nvPicPr>
        <p:blipFill rotWithShape="1">
          <a:blip r:embed="rId5" r:link="rId6">
            <a:extLst>
              <a:ext uri="{28A0092B-C50C-407E-A947-70E740481C1C}">
                <a14:useLocalDpi xmlns:a14="http://schemas.microsoft.com/office/drawing/2010/main" val="0"/>
              </a:ext>
            </a:extLst>
          </a:blip>
          <a:srcRect l="21647" r="20772"/>
          <a:stretch>
            <a:fillRect/>
          </a:stretch>
        </p:blipFill>
        <p:spPr bwMode="auto">
          <a:xfrm rot="246690">
            <a:off x="8813609" y="2212621"/>
            <a:ext cx="2679356" cy="4066603"/>
          </a:xfrm>
          <a:prstGeom prst="rect">
            <a:avLst/>
          </a:prstGeom>
          <a:noFill/>
          <a:ln w="76200">
            <a:solidFill>
              <a:schemeClr val="accent3"/>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2" descr="A wooden boat on a white background&#10;&#10;Description automatically generated with low confidence">
            <a:extLst>
              <a:ext uri="{FF2B5EF4-FFF2-40B4-BE49-F238E27FC236}">
                <a16:creationId xmlns:a16="http://schemas.microsoft.com/office/drawing/2014/main" id="{222D0458-FD71-054B-50A9-C02BCBD19AFC}"/>
              </a:ext>
            </a:extLst>
          </p:cNvPr>
          <p:cNvPicPr>
            <a:picLocks noChangeAspect="1" noChangeArrowheads="1"/>
          </p:cNvPicPr>
          <p:nvPr/>
        </p:nvPicPr>
        <p:blipFill rotWithShape="1">
          <a:blip r:embed="rId7" r:link="rId8">
            <a:extLst>
              <a:ext uri="{28A0092B-C50C-407E-A947-70E740481C1C}">
                <a14:useLocalDpi xmlns:a14="http://schemas.microsoft.com/office/drawing/2010/main" val="0"/>
              </a:ext>
            </a:extLst>
          </a:blip>
          <a:srcRect t="19908" b="13731"/>
          <a:stretch>
            <a:fillRect/>
          </a:stretch>
        </p:blipFill>
        <p:spPr bwMode="auto">
          <a:xfrm rot="151136">
            <a:off x="4013899" y="4303280"/>
            <a:ext cx="3792596" cy="1785388"/>
          </a:xfrm>
          <a:prstGeom prst="rect">
            <a:avLst/>
          </a:prstGeom>
          <a:noFill/>
          <a:ln w="76200">
            <a:solidFill>
              <a:schemeClr val="accent3"/>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E51018F2-C948-FB36-55D6-7F259960720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2448" b="12356"/>
          <a:stretch/>
        </p:blipFill>
        <p:spPr bwMode="auto">
          <a:xfrm rot="21408299">
            <a:off x="5160205" y="1788428"/>
            <a:ext cx="3336007" cy="2095100"/>
          </a:xfrm>
          <a:prstGeom prst="rect">
            <a:avLst/>
          </a:prstGeom>
          <a:noFill/>
          <a:ln w="76200">
            <a:solidFill>
              <a:schemeClr val="accent3"/>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7618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shape&#10;&#10;Description automatically generated">
            <a:extLst>
              <a:ext uri="{FF2B5EF4-FFF2-40B4-BE49-F238E27FC236}">
                <a16:creationId xmlns:a16="http://schemas.microsoft.com/office/drawing/2014/main" id="{160D18AF-8584-7D0B-A0E4-1F0C24ABFCC9}"/>
              </a:ext>
            </a:extLst>
          </p:cNvPr>
          <p:cNvPicPr>
            <a:picLocks noChangeAspect="1"/>
          </p:cNvPicPr>
          <p:nvPr/>
        </p:nvPicPr>
        <p:blipFill>
          <a:blip r:embed="rId2"/>
          <a:stretch>
            <a:fillRect/>
          </a:stretch>
        </p:blipFill>
        <p:spPr>
          <a:xfrm>
            <a:off x="-1" y="0"/>
            <a:ext cx="12536823" cy="7051963"/>
          </a:xfrm>
          <a:prstGeom prst="rect">
            <a:avLst/>
          </a:prstGeom>
        </p:spPr>
      </p:pic>
      <p:pic>
        <p:nvPicPr>
          <p:cNvPr id="7" name="Graphic 6">
            <a:extLst>
              <a:ext uri="{FF2B5EF4-FFF2-40B4-BE49-F238E27FC236}">
                <a16:creationId xmlns:a16="http://schemas.microsoft.com/office/drawing/2014/main" id="{294AA5C9-AC3D-EAE8-C255-C707B77C67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357074">
            <a:off x="4251283" y="1584283"/>
            <a:ext cx="3689434" cy="3689434"/>
          </a:xfrm>
          <a:prstGeom prst="rect">
            <a:avLst/>
          </a:prstGeom>
        </p:spPr>
      </p:pic>
    </p:spTree>
    <p:extLst>
      <p:ext uri="{BB962C8B-B14F-4D97-AF65-F5344CB8AC3E}">
        <p14:creationId xmlns:p14="http://schemas.microsoft.com/office/powerpoint/2010/main" val="19448092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22ACA-D003-9CBB-091A-A6EF86E45E99}"/>
              </a:ext>
            </a:extLst>
          </p:cNvPr>
          <p:cNvSpPr>
            <a:spLocks noGrp="1"/>
          </p:cNvSpPr>
          <p:nvPr>
            <p:ph type="title"/>
          </p:nvPr>
        </p:nvSpPr>
        <p:spPr>
          <a:xfrm>
            <a:off x="841127" y="676955"/>
            <a:ext cx="5487792" cy="1325563"/>
          </a:xfrm>
        </p:spPr>
        <p:txBody>
          <a:bodyPr>
            <a:normAutofit/>
          </a:bodyPr>
          <a:lstStyle/>
          <a:p>
            <a:r>
              <a:rPr lang="en-US" sz="3600"/>
              <a:t>What do these artefacts have in common?</a:t>
            </a:r>
          </a:p>
        </p:txBody>
      </p:sp>
      <p:pic>
        <p:nvPicPr>
          <p:cNvPr id="4" name="Picture 3" descr="Atumpan, Wood, fiber, hide, Ashanti (Asante)">
            <a:extLst>
              <a:ext uri="{FF2B5EF4-FFF2-40B4-BE49-F238E27FC236}">
                <a16:creationId xmlns:a16="http://schemas.microsoft.com/office/drawing/2014/main" id="{40AB481D-98B1-3758-FBA3-F9C2316403EA}"/>
              </a:ext>
            </a:extLst>
          </p:cNvPr>
          <p:cNvPicPr>
            <a:picLocks noChangeAspect="1" noChangeArrowheads="1"/>
          </p:cNvPicPr>
          <p:nvPr/>
        </p:nvPicPr>
        <p:blipFill rotWithShape="1">
          <a:blip r:embed="rId3" r:link="rId4">
            <a:extLst>
              <a:ext uri="{28A0092B-C50C-407E-A947-70E740481C1C}">
                <a14:useLocalDpi xmlns:a14="http://schemas.microsoft.com/office/drawing/2010/main" val="0"/>
              </a:ext>
            </a:extLst>
          </a:blip>
          <a:srcRect l="12310" r="15068"/>
          <a:stretch>
            <a:fillRect/>
          </a:stretch>
        </p:blipFill>
        <p:spPr bwMode="auto">
          <a:xfrm rot="21418980">
            <a:off x="6589418" y="1090253"/>
            <a:ext cx="1972798" cy="3395706"/>
          </a:xfrm>
          <a:prstGeom prst="rect">
            <a:avLst/>
          </a:prstGeom>
          <a:noFill/>
          <a:ln w="76200">
            <a:solidFill>
              <a:schemeClr val="accent3"/>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4" descr="A close-up of a drum&#10;&#10;Description automatically generated with low confidence">
            <a:extLst>
              <a:ext uri="{FF2B5EF4-FFF2-40B4-BE49-F238E27FC236}">
                <a16:creationId xmlns:a16="http://schemas.microsoft.com/office/drawing/2014/main" id="{7143DB13-34D4-0B75-7F4E-8E3ADC2BAE5A}"/>
              </a:ext>
            </a:extLst>
          </p:cNvPr>
          <p:cNvPicPr>
            <a:picLocks noChangeAspect="1" noChangeArrowheads="1"/>
          </p:cNvPicPr>
          <p:nvPr/>
        </p:nvPicPr>
        <p:blipFill rotWithShape="1">
          <a:blip r:embed="rId5" r:link="rId6">
            <a:extLst>
              <a:ext uri="{28A0092B-C50C-407E-A947-70E740481C1C}">
                <a14:useLocalDpi xmlns:a14="http://schemas.microsoft.com/office/drawing/2010/main" val="0"/>
              </a:ext>
            </a:extLst>
          </a:blip>
          <a:srcRect l="21647" r="20772"/>
          <a:stretch>
            <a:fillRect/>
          </a:stretch>
        </p:blipFill>
        <p:spPr bwMode="auto">
          <a:xfrm rot="246690">
            <a:off x="9456015" y="3268204"/>
            <a:ext cx="1999059" cy="3034079"/>
          </a:xfrm>
          <a:prstGeom prst="rect">
            <a:avLst/>
          </a:prstGeom>
          <a:noFill/>
          <a:ln w="76200">
            <a:solidFill>
              <a:schemeClr val="accent3"/>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2" descr="A wooden boat on a white background&#10;&#10;Description automatically generated with low confidence">
            <a:extLst>
              <a:ext uri="{FF2B5EF4-FFF2-40B4-BE49-F238E27FC236}">
                <a16:creationId xmlns:a16="http://schemas.microsoft.com/office/drawing/2014/main" id="{222D0458-FD71-054B-50A9-C02BCBD19AFC}"/>
              </a:ext>
            </a:extLst>
          </p:cNvPr>
          <p:cNvPicPr>
            <a:picLocks noChangeAspect="1" noChangeArrowheads="1"/>
          </p:cNvPicPr>
          <p:nvPr/>
        </p:nvPicPr>
        <p:blipFill rotWithShape="1">
          <a:blip r:embed="rId7" r:link="rId8">
            <a:extLst>
              <a:ext uri="{28A0092B-C50C-407E-A947-70E740481C1C}">
                <a14:useLocalDpi xmlns:a14="http://schemas.microsoft.com/office/drawing/2010/main" val="0"/>
              </a:ext>
            </a:extLst>
          </a:blip>
          <a:srcRect t="19908" b="13731"/>
          <a:stretch>
            <a:fillRect/>
          </a:stretch>
        </p:blipFill>
        <p:spPr bwMode="auto">
          <a:xfrm rot="151136">
            <a:off x="5920647" y="4798315"/>
            <a:ext cx="3191300" cy="1502324"/>
          </a:xfrm>
          <a:prstGeom prst="rect">
            <a:avLst/>
          </a:prstGeom>
          <a:noFill/>
          <a:ln w="76200">
            <a:solidFill>
              <a:schemeClr val="accent3"/>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E51018F2-C948-FB36-55D6-7F259960720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2448" b="12356"/>
          <a:stretch/>
        </p:blipFill>
        <p:spPr bwMode="auto">
          <a:xfrm rot="21408299">
            <a:off x="8755989" y="1136113"/>
            <a:ext cx="2759136" cy="1732810"/>
          </a:xfrm>
          <a:prstGeom prst="rect">
            <a:avLst/>
          </a:prstGeom>
          <a:noFill/>
          <a:ln w="76200">
            <a:solidFill>
              <a:schemeClr val="accent3"/>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31DB1AE-8AE6-0F5C-570C-C69F181F6F8D}"/>
              </a:ext>
            </a:extLst>
          </p:cNvPr>
          <p:cNvSpPr txBox="1"/>
          <p:nvPr/>
        </p:nvSpPr>
        <p:spPr>
          <a:xfrm>
            <a:off x="841127" y="1954912"/>
            <a:ext cx="4815029" cy="4524315"/>
          </a:xfrm>
          <a:prstGeom prst="rect">
            <a:avLst/>
          </a:prstGeom>
          <a:noFill/>
        </p:spPr>
        <p:txBody>
          <a:bodyPr wrap="square">
            <a:spAutoFit/>
          </a:bodyPr>
          <a:lstStyle/>
          <a:p>
            <a:pPr marL="457200" indent="-457200">
              <a:spcBef>
                <a:spcPts val="1000"/>
              </a:spcBef>
              <a:buAutoNum type="arabicParenR"/>
            </a:pPr>
            <a:r>
              <a:rPr lang="en-US" sz="2000"/>
              <a:t>Made by skilled Asante crafts people</a:t>
            </a:r>
          </a:p>
          <a:p>
            <a:pPr marL="457200" indent="-457200">
              <a:spcBef>
                <a:spcPts val="1000"/>
              </a:spcBef>
              <a:buAutoNum type="arabicParenR"/>
            </a:pPr>
            <a:r>
              <a:rPr lang="en-US" sz="2000"/>
              <a:t>Old – mostly nineteenth century</a:t>
            </a:r>
          </a:p>
          <a:p>
            <a:pPr marL="457200" indent="-457200">
              <a:spcBef>
                <a:spcPts val="1000"/>
              </a:spcBef>
              <a:buAutoNum type="arabicParenR"/>
            </a:pPr>
            <a:r>
              <a:rPr lang="en-US" sz="2000"/>
              <a:t>Beautiful – the photos don’t do them justice!</a:t>
            </a:r>
          </a:p>
          <a:p>
            <a:pPr marL="457200" indent="-457200">
              <a:spcBef>
                <a:spcPts val="1000"/>
              </a:spcBef>
              <a:buAutoNum type="arabicParenR"/>
            </a:pPr>
            <a:r>
              <a:rPr lang="en-US" sz="2000"/>
              <a:t>Entertaining – as drums for music</a:t>
            </a:r>
          </a:p>
          <a:p>
            <a:pPr marL="457200" indent="-457200">
              <a:spcBef>
                <a:spcPts val="1000"/>
              </a:spcBef>
              <a:buAutoNum type="arabicParenR"/>
            </a:pPr>
            <a:r>
              <a:rPr lang="en-US" sz="2000"/>
              <a:t>Crafted from wood and leather</a:t>
            </a:r>
          </a:p>
          <a:p>
            <a:pPr marL="457200" indent="-457200">
              <a:spcBef>
                <a:spcPts val="1000"/>
              </a:spcBef>
              <a:buAutoNum type="arabicParenR"/>
            </a:pPr>
            <a:r>
              <a:rPr lang="en-US" sz="2000"/>
              <a:t>Functional – they are all </a:t>
            </a:r>
            <a:r>
              <a:rPr lang="en-US" sz="2000" i="1"/>
              <a:t>talking</a:t>
            </a:r>
            <a:r>
              <a:rPr lang="en-US" sz="2000"/>
              <a:t> drum: </a:t>
            </a:r>
            <a:r>
              <a:rPr lang="en-US" sz="2000">
                <a:hlinkClick r:id="rId10"/>
              </a:rPr>
              <a:t>https://www.youtube.com/watch?v=Ov9FUu7alKk</a:t>
            </a:r>
            <a:r>
              <a:rPr lang="en-US" sz="2000"/>
              <a:t> </a:t>
            </a:r>
          </a:p>
          <a:p>
            <a:pPr marL="457200" indent="-457200">
              <a:spcBef>
                <a:spcPts val="1000"/>
              </a:spcBef>
              <a:buAutoNum type="arabicParenR"/>
            </a:pPr>
            <a:r>
              <a:rPr lang="en-US" sz="2000"/>
              <a:t>Now held in UK/US museums</a:t>
            </a:r>
          </a:p>
          <a:p>
            <a:endParaRPr lang="en-US"/>
          </a:p>
        </p:txBody>
      </p:sp>
    </p:spTree>
    <p:extLst>
      <p:ext uri="{BB962C8B-B14F-4D97-AF65-F5344CB8AC3E}">
        <p14:creationId xmlns:p14="http://schemas.microsoft.com/office/powerpoint/2010/main" val="3876587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CC5E794-EA47-80CD-E100-80F32992DD5D}"/>
              </a:ext>
            </a:extLst>
          </p:cNvPr>
          <p:cNvSpPr>
            <a:spLocks noGrp="1"/>
          </p:cNvSpPr>
          <p:nvPr>
            <p:ph type="subTitle" idx="1"/>
          </p:nvPr>
        </p:nvSpPr>
        <p:spPr>
          <a:xfrm>
            <a:off x="6391653" y="3150750"/>
            <a:ext cx="5157615" cy="3435713"/>
          </a:xfrm>
        </p:spPr>
        <p:txBody>
          <a:bodyPr>
            <a:normAutofit/>
          </a:bodyPr>
          <a:lstStyle/>
          <a:p>
            <a:r>
              <a:rPr lang="en-US"/>
              <a:t>Make sure you look carefully at the details of the words or picture, and try to </a:t>
            </a:r>
            <a:r>
              <a:rPr lang="en-US" b="1"/>
              <a:t>read between the lines</a:t>
            </a:r>
            <a:r>
              <a:rPr lang="en-US"/>
              <a:t>!  </a:t>
            </a:r>
          </a:p>
          <a:p>
            <a:r>
              <a:rPr lang="en-US" b="1"/>
              <a:t>Everyone</a:t>
            </a:r>
            <a:r>
              <a:rPr lang="en-US"/>
              <a:t> in the group should add </a:t>
            </a:r>
            <a:br>
              <a:rPr lang="en-US"/>
            </a:br>
            <a:r>
              <a:rPr lang="en-US"/>
              <a:t>at least </a:t>
            </a:r>
            <a:r>
              <a:rPr lang="en-US" b="1"/>
              <a:t>one thought </a:t>
            </a:r>
            <a:r>
              <a:rPr lang="en-US"/>
              <a:t>to the sheet!</a:t>
            </a:r>
          </a:p>
          <a:p>
            <a:r>
              <a:rPr lang="en-US"/>
              <a:t>Think about </a:t>
            </a:r>
            <a:r>
              <a:rPr lang="en-US" b="1"/>
              <a:t>who made the source </a:t>
            </a:r>
            <a:r>
              <a:rPr lang="en-US"/>
              <a:t>and why in deciding whether or not you trust it – remember, it’s ok to be somewhere in between!</a:t>
            </a:r>
          </a:p>
          <a:p>
            <a:endParaRPr lang="en-US"/>
          </a:p>
          <a:p>
            <a:endParaRPr lang="en-US"/>
          </a:p>
        </p:txBody>
      </p:sp>
      <p:sp>
        <p:nvSpPr>
          <p:cNvPr id="2" name="Title 1">
            <a:extLst>
              <a:ext uri="{FF2B5EF4-FFF2-40B4-BE49-F238E27FC236}">
                <a16:creationId xmlns:a16="http://schemas.microsoft.com/office/drawing/2014/main" id="{8769231A-B5B0-1C18-B1EB-EB4257DC7D21}"/>
              </a:ext>
            </a:extLst>
          </p:cNvPr>
          <p:cNvSpPr>
            <a:spLocks noGrp="1"/>
          </p:cNvSpPr>
          <p:nvPr>
            <p:ph type="ctrTitle"/>
          </p:nvPr>
        </p:nvSpPr>
        <p:spPr>
          <a:xfrm>
            <a:off x="6391653" y="924386"/>
            <a:ext cx="5157616" cy="2226364"/>
          </a:xfrm>
        </p:spPr>
        <p:txBody>
          <a:bodyPr>
            <a:noAutofit/>
          </a:bodyPr>
          <a:lstStyle/>
          <a:p>
            <a:r>
              <a:rPr lang="en-US" sz="2800" b="1"/>
              <a:t>Your group will be annotating a source which reveals something about either Asante or Igbo culture.</a:t>
            </a:r>
          </a:p>
        </p:txBody>
      </p:sp>
      <p:pic>
        <p:nvPicPr>
          <p:cNvPr id="7" name="Graphic 6">
            <a:extLst>
              <a:ext uri="{FF2B5EF4-FFF2-40B4-BE49-F238E27FC236}">
                <a16:creationId xmlns:a16="http://schemas.microsoft.com/office/drawing/2014/main" id="{59F85096-835F-E52B-94FB-7DD4C92563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53547" y="271537"/>
            <a:ext cx="2284905" cy="844422"/>
          </a:xfrm>
          <a:prstGeom prst="rect">
            <a:avLst/>
          </a:prstGeom>
        </p:spPr>
      </p:pic>
      <p:pic>
        <p:nvPicPr>
          <p:cNvPr id="8" name="Picture 2" descr="The Interesting Narrative of the Life of Olaudah Equiano.... (London, 1794). (Lib">
            <a:extLst>
              <a:ext uri="{FF2B5EF4-FFF2-40B4-BE49-F238E27FC236}">
                <a16:creationId xmlns:a16="http://schemas.microsoft.com/office/drawing/2014/main" id="{62A4E1BA-85C5-C972-2C05-59340DB260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881424">
            <a:off x="364541" y="508845"/>
            <a:ext cx="3995531" cy="3291234"/>
          </a:xfrm>
          <a:prstGeom prst="rect">
            <a:avLst/>
          </a:prstGeom>
          <a:noFill/>
          <a:ln w="76200">
            <a:solidFill>
              <a:schemeClr val="accent3"/>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F3242D92-E538-21D3-F740-9FB5D87F01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76191">
            <a:off x="2914852" y="3417443"/>
            <a:ext cx="2468511" cy="3185175"/>
          </a:xfrm>
          <a:prstGeom prst="rect">
            <a:avLst/>
          </a:prstGeom>
          <a:noFill/>
          <a:ln w="76200">
            <a:solidFill>
              <a:schemeClr val="accent3"/>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38655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A6A8DC9-90D7-6BB1-93D3-E520040137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8040" y="357809"/>
            <a:ext cx="10597602" cy="5485049"/>
          </a:xfrm>
          <a:prstGeom prst="rect">
            <a:avLst/>
          </a:prstGeom>
        </p:spPr>
      </p:pic>
      <p:pic>
        <p:nvPicPr>
          <p:cNvPr id="3" name="Graphic 2">
            <a:extLst>
              <a:ext uri="{FF2B5EF4-FFF2-40B4-BE49-F238E27FC236}">
                <a16:creationId xmlns:a16="http://schemas.microsoft.com/office/drawing/2014/main" id="{B29F558E-C7BF-4D1C-15AA-CBC71D4B794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5581" y="583097"/>
            <a:ext cx="8777218" cy="4306955"/>
          </a:xfrm>
          <a:prstGeom prst="rect">
            <a:avLst/>
          </a:prstGeom>
        </p:spPr>
      </p:pic>
      <p:pic>
        <p:nvPicPr>
          <p:cNvPr id="4" name="Content Placeholder 6" descr="A large group of people holding flags&#10;&#10;Description automatically generated with low confidence">
            <a:extLst>
              <a:ext uri="{FF2B5EF4-FFF2-40B4-BE49-F238E27FC236}">
                <a16:creationId xmlns:a16="http://schemas.microsoft.com/office/drawing/2014/main" id="{4A21FA27-4519-1D37-3828-C7CE01674292}"/>
              </a:ext>
            </a:extLst>
          </p:cNvPr>
          <p:cNvPicPr>
            <a:picLocks noChangeAspect="1"/>
          </p:cNvPicPr>
          <p:nvPr/>
        </p:nvPicPr>
        <p:blipFill>
          <a:blip r:embed="rId7"/>
          <a:stretch>
            <a:fillRect/>
          </a:stretch>
        </p:blipFill>
        <p:spPr>
          <a:xfrm>
            <a:off x="735498" y="957871"/>
            <a:ext cx="6520068" cy="2471129"/>
          </a:xfrm>
          <a:prstGeom prst="rect">
            <a:avLst/>
          </a:prstGeom>
          <a:ln w="76200">
            <a:solidFill>
              <a:schemeClr val="accent4"/>
            </a:solidFill>
          </a:ln>
        </p:spPr>
      </p:pic>
      <p:sp>
        <p:nvSpPr>
          <p:cNvPr id="6" name="TextBox 5">
            <a:extLst>
              <a:ext uri="{FF2B5EF4-FFF2-40B4-BE49-F238E27FC236}">
                <a16:creationId xmlns:a16="http://schemas.microsoft.com/office/drawing/2014/main" id="{24C98AC2-5F9D-40C4-5114-996B7C8E2769}"/>
              </a:ext>
            </a:extLst>
          </p:cNvPr>
          <p:cNvSpPr txBox="1"/>
          <p:nvPr/>
        </p:nvSpPr>
        <p:spPr>
          <a:xfrm>
            <a:off x="7405726" y="1136136"/>
            <a:ext cx="1787073" cy="1908215"/>
          </a:xfrm>
          <a:prstGeom prst="rect">
            <a:avLst/>
          </a:prstGeom>
          <a:noFill/>
        </p:spPr>
        <p:txBody>
          <a:bodyPr wrap="square">
            <a:spAutoFit/>
          </a:bodyPr>
          <a:lstStyle/>
          <a:p>
            <a:r>
              <a:rPr lang="en-US" sz="2000" b="1"/>
              <a:t>What does this show/ suggest about Asante culture?</a:t>
            </a:r>
          </a:p>
          <a:p>
            <a:endParaRPr lang="en-US"/>
          </a:p>
        </p:txBody>
      </p:sp>
      <p:sp>
        <p:nvSpPr>
          <p:cNvPr id="10" name="TextBox 9">
            <a:extLst>
              <a:ext uri="{FF2B5EF4-FFF2-40B4-BE49-F238E27FC236}">
                <a16:creationId xmlns:a16="http://schemas.microsoft.com/office/drawing/2014/main" id="{0CF5026C-67B4-5C68-4F61-2A17ACFC4915}"/>
              </a:ext>
            </a:extLst>
          </p:cNvPr>
          <p:cNvSpPr txBox="1"/>
          <p:nvPr/>
        </p:nvSpPr>
        <p:spPr>
          <a:xfrm>
            <a:off x="9252885" y="1136136"/>
            <a:ext cx="1600647" cy="1600438"/>
          </a:xfrm>
          <a:prstGeom prst="rect">
            <a:avLst/>
          </a:prstGeom>
          <a:noFill/>
        </p:spPr>
        <p:txBody>
          <a:bodyPr wrap="square">
            <a:spAutoFit/>
          </a:bodyPr>
          <a:lstStyle/>
          <a:p>
            <a:r>
              <a:rPr lang="en-US" sz="2000" b="1"/>
              <a:t>What questions does this raise? </a:t>
            </a:r>
          </a:p>
          <a:p>
            <a:endParaRPr lang="en-US"/>
          </a:p>
        </p:txBody>
      </p:sp>
      <p:sp>
        <p:nvSpPr>
          <p:cNvPr id="14" name="TextBox 13">
            <a:extLst>
              <a:ext uri="{FF2B5EF4-FFF2-40B4-BE49-F238E27FC236}">
                <a16:creationId xmlns:a16="http://schemas.microsoft.com/office/drawing/2014/main" id="{3106F52A-FEA7-D828-C98E-F23BF70B424D}"/>
              </a:ext>
            </a:extLst>
          </p:cNvPr>
          <p:cNvSpPr txBox="1"/>
          <p:nvPr/>
        </p:nvSpPr>
        <p:spPr>
          <a:xfrm>
            <a:off x="10815642" y="1136136"/>
            <a:ext cx="1296743" cy="2831544"/>
          </a:xfrm>
          <a:prstGeom prst="rect">
            <a:avLst/>
          </a:prstGeom>
          <a:noFill/>
        </p:spPr>
        <p:txBody>
          <a:bodyPr wrap="square">
            <a:spAutoFit/>
          </a:bodyPr>
          <a:lstStyle/>
          <a:p>
            <a:r>
              <a:rPr lang="en-US" sz="2000" b="1"/>
              <a:t>Do you trust the creator of this source? Why or why not?</a:t>
            </a:r>
          </a:p>
          <a:p>
            <a:endParaRPr lang="en-US"/>
          </a:p>
        </p:txBody>
      </p:sp>
      <p:sp>
        <p:nvSpPr>
          <p:cNvPr id="16" name="TextBox 15">
            <a:extLst>
              <a:ext uri="{FF2B5EF4-FFF2-40B4-BE49-F238E27FC236}">
                <a16:creationId xmlns:a16="http://schemas.microsoft.com/office/drawing/2014/main" id="{F4D66F66-D252-367F-F0DE-C6C033B268AA}"/>
              </a:ext>
            </a:extLst>
          </p:cNvPr>
          <p:cNvSpPr txBox="1"/>
          <p:nvPr/>
        </p:nvSpPr>
        <p:spPr>
          <a:xfrm>
            <a:off x="735498" y="3514902"/>
            <a:ext cx="6520068" cy="1231106"/>
          </a:xfrm>
          <a:prstGeom prst="rect">
            <a:avLst/>
          </a:prstGeom>
          <a:noFill/>
        </p:spPr>
        <p:txBody>
          <a:bodyPr wrap="square">
            <a:spAutoFit/>
          </a:bodyPr>
          <a:lstStyle/>
          <a:p>
            <a:r>
              <a:rPr lang="en-US" sz="1400"/>
              <a:t>From Edward Bowditch, ‘Mission from Cape Coast Castle to </a:t>
            </a:r>
            <a:r>
              <a:rPr lang="en-US" sz="1400" err="1"/>
              <a:t>Ashantee</a:t>
            </a:r>
            <a:r>
              <a:rPr lang="en-US" sz="1400"/>
              <a:t>’, published 1819.  Bowditch was from Bristol and worked for the ‘African Company of Merchants’, which made money from the kidnap and enslavement of people in West Africa, and their forced transportation across the Atlantic.</a:t>
            </a:r>
          </a:p>
          <a:p>
            <a:endParaRPr lang="en-US"/>
          </a:p>
        </p:txBody>
      </p:sp>
    </p:spTree>
    <p:extLst>
      <p:ext uri="{BB962C8B-B14F-4D97-AF65-F5344CB8AC3E}">
        <p14:creationId xmlns:p14="http://schemas.microsoft.com/office/powerpoint/2010/main" val="3184835357"/>
      </p:ext>
    </p:extLst>
  </p:cSld>
  <p:clrMapOvr>
    <a:masterClrMapping/>
  </p:clrMapOvr>
</p:sld>
</file>

<file path=ppt/theme/theme1.xml><?xml version="1.0" encoding="utf-8"?>
<a:theme xmlns:a="http://schemas.openxmlformats.org/drawingml/2006/main" name="Update - Teaching Slavery in Scotland">
  <a:themeElements>
    <a:clrScheme name="Teaching Slavery 23">
      <a:dk1>
        <a:srgbClr val="24283C"/>
      </a:dk1>
      <a:lt1>
        <a:srgbClr val="F2F0FF"/>
      </a:lt1>
      <a:dk2>
        <a:srgbClr val="24283C"/>
      </a:dk2>
      <a:lt2>
        <a:srgbClr val="F2F0FF"/>
      </a:lt2>
      <a:accent1>
        <a:srgbClr val="F75122"/>
      </a:accent1>
      <a:accent2>
        <a:srgbClr val="DE0B18"/>
      </a:accent2>
      <a:accent3>
        <a:srgbClr val="F1A828"/>
      </a:accent3>
      <a:accent4>
        <a:srgbClr val="59AFA4"/>
      </a:accent4>
      <a:accent5>
        <a:srgbClr val="24283C"/>
      </a:accent5>
      <a:accent6>
        <a:srgbClr val="EB875E"/>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pdate - Teaching Slavery in Scotland" id="{E4DACA91-76D3-C64C-AAF2-AEB7C76463CB}" vid="{3C1424DC-7F19-664E-97D5-647360EB0EB1}"/>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4ed8faba-1ac0-499b-b3d0-aae1dd16d0a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ECFA5C4BCC4AA41A24F75CCCF0AF410" ma:contentTypeVersion="16" ma:contentTypeDescription="Create a new document." ma:contentTypeScope="" ma:versionID="ed762fff328558441a0f91c6460de9ce">
  <xsd:schema xmlns:xsd="http://www.w3.org/2001/XMLSchema" xmlns:xs="http://www.w3.org/2001/XMLSchema" xmlns:p="http://schemas.microsoft.com/office/2006/metadata/properties" xmlns:ns3="0a57f275-29bd-40c9-849e-c62925314dd6" xmlns:ns4="4ed8faba-1ac0-499b-b3d0-aae1dd16d0a0" targetNamespace="http://schemas.microsoft.com/office/2006/metadata/properties" ma:root="true" ma:fieldsID="c8118f5ab22f10a5a11ef60ca6ce82ef" ns3:_="" ns4:_="">
    <xsd:import namespace="0a57f275-29bd-40c9-849e-c62925314dd6"/>
    <xsd:import namespace="4ed8faba-1ac0-499b-b3d0-aae1dd16d0a0"/>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element ref="ns4:MediaLengthInSeconds" minOccurs="0"/>
                <xsd:element ref="ns4:_activity"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57f275-29bd-40c9-849e-c62925314dd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ed8faba-1ac0-499b-b3d0-aae1dd16d0a0"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61A06F5-629B-4FE8-A208-3A362CCB17C6}">
  <ds:schemaRefs>
    <ds:schemaRef ds:uri="http://purl.org/dc/elements/1.1/"/>
    <ds:schemaRef ds:uri="http://schemas.microsoft.com/office/2006/metadata/properties"/>
    <ds:schemaRef ds:uri="http://purl.org/dc/terms/"/>
    <ds:schemaRef ds:uri="4ed8faba-1ac0-499b-b3d0-aae1dd16d0a0"/>
    <ds:schemaRef ds:uri="http://schemas.microsoft.com/office/2006/documentManagement/types"/>
    <ds:schemaRef ds:uri="http://schemas.microsoft.com/office/infopath/2007/PartnerControls"/>
    <ds:schemaRef ds:uri="http://schemas.openxmlformats.org/package/2006/metadata/core-properties"/>
    <ds:schemaRef ds:uri="0a57f275-29bd-40c9-849e-c62925314dd6"/>
    <ds:schemaRef ds:uri="http://www.w3.org/XML/1998/namespace"/>
    <ds:schemaRef ds:uri="http://purl.org/dc/dcmitype/"/>
  </ds:schemaRefs>
</ds:datastoreItem>
</file>

<file path=customXml/itemProps2.xml><?xml version="1.0" encoding="utf-8"?>
<ds:datastoreItem xmlns:ds="http://schemas.openxmlformats.org/officeDocument/2006/customXml" ds:itemID="{C04B0852-A34D-461E-8E3B-7DA6C70F593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a57f275-29bd-40c9-849e-c62925314dd6"/>
    <ds:schemaRef ds:uri="4ed8faba-1ac0-499b-b3d0-aae1dd16d0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13F1B58-5143-46C8-9D31-0E6C504FE0D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Update - Teaching Slavery in Scotland</Template>
  <TotalTime>44</TotalTime>
  <Words>4556</Words>
  <Application>Microsoft Office PowerPoint</Application>
  <PresentationFormat>Widescreen</PresentationFormat>
  <Paragraphs>343</Paragraphs>
  <Slides>60</Slides>
  <Notes>14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60</vt:i4>
      </vt:variant>
    </vt:vector>
  </HeadingPairs>
  <TitlesOfParts>
    <vt:vector size="70" baseType="lpstr">
      <vt:lpstr>Arial</vt:lpstr>
      <vt:lpstr>Calibri</vt:lpstr>
      <vt:lpstr>ReithSans</vt:lpstr>
      <vt:lpstr>Roboto</vt:lpstr>
      <vt:lpstr>Roboto Bold</vt:lpstr>
      <vt:lpstr>Rubik Bold</vt:lpstr>
      <vt:lpstr>-webkit-standard</vt:lpstr>
      <vt:lpstr>Wingdings</vt:lpstr>
      <vt:lpstr>Update - Teaching Slavery in Scotland</vt:lpstr>
      <vt:lpstr>Simple Light</vt:lpstr>
      <vt:lpstr>Solve the clues to discover the continent we will be studying:</vt:lpstr>
      <vt:lpstr>Solve the clues to discover the continent we will be studying:</vt:lpstr>
      <vt:lpstr>Nri (Igbo) and Asante</vt:lpstr>
      <vt:lpstr>Enquiry Question  How similar were the Nri and Asante civilizations before 1880? </vt:lpstr>
      <vt:lpstr>PowerPoint Presentation</vt:lpstr>
      <vt:lpstr>What do these artefacts have in common?</vt:lpstr>
      <vt:lpstr>What do these artefacts have in common?</vt:lpstr>
      <vt:lpstr>Your group will be annotating a source which reveals something about either Asante or Igbo culture.</vt:lpstr>
      <vt:lpstr>PowerPoint Presentation</vt:lpstr>
      <vt:lpstr>PowerPoint Presentation</vt:lpstr>
      <vt:lpstr>Asante and Nri Culture</vt:lpstr>
      <vt:lpstr>How similar were the Nri and Asante civilizations before 1880? </vt:lpstr>
      <vt:lpstr> How similar were West African nations between 1770 and 1807? </vt:lpstr>
      <vt:lpstr>Nri and Asante </vt:lpstr>
      <vt:lpstr>What do we know about countries in West Africa in the eighteenth century?</vt:lpstr>
      <vt:lpstr>PowerPoint Presentation</vt:lpstr>
      <vt:lpstr>How do we define a nation in the 21st century?</vt:lpstr>
      <vt:lpstr>Map of Europe</vt:lpstr>
      <vt:lpstr>PowerPoint Presentation</vt:lpstr>
      <vt:lpstr>Map of West Africa</vt:lpstr>
      <vt:lpstr>Map skills</vt:lpstr>
      <vt:lpstr>Igbo</vt:lpstr>
      <vt:lpstr>PowerPoint Presentation</vt:lpstr>
      <vt:lpstr>Copy and complete the table below in your jotter. Use this link to help: https://www.culturesofwestafrica.com/timelines/</vt:lpstr>
      <vt:lpstr>How similar were West African nations between 1770 and 1807?</vt:lpstr>
      <vt:lpstr>Igbo and Asante </vt:lpstr>
      <vt:lpstr>How do you think Scotland was organised and run politically in the 18th and 19th centuries?</vt:lpstr>
      <vt:lpstr>How similar were West African nations between 1770 and 1807?</vt:lpstr>
      <vt:lpstr>Learning about:</vt:lpstr>
      <vt:lpstr>PowerPoint Presentation</vt:lpstr>
      <vt:lpstr>Igbo</vt:lpstr>
      <vt:lpstr>Igbo</vt:lpstr>
      <vt:lpstr>Kingdom of Nri</vt:lpstr>
      <vt:lpstr>Kingdom of Nri</vt:lpstr>
      <vt:lpstr>Kingdom of Nri: Sanctuary for enslaved people </vt:lpstr>
      <vt:lpstr>Kingdom of Nri: Philosophy</vt:lpstr>
      <vt:lpstr>Kingdom of Nri: Iron </vt:lpstr>
      <vt:lpstr>Kingdom of Nri: Holy Land </vt:lpstr>
      <vt:lpstr>PowerPoint Presentation</vt:lpstr>
      <vt:lpstr>PowerPoint Presentation</vt:lpstr>
      <vt:lpstr>PowerPoint Presentation</vt:lpstr>
      <vt:lpstr>PowerPoint Presentation</vt:lpstr>
      <vt:lpstr>PowerPoint Presentation</vt:lpstr>
      <vt:lpstr>The Golden Stool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These ‘religions’ are over 6000 years </vt:lpstr>
      <vt:lpstr>Religion is the late 18th Century</vt:lpstr>
      <vt:lpstr>Compare</vt:lpstr>
      <vt:lpstr>Comparing the Kingdom of Nri with Asante</vt:lpstr>
      <vt:lpstr>How similar were the Asante and Nri civilizations before before 1880?</vt:lpstr>
      <vt:lpstr>How similar were the Igbo/Asante civilizations before 1880?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Igbo and Asante</dc:title>
  <dc:creator>Darren Osborne</dc:creator>
  <cp:lastModifiedBy>Diana Paton</cp:lastModifiedBy>
  <cp:revision>178</cp:revision>
  <dcterms:created xsi:type="dcterms:W3CDTF">2023-03-31T12:13:17Z</dcterms:created>
  <dcterms:modified xsi:type="dcterms:W3CDTF">2025-10-22T11:55:21Z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0x010100EECFA5C4BCC4AA41A24F75CCCF0AF410</vt:lpwstr>
  </property>
  <property fmtid="{D5CDD505-2E9C-101B-9397-08002B2CF9AE}" pid="3" name="MediaServiceImageTags">
    <vt:lpwstr/>
  </property>
</Properties>
</file>