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3" r:id="rId4"/>
  </p:sldMasterIdLst>
  <p:notesMasterIdLst>
    <p:notesMasterId r:id="rId17"/>
  </p:notesMasterIdLst>
  <p:sldIdLst>
    <p:sldId id="256" r:id="rId5"/>
    <p:sldId id="667" r:id="rId6"/>
    <p:sldId id="669" r:id="rId7"/>
    <p:sldId id="678" r:id="rId8"/>
    <p:sldId id="674" r:id="rId9"/>
    <p:sldId id="672" r:id="rId10"/>
    <p:sldId id="670" r:id="rId11"/>
    <p:sldId id="671" r:id="rId12"/>
    <p:sldId id="676" r:id="rId13"/>
    <p:sldId id="677" r:id="rId14"/>
    <p:sldId id="675" r:id="rId15"/>
    <p:sldId id="663" r:id="rId16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8F67C0-41FD-DA48-A68B-8CAB9C71725B}" v="38" dt="2025-02-27T00:00:14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3541"/>
  </p:normalViewPr>
  <p:slideViewPr>
    <p:cSldViewPr snapToGrid="0">
      <p:cViewPr varScale="1">
        <p:scale>
          <a:sx n="77" d="100"/>
          <a:sy n="77" d="100"/>
        </p:scale>
        <p:origin x="208" y="9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5E929-E815-5748-9DF0-3BB04058F22C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4154F-305B-A849-B07E-9F399C36C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https://www.google.com/</a:t>
            </a:r>
            <a:r>
              <a:rPr lang="en-GB" dirty="0" err="1"/>
              <a:t>imgres?q</a:t>
            </a:r>
            <a:r>
              <a:rPr lang="en-GB" dirty="0"/>
              <a:t>=map%20of%20igboland&amp;imgurl=https%3A%2F%2Fcdn.kastatic.org%2Fka-perseus-images%2F31f0155da7d49e6806ab227f8eabc26aba3e25a3.jpg&amp;imgrefurl=https%3A%2F%2Fwww.khanacademy.org%2Fhumanities%2Fart-africa%2Fwest-africa%2Fnigeria%2Fa%2Fikenga-igbo-peoples&amp;docid=uJeuiLi_z6JgAM&amp;tbnid=1r5s8HwHwQYGTM&amp;vet=12ahUKEwiG9onxmdGGAxWnW0EAHUnDCCwQM3oECFAQAA..i&amp;w=870&amp;h=923&amp;hcb=2&amp;ved=2ahUKEwiG9onxmdGGAxWnW0EAHUnDCCwQM3oECFAQA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4154F-305B-A849-B07E-9F399C36C0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735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Map from WIKIPEDIA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4154F-305B-A849-B07E-9F399C36C09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09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8448" y="594360"/>
            <a:ext cx="6272784" cy="2373086"/>
          </a:xfrm>
          <a:solidFill>
            <a:schemeClr val="accent5"/>
          </a:solidFill>
        </p:spPr>
        <p:txBody>
          <a:bodyPr rtlCol="0" anchor="ctr"/>
          <a:lstStyle>
            <a:lvl1pPr algn="l">
              <a:defRPr sz="5400" b="1" i="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8448" y="2967445"/>
            <a:ext cx="6272783" cy="762725"/>
          </a:xfrm>
          <a:solidFill>
            <a:schemeClr val="accent5"/>
          </a:solidFill>
        </p:spPr>
        <p:txBody>
          <a:bodyPr rtlCol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Click to edit Master subtitle style.</a:t>
            </a:r>
          </a:p>
        </p:txBody>
      </p:sp>
    </p:spTree>
    <p:extLst>
      <p:ext uri="{BB962C8B-B14F-4D97-AF65-F5344CB8AC3E}">
        <p14:creationId xmlns:p14="http://schemas.microsoft.com/office/powerpoint/2010/main" val="107443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63040"/>
            <a:ext cx="9144000" cy="2340864"/>
          </a:xfrm>
          <a:solidFill>
            <a:schemeClr val="accent3"/>
          </a:solidFill>
        </p:spPr>
        <p:txBody>
          <a:bodyPr rtlCol="0" anchor="ctr">
            <a:normAutofit/>
          </a:bodyPr>
          <a:lstStyle>
            <a:lvl1pPr algn="ctr">
              <a:defRPr sz="6000" b="1" i="0" cap="none" baseline="0">
                <a:solidFill>
                  <a:schemeClr val="accent5"/>
                </a:solidFill>
              </a:defRPr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3904"/>
            <a:ext cx="9144000" cy="653022"/>
          </a:xfrm>
          <a:solidFill>
            <a:schemeClr val="accent3"/>
          </a:solidFill>
        </p:spPr>
        <p:txBody>
          <a:bodyPr rtlCol="0" anchor="b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  <a:endParaRPr lang="en-GB" noProof="0" dirty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204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B621650-D8AE-3041-A908-309DE76D9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776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  <a:solidFill>
            <a:schemeClr val="accent5"/>
          </a:solidFill>
        </p:spPr>
        <p:txBody>
          <a:bodyPr rtlCol="0"/>
          <a:lstStyle>
            <a:lvl1pPr>
              <a:defRPr sz="5400" b="1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  <a:solidFill>
            <a:schemeClr val="accent5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968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925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2587752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1" i="0" cap="none" baseline="0"/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3547555"/>
            <a:ext cx="4434835" cy="2587752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/>
        </p:nvSpPr>
        <p:spPr>
          <a:xfrm>
            <a:off x="0" y="0"/>
            <a:ext cx="577991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45856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7654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52977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/>
        </p:nvSpPr>
        <p:spPr>
          <a:xfrm>
            <a:off x="0" y="0"/>
            <a:ext cx="577991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1864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  <a:endParaRPr lang="en-GB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/>
        </p:nvSpPr>
        <p:spPr>
          <a:xfrm>
            <a:off x="0" y="0"/>
            <a:ext cx="5779911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5" name="Graphic 13">
            <a:extLst>
              <a:ext uri="{FF2B5EF4-FFF2-40B4-BE49-F238E27FC236}">
                <a16:creationId xmlns:a16="http://schemas.microsoft.com/office/drawing/2014/main" id="{09D93411-5DC2-A48B-0842-A697B3C92A4B}"/>
              </a:ext>
            </a:extLst>
          </p:cNvPr>
          <p:cNvSpPr/>
          <p:nvPr/>
        </p:nvSpPr>
        <p:spPr>
          <a:xfrm>
            <a:off x="433313" y="160019"/>
            <a:ext cx="4913284" cy="3200400"/>
          </a:xfrm>
          <a:custGeom>
            <a:avLst/>
            <a:gdLst>
              <a:gd name="connsiteX0" fmla="*/ 2427752 w 4913284"/>
              <a:gd name="connsiteY0" fmla="*/ 1678972 h 1678971"/>
              <a:gd name="connsiteX1" fmla="*/ 2405940 w 4913284"/>
              <a:gd name="connsiteY1" fmla="*/ 1676210 h 1678971"/>
              <a:gd name="connsiteX2" fmla="*/ 2327263 w 4913284"/>
              <a:gd name="connsiteY2" fmla="*/ 1574578 h 1678971"/>
              <a:gd name="connsiteX3" fmla="*/ 2315928 w 4913284"/>
              <a:gd name="connsiteY3" fmla="*/ 1543336 h 1678971"/>
              <a:gd name="connsiteX4" fmla="*/ 2232680 w 4913284"/>
              <a:gd name="connsiteY4" fmla="*/ 1439418 h 1678971"/>
              <a:gd name="connsiteX5" fmla="*/ 1996079 w 4913284"/>
              <a:gd name="connsiteY5" fmla="*/ 1309402 h 1678971"/>
              <a:gd name="connsiteX6" fmla="*/ 1460012 w 4913284"/>
              <a:gd name="connsiteY6" fmla="*/ 1294924 h 1678971"/>
              <a:gd name="connsiteX7" fmla="*/ 1419150 w 4913284"/>
              <a:gd name="connsiteY7" fmla="*/ 1298543 h 1678971"/>
              <a:gd name="connsiteX8" fmla="*/ 376924 w 4913284"/>
              <a:gd name="connsiteY8" fmla="*/ 1334929 h 1678971"/>
              <a:gd name="connsiteX9" fmla="*/ 45454 w 4913284"/>
              <a:gd name="connsiteY9" fmla="*/ 1206246 h 1678971"/>
              <a:gd name="connsiteX10" fmla="*/ 4782 w 4913284"/>
              <a:gd name="connsiteY10" fmla="*/ 1008602 h 1678971"/>
              <a:gd name="connsiteX11" fmla="*/ 305 w 4913284"/>
              <a:gd name="connsiteY11" fmla="*/ 761143 h 1678971"/>
              <a:gd name="connsiteX12" fmla="*/ 200331 w 4913284"/>
              <a:gd name="connsiteY12" fmla="*/ 179165 h 1678971"/>
              <a:gd name="connsiteX13" fmla="*/ 528181 w 4913284"/>
              <a:gd name="connsiteY13" fmla="*/ 106585 h 1678971"/>
              <a:gd name="connsiteX14" fmla="*/ 1545832 w 4913284"/>
              <a:gd name="connsiteY14" fmla="*/ 71819 h 1678971"/>
              <a:gd name="connsiteX15" fmla="*/ 2563388 w 4913284"/>
              <a:gd name="connsiteY15" fmla="*/ 37052 h 1678971"/>
              <a:gd name="connsiteX16" fmla="*/ 2634063 w 4913284"/>
              <a:gd name="connsiteY16" fmla="*/ 34671 h 1678971"/>
              <a:gd name="connsiteX17" fmla="*/ 4125488 w 4913284"/>
              <a:gd name="connsiteY17" fmla="*/ 0 h 1678971"/>
              <a:gd name="connsiteX18" fmla="*/ 4505535 w 4913284"/>
              <a:gd name="connsiteY18" fmla="*/ 35433 h 1678971"/>
              <a:gd name="connsiteX19" fmla="*/ 4823004 w 4913284"/>
              <a:gd name="connsiteY19" fmla="*/ 265652 h 1678971"/>
              <a:gd name="connsiteX20" fmla="*/ 4892631 w 4913284"/>
              <a:gd name="connsiteY20" fmla="*/ 538925 h 1678971"/>
              <a:gd name="connsiteX21" fmla="*/ 4912443 w 4913284"/>
              <a:gd name="connsiteY21" fmla="*/ 827627 h 1678971"/>
              <a:gd name="connsiteX22" fmla="*/ 4912443 w 4913284"/>
              <a:gd name="connsiteY22" fmla="*/ 827913 h 1678971"/>
              <a:gd name="connsiteX23" fmla="*/ 4874153 w 4913284"/>
              <a:gd name="connsiteY23" fmla="*/ 1057085 h 1678971"/>
              <a:gd name="connsiteX24" fmla="*/ 4514680 w 4913284"/>
              <a:gd name="connsiteY24" fmla="*/ 1221486 h 1678971"/>
              <a:gd name="connsiteX25" fmla="*/ 2741220 w 4913284"/>
              <a:gd name="connsiteY25" fmla="*/ 1297972 h 1678971"/>
              <a:gd name="connsiteX26" fmla="*/ 2575104 w 4913284"/>
              <a:gd name="connsiteY26" fmla="*/ 1337786 h 1678971"/>
              <a:gd name="connsiteX27" fmla="*/ 2535861 w 4913284"/>
              <a:gd name="connsiteY27" fmla="*/ 1482852 h 1678971"/>
              <a:gd name="connsiteX28" fmla="*/ 2534146 w 4913284"/>
              <a:gd name="connsiteY28" fmla="*/ 1507522 h 1678971"/>
              <a:gd name="connsiteX29" fmla="*/ 2473186 w 4913284"/>
              <a:gd name="connsiteY29" fmla="*/ 1664208 h 1678971"/>
              <a:gd name="connsiteX30" fmla="*/ 2427752 w 4913284"/>
              <a:gd name="connsiteY30" fmla="*/ 1678781 h 16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13284" h="1678971">
                <a:moveTo>
                  <a:pt x="2427752" y="1678972"/>
                </a:moveTo>
                <a:cubicBezTo>
                  <a:pt x="2420608" y="1678972"/>
                  <a:pt x="2413369" y="1678019"/>
                  <a:pt x="2405940" y="1676210"/>
                </a:cubicBezTo>
                <a:cubicBezTo>
                  <a:pt x="2354600" y="1663160"/>
                  <a:pt x="2338788" y="1611916"/>
                  <a:pt x="2327263" y="1574578"/>
                </a:cubicBezTo>
                <a:cubicBezTo>
                  <a:pt x="2323548" y="1562481"/>
                  <a:pt x="2319738" y="1550003"/>
                  <a:pt x="2315928" y="1543336"/>
                </a:cubicBezTo>
                <a:cubicBezTo>
                  <a:pt x="2295069" y="1506379"/>
                  <a:pt x="2267065" y="1471422"/>
                  <a:pt x="2232680" y="1439418"/>
                </a:cubicBezTo>
                <a:cubicBezTo>
                  <a:pt x="2168100" y="1379315"/>
                  <a:pt x="2086376" y="1334357"/>
                  <a:pt x="1996079" y="1309402"/>
                </a:cubicBezTo>
                <a:cubicBezTo>
                  <a:pt x="1824915" y="1262063"/>
                  <a:pt x="1639368" y="1278731"/>
                  <a:pt x="1460012" y="1294924"/>
                </a:cubicBezTo>
                <a:lnTo>
                  <a:pt x="1419150" y="1298543"/>
                </a:lnTo>
                <a:cubicBezTo>
                  <a:pt x="1074345" y="1329500"/>
                  <a:pt x="723539" y="1341596"/>
                  <a:pt x="376924" y="1334929"/>
                </a:cubicBezTo>
                <a:cubicBezTo>
                  <a:pt x="259100" y="1333310"/>
                  <a:pt x="114701" y="1317212"/>
                  <a:pt x="45454" y="1206246"/>
                </a:cubicBezTo>
                <a:cubicBezTo>
                  <a:pt x="6497" y="1143667"/>
                  <a:pt x="5544" y="1068800"/>
                  <a:pt x="4782" y="1008602"/>
                </a:cubicBezTo>
                <a:lnTo>
                  <a:pt x="305" y="761143"/>
                </a:lnTo>
                <a:cubicBezTo>
                  <a:pt x="-3028" y="538734"/>
                  <a:pt x="18212" y="295751"/>
                  <a:pt x="200331" y="179165"/>
                </a:cubicBezTo>
                <a:cubicBezTo>
                  <a:pt x="301391" y="114586"/>
                  <a:pt x="427121" y="110109"/>
                  <a:pt x="528181" y="106585"/>
                </a:cubicBezTo>
                <a:cubicBezTo>
                  <a:pt x="867366" y="94869"/>
                  <a:pt x="1206647" y="83344"/>
                  <a:pt x="1545832" y="71819"/>
                </a:cubicBezTo>
                <a:cubicBezTo>
                  <a:pt x="1885017" y="60293"/>
                  <a:pt x="2224203" y="48768"/>
                  <a:pt x="2563388" y="37052"/>
                </a:cubicBezTo>
                <a:lnTo>
                  <a:pt x="2634063" y="34671"/>
                </a:lnTo>
                <a:cubicBezTo>
                  <a:pt x="3122696" y="18288"/>
                  <a:pt x="3627902" y="1429"/>
                  <a:pt x="4125488" y="0"/>
                </a:cubicBezTo>
                <a:cubicBezTo>
                  <a:pt x="4244074" y="0"/>
                  <a:pt x="4378282" y="0"/>
                  <a:pt x="4505535" y="35433"/>
                </a:cubicBezTo>
                <a:cubicBezTo>
                  <a:pt x="4648506" y="75248"/>
                  <a:pt x="4764234" y="159163"/>
                  <a:pt x="4823004" y="265652"/>
                </a:cubicBezTo>
                <a:cubicBezTo>
                  <a:pt x="4870248" y="350330"/>
                  <a:pt x="4883297" y="447104"/>
                  <a:pt x="4892631" y="538925"/>
                </a:cubicBezTo>
                <a:cubicBezTo>
                  <a:pt x="4902156" y="639032"/>
                  <a:pt x="4908824" y="736092"/>
                  <a:pt x="4912443" y="827627"/>
                </a:cubicBezTo>
                <a:lnTo>
                  <a:pt x="4912443" y="827913"/>
                </a:lnTo>
                <a:cubicBezTo>
                  <a:pt x="4915015" y="908876"/>
                  <a:pt x="4914062" y="987362"/>
                  <a:pt x="4874153" y="1057085"/>
                </a:cubicBezTo>
                <a:cubicBezTo>
                  <a:pt x="4803858" y="1178147"/>
                  <a:pt x="4652982" y="1208151"/>
                  <a:pt x="4514680" y="1221486"/>
                </a:cubicBezTo>
                <a:cubicBezTo>
                  <a:pt x="3925939" y="1278255"/>
                  <a:pt x="3329103" y="1304068"/>
                  <a:pt x="2741220" y="1297972"/>
                </a:cubicBezTo>
                <a:cubicBezTo>
                  <a:pt x="2676069" y="1297114"/>
                  <a:pt x="2610822" y="1299782"/>
                  <a:pt x="2575104" y="1337786"/>
                </a:cubicBezTo>
                <a:cubicBezTo>
                  <a:pt x="2543385" y="1371124"/>
                  <a:pt x="2539766" y="1425416"/>
                  <a:pt x="2535861" y="1482852"/>
                </a:cubicBezTo>
                <a:lnTo>
                  <a:pt x="2534146" y="1507522"/>
                </a:lnTo>
                <a:cubicBezTo>
                  <a:pt x="2526907" y="1589151"/>
                  <a:pt x="2507000" y="1640300"/>
                  <a:pt x="2473186" y="1664208"/>
                </a:cubicBezTo>
                <a:cubicBezTo>
                  <a:pt x="2459470" y="1673924"/>
                  <a:pt x="2444040" y="1678781"/>
                  <a:pt x="2427752" y="1678781"/>
                </a:cubicBezTo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A59681-420C-FFE0-869B-9E9EB306DBC4}"/>
              </a:ext>
            </a:extLst>
          </p:cNvPr>
          <p:cNvSpPr txBox="1">
            <a:spLocks/>
          </p:cNvSpPr>
          <p:nvPr/>
        </p:nvSpPr>
        <p:spPr>
          <a:xfrm>
            <a:off x="605838" y="457199"/>
            <a:ext cx="448051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2"/>
                </a:solidFill>
              </a:rPr>
              <a:t>“Click to edit quote text”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C169334-852B-246F-EEE4-7E79CE06A27E}"/>
              </a:ext>
            </a:extLst>
          </p:cNvPr>
          <p:cNvSpPr txBox="1">
            <a:spLocks/>
          </p:cNvSpPr>
          <p:nvPr/>
        </p:nvSpPr>
        <p:spPr>
          <a:xfrm>
            <a:off x="665675" y="2103119"/>
            <a:ext cx="4420675" cy="41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bg2"/>
                </a:solidFill>
              </a:rPr>
              <a:t>(Attribute quote here)</a:t>
            </a:r>
          </a:p>
        </p:txBody>
      </p:sp>
      <p:sp>
        <p:nvSpPr>
          <p:cNvPr id="21" name="Graphic 19">
            <a:extLst>
              <a:ext uri="{FF2B5EF4-FFF2-40B4-BE49-F238E27FC236}">
                <a16:creationId xmlns:a16="http://schemas.microsoft.com/office/drawing/2014/main" id="{B52CC89C-EEFE-7386-2469-C4A9105A8655}"/>
              </a:ext>
            </a:extLst>
          </p:cNvPr>
          <p:cNvSpPr/>
          <p:nvPr/>
        </p:nvSpPr>
        <p:spPr>
          <a:xfrm>
            <a:off x="423989" y="3384327"/>
            <a:ext cx="5081662" cy="3289745"/>
          </a:xfrm>
          <a:custGeom>
            <a:avLst/>
            <a:gdLst>
              <a:gd name="connsiteX0" fmla="*/ 2970587 w 2973657"/>
              <a:gd name="connsiteY0" fmla="*/ 1544579 h 2866771"/>
              <a:gd name="connsiteX1" fmla="*/ 2902388 w 2973657"/>
              <a:gd name="connsiteY1" fmla="*/ 686275 h 2866771"/>
              <a:gd name="connsiteX2" fmla="*/ 2852001 w 2973657"/>
              <a:gd name="connsiteY2" fmla="*/ 430143 h 2866771"/>
              <a:gd name="connsiteX3" fmla="*/ 2641784 w 2973657"/>
              <a:gd name="connsiteY3" fmla="*/ 254320 h 2866771"/>
              <a:gd name="connsiteX4" fmla="*/ 464655 w 2973657"/>
              <a:gd name="connsiteY4" fmla="*/ 5220 h 2866771"/>
              <a:gd name="connsiteX5" fmla="*/ 281965 w 2973657"/>
              <a:gd name="connsiteY5" fmla="*/ 9972 h 2866771"/>
              <a:gd name="connsiteX6" fmla="*/ 4788 w 2973657"/>
              <a:gd name="connsiteY6" fmla="*/ 370458 h 2866771"/>
              <a:gd name="connsiteX7" fmla="*/ 36125 w 2973657"/>
              <a:gd name="connsiteY7" fmla="*/ 742444 h 2866771"/>
              <a:gd name="connsiteX8" fmla="*/ 49841 w 2973657"/>
              <a:gd name="connsiteY8" fmla="*/ 817050 h 2866771"/>
              <a:gd name="connsiteX9" fmla="*/ 106896 w 2973657"/>
              <a:gd name="connsiteY9" fmla="*/ 1407912 h 2866771"/>
              <a:gd name="connsiteX10" fmla="*/ 155568 w 2973657"/>
              <a:gd name="connsiteY10" fmla="*/ 1949543 h 2866771"/>
              <a:gd name="connsiteX11" fmla="*/ 260534 w 2973657"/>
              <a:gd name="connsiteY11" fmla="*/ 2279997 h 2866771"/>
              <a:gd name="connsiteX12" fmla="*/ 559809 w 2973657"/>
              <a:gd name="connsiteY12" fmla="*/ 2472547 h 2866771"/>
              <a:gd name="connsiteX13" fmla="*/ 1990750 w 2973657"/>
              <a:gd name="connsiteY13" fmla="*/ 2289596 h 2866771"/>
              <a:gd name="connsiteX14" fmla="*/ 2081047 w 2973657"/>
              <a:gd name="connsiteY14" fmla="*/ 2261084 h 2866771"/>
              <a:gd name="connsiteX15" fmla="*/ 2098859 w 2973657"/>
              <a:gd name="connsiteY15" fmla="*/ 2254051 h 2866771"/>
              <a:gd name="connsiteX16" fmla="*/ 2022945 w 2973657"/>
              <a:gd name="connsiteY16" fmla="*/ 2503910 h 2866771"/>
              <a:gd name="connsiteX17" fmla="*/ 2014277 w 2973657"/>
              <a:gd name="connsiteY17" fmla="*/ 2531757 h 2866771"/>
              <a:gd name="connsiteX18" fmla="*/ 1962556 w 2973657"/>
              <a:gd name="connsiteY18" fmla="*/ 2705394 h 2866771"/>
              <a:gd name="connsiteX19" fmla="*/ 1954650 w 2973657"/>
              <a:gd name="connsiteY19" fmla="*/ 2726874 h 2866771"/>
              <a:gd name="connsiteX20" fmla="*/ 1938553 w 2973657"/>
              <a:gd name="connsiteY20" fmla="*/ 2792736 h 2866771"/>
              <a:gd name="connsiteX21" fmla="*/ 1986273 w 2973657"/>
              <a:gd name="connsiteY21" fmla="*/ 2864491 h 2866771"/>
              <a:gd name="connsiteX22" fmla="*/ 2001513 w 2973657"/>
              <a:gd name="connsiteY22" fmla="*/ 2866772 h 2866771"/>
              <a:gd name="connsiteX23" fmla="*/ 2049805 w 2973657"/>
              <a:gd name="connsiteY23" fmla="*/ 2838545 h 2866771"/>
              <a:gd name="connsiteX24" fmla="*/ 2304408 w 2973657"/>
              <a:gd name="connsiteY24" fmla="*/ 2486138 h 2866771"/>
              <a:gd name="connsiteX25" fmla="*/ 2570728 w 2973657"/>
              <a:gd name="connsiteY25" fmla="*/ 2117479 h 2866771"/>
              <a:gd name="connsiteX26" fmla="*/ 2769609 w 2973657"/>
              <a:gd name="connsiteY26" fmla="*/ 1889383 h 2866771"/>
              <a:gd name="connsiteX27" fmla="*/ 2813520 w 2973657"/>
              <a:gd name="connsiteY27" fmla="*/ 1857260 h 2866771"/>
              <a:gd name="connsiteX28" fmla="*/ 2958490 w 2973657"/>
              <a:gd name="connsiteY28" fmla="*/ 1702725 h 2866771"/>
              <a:gd name="connsiteX29" fmla="*/ 2970396 w 2973657"/>
              <a:gd name="connsiteY29" fmla="*/ 1544674 h 286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73657" h="2866771">
                <a:moveTo>
                  <a:pt x="2970587" y="1544579"/>
                </a:moveTo>
                <a:lnTo>
                  <a:pt x="2902388" y="686275"/>
                </a:lnTo>
                <a:cubicBezTo>
                  <a:pt x="2896101" y="605396"/>
                  <a:pt x="2888958" y="513778"/>
                  <a:pt x="2852001" y="430143"/>
                </a:cubicBezTo>
                <a:cubicBezTo>
                  <a:pt x="2809138" y="333868"/>
                  <a:pt x="2728461" y="266485"/>
                  <a:pt x="2641784" y="254320"/>
                </a:cubicBezTo>
                <a:cubicBezTo>
                  <a:pt x="1923027" y="151201"/>
                  <a:pt x="1190555" y="67376"/>
                  <a:pt x="464655" y="5220"/>
                </a:cubicBezTo>
                <a:cubicBezTo>
                  <a:pt x="399504" y="-672"/>
                  <a:pt x="340639" y="-4379"/>
                  <a:pt x="281965" y="9972"/>
                </a:cubicBezTo>
                <a:cubicBezTo>
                  <a:pt x="116516" y="50554"/>
                  <a:pt x="23552" y="220200"/>
                  <a:pt x="4788" y="370458"/>
                </a:cubicBezTo>
                <a:cubicBezTo>
                  <a:pt x="-10357" y="496481"/>
                  <a:pt x="13265" y="621553"/>
                  <a:pt x="36125" y="742444"/>
                </a:cubicBezTo>
                <a:cubicBezTo>
                  <a:pt x="40792" y="767344"/>
                  <a:pt x="45555" y="792244"/>
                  <a:pt x="49841" y="817050"/>
                </a:cubicBezTo>
                <a:cubicBezTo>
                  <a:pt x="83655" y="1011501"/>
                  <a:pt x="95466" y="1213080"/>
                  <a:pt x="106896" y="1407912"/>
                </a:cubicBezTo>
                <a:cubicBezTo>
                  <a:pt x="117373" y="1585826"/>
                  <a:pt x="128232" y="1769633"/>
                  <a:pt x="155568" y="1949543"/>
                </a:cubicBezTo>
                <a:cubicBezTo>
                  <a:pt x="172713" y="2061310"/>
                  <a:pt x="197288" y="2178684"/>
                  <a:pt x="260534" y="2279997"/>
                </a:cubicBezTo>
                <a:cubicBezTo>
                  <a:pt x="332448" y="2395850"/>
                  <a:pt x="444366" y="2467890"/>
                  <a:pt x="559809" y="2472547"/>
                </a:cubicBezTo>
                <a:cubicBezTo>
                  <a:pt x="1044537" y="2492315"/>
                  <a:pt x="1526311" y="2430730"/>
                  <a:pt x="1990750" y="2289596"/>
                </a:cubicBezTo>
                <a:cubicBezTo>
                  <a:pt x="2020944" y="2280377"/>
                  <a:pt x="2051043" y="2270873"/>
                  <a:pt x="2081047" y="2261084"/>
                </a:cubicBezTo>
                <a:cubicBezTo>
                  <a:pt x="2086286" y="2259373"/>
                  <a:pt x="2092287" y="2256902"/>
                  <a:pt x="2098859" y="2254051"/>
                </a:cubicBezTo>
                <a:cubicBezTo>
                  <a:pt x="2086667" y="2297199"/>
                  <a:pt x="2063807" y="2373135"/>
                  <a:pt x="2022945" y="2503910"/>
                </a:cubicBezTo>
                <a:lnTo>
                  <a:pt x="2014277" y="2531757"/>
                </a:lnTo>
                <a:cubicBezTo>
                  <a:pt x="1996656" y="2589541"/>
                  <a:pt x="1979415" y="2647420"/>
                  <a:pt x="1962556" y="2705394"/>
                </a:cubicBezTo>
                <a:cubicBezTo>
                  <a:pt x="1960461" y="2712427"/>
                  <a:pt x="1957603" y="2719650"/>
                  <a:pt x="1954650" y="2726874"/>
                </a:cubicBezTo>
                <a:cubicBezTo>
                  <a:pt x="1946935" y="2746261"/>
                  <a:pt x="1938267" y="2768311"/>
                  <a:pt x="1938553" y="2792736"/>
                </a:cubicBezTo>
                <a:cubicBezTo>
                  <a:pt x="1938839" y="2820583"/>
                  <a:pt x="1955698" y="2855177"/>
                  <a:pt x="1986273" y="2864491"/>
                </a:cubicBezTo>
                <a:cubicBezTo>
                  <a:pt x="1991322" y="2866107"/>
                  <a:pt x="1996465" y="2866772"/>
                  <a:pt x="2001513" y="2866772"/>
                </a:cubicBezTo>
                <a:cubicBezTo>
                  <a:pt x="2019706" y="2866772"/>
                  <a:pt x="2037042" y="2856888"/>
                  <a:pt x="2049805" y="2838545"/>
                </a:cubicBezTo>
                <a:cubicBezTo>
                  <a:pt x="2134768" y="2721076"/>
                  <a:pt x="2219541" y="2603607"/>
                  <a:pt x="2304408" y="2486138"/>
                </a:cubicBezTo>
                <a:cubicBezTo>
                  <a:pt x="2392705" y="2363917"/>
                  <a:pt x="2480907" y="2241601"/>
                  <a:pt x="2570728" y="2117479"/>
                </a:cubicBezTo>
                <a:cubicBezTo>
                  <a:pt x="2629878" y="2035459"/>
                  <a:pt x="2691123" y="1950589"/>
                  <a:pt x="2769609" y="1889383"/>
                </a:cubicBezTo>
                <a:cubicBezTo>
                  <a:pt x="2783706" y="1878359"/>
                  <a:pt x="2798565" y="1867809"/>
                  <a:pt x="2813520" y="1857260"/>
                </a:cubicBezTo>
                <a:cubicBezTo>
                  <a:pt x="2871432" y="1816108"/>
                  <a:pt x="2931249" y="1773625"/>
                  <a:pt x="2958490" y="1702725"/>
                </a:cubicBezTo>
                <a:cubicBezTo>
                  <a:pt x="2977350" y="1652829"/>
                  <a:pt x="2975064" y="1601603"/>
                  <a:pt x="2970396" y="1544674"/>
                </a:cubicBezTo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65F8E8F-A6C4-D2FC-0217-DE7155C7E7EF}"/>
              </a:ext>
            </a:extLst>
          </p:cNvPr>
          <p:cNvSpPr txBox="1">
            <a:spLocks/>
          </p:cNvSpPr>
          <p:nvPr/>
        </p:nvSpPr>
        <p:spPr>
          <a:xfrm>
            <a:off x="605837" y="3657599"/>
            <a:ext cx="4480512" cy="184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2"/>
                </a:solidFill>
              </a:rPr>
              <a:t>“Click to edit quote text”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5BF2640D-E9EA-428B-0754-B023CFF192A6}"/>
              </a:ext>
            </a:extLst>
          </p:cNvPr>
          <p:cNvSpPr txBox="1">
            <a:spLocks/>
          </p:cNvSpPr>
          <p:nvPr/>
        </p:nvSpPr>
        <p:spPr>
          <a:xfrm>
            <a:off x="665674" y="5505499"/>
            <a:ext cx="4420675" cy="41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bg2"/>
                </a:solidFill>
              </a:rPr>
              <a:t>(Attribute quote here)</a:t>
            </a:r>
          </a:p>
        </p:txBody>
      </p:sp>
    </p:spTree>
    <p:extLst>
      <p:ext uri="{BB962C8B-B14F-4D97-AF65-F5344CB8AC3E}">
        <p14:creationId xmlns:p14="http://schemas.microsoft.com/office/powerpoint/2010/main" val="3605903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BEDBDDA-DDA3-0E35-568D-ABD93C5C3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621650-D8AE-3041-A908-309DE76D96F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E2BA7A-DD47-9F4E-6813-E6C61B239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1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97855C4-EE23-D8C0-CF0E-429B8DB29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AEA0C-C491-D57D-018F-844CC2FCD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6331" y="841248"/>
            <a:ext cx="3760788" cy="4113389"/>
          </a:xfrm>
        </p:spPr>
        <p:txBody>
          <a:bodyPr anchor="ctr"/>
          <a:lstStyle>
            <a:lvl1pPr marL="0" indent="0" algn="ctr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“Insert Quote here”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E739B1B-B116-0CC0-0395-C32CCAEB4E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86331" y="5089652"/>
            <a:ext cx="3760788" cy="411124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(Attribute Quote here)</a:t>
            </a:r>
          </a:p>
        </p:txBody>
      </p:sp>
    </p:spTree>
    <p:extLst>
      <p:ext uri="{BB962C8B-B14F-4D97-AF65-F5344CB8AC3E}">
        <p14:creationId xmlns:p14="http://schemas.microsoft.com/office/powerpoint/2010/main" val="137807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8448" y="594360"/>
            <a:ext cx="6272784" cy="2373086"/>
          </a:xfrm>
          <a:solidFill>
            <a:schemeClr val="accent5"/>
          </a:solidFill>
        </p:spPr>
        <p:txBody>
          <a:bodyPr rtlCol="0" anchor="ctr"/>
          <a:lstStyle>
            <a:lvl1pPr algn="l">
              <a:defRPr sz="5400" b="1" i="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8448" y="2967445"/>
            <a:ext cx="6272783" cy="762725"/>
          </a:xfrm>
          <a:solidFill>
            <a:schemeClr val="accent5"/>
          </a:solidFill>
        </p:spPr>
        <p:txBody>
          <a:bodyPr rtlCol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Click to edit Master subtitle style.</a:t>
            </a:r>
          </a:p>
        </p:txBody>
      </p:sp>
    </p:spTree>
    <p:extLst>
      <p:ext uri="{BB962C8B-B14F-4D97-AF65-F5344CB8AC3E}">
        <p14:creationId xmlns:p14="http://schemas.microsoft.com/office/powerpoint/2010/main" val="2590101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621650-D8AE-3041-A908-309DE76D96F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E2BA7A-DD47-9F4E-6813-E6C61B239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1" y="841248"/>
            <a:ext cx="4434840" cy="2587752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1" i="0" cap="none" baseline="0"/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97855C4-EE23-D8C0-CF0E-429B8DB29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3581400"/>
            <a:ext cx="4434835" cy="2587752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Click to edit Master subtitle style</a:t>
            </a: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B0BA7946-8F88-917E-677C-A9E19FFB2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00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0" y="585216"/>
            <a:ext cx="5276088" cy="2276856"/>
          </a:xfrm>
          <a:solidFill>
            <a:schemeClr val="accent2"/>
          </a:solidFill>
        </p:spPr>
        <p:txBody>
          <a:bodyPr rtlCol="0" anchor="ctr"/>
          <a:lstStyle>
            <a:lvl1pPr algn="r">
              <a:defRPr sz="4800" b="1" cap="none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326E9F-85FC-EB4E-B839-9D6C687738E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621650-D8AE-3041-A908-309DE76D96F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  <a:solidFill>
            <a:schemeClr val="accent2"/>
          </a:solidFill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848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0CD5FF8-7F59-A061-A134-5D44CC58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8237"/>
            <a:ext cx="2743200" cy="365125"/>
          </a:xfrm>
        </p:spPr>
        <p:txBody>
          <a:bodyPr rtlCol="0"/>
          <a:lstStyle/>
          <a:p>
            <a:fld id="{E8326E9F-85FC-EB4E-B839-9D6C687738E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56C20DF-F4CF-E87F-87B6-08B6FE6C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37"/>
            <a:ext cx="41148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AD81C25-7BD3-E849-A6C2-059326AD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8237"/>
            <a:ext cx="2743200" cy="365125"/>
          </a:xfrm>
        </p:spPr>
        <p:txBody>
          <a:bodyPr rtlCol="0"/>
          <a:lstStyle/>
          <a:p>
            <a:fld id="{0B621650-D8AE-3041-A908-309DE76D9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196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B5DEE6C-E6CC-3855-69CA-508A41EF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8237"/>
            <a:ext cx="2743200" cy="365125"/>
          </a:xfrm>
        </p:spPr>
        <p:txBody>
          <a:bodyPr rtlCol="0"/>
          <a:lstStyle/>
          <a:p>
            <a:fld id="{E8326E9F-85FC-EB4E-B839-9D6C687738E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573E612-E88D-0ED9-0873-71199123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37"/>
            <a:ext cx="41148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049576C-E6C6-6048-EFA6-29EB3A82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8237"/>
            <a:ext cx="2743200" cy="365125"/>
          </a:xfrm>
        </p:spPr>
        <p:txBody>
          <a:bodyPr rtlCol="0"/>
          <a:lstStyle/>
          <a:p>
            <a:fld id="{0B621650-D8AE-3041-A908-309DE76D9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63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8237"/>
            <a:ext cx="2743200" cy="365125"/>
          </a:xfrm>
        </p:spPr>
        <p:txBody>
          <a:bodyPr rtlCol="0"/>
          <a:lstStyle/>
          <a:p>
            <a:fld id="{E8326E9F-85FC-EB4E-B839-9D6C687738E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37"/>
            <a:ext cx="41148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8237"/>
            <a:ext cx="2743200" cy="365125"/>
          </a:xfrm>
        </p:spPr>
        <p:txBody>
          <a:bodyPr rtlCol="0"/>
          <a:lstStyle/>
          <a:p>
            <a:fld id="{0B621650-D8AE-3041-A908-309DE76D9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971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93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8448" y="594360"/>
            <a:ext cx="6272783" cy="2373086"/>
          </a:xfrm>
          <a:solidFill>
            <a:schemeClr val="accent5"/>
          </a:solidFill>
        </p:spPr>
        <p:txBody>
          <a:bodyPr rtlCol="0" anchor="ctr"/>
          <a:lstStyle>
            <a:lvl1pPr algn="l">
              <a:defRPr sz="5400" b="1" i="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8449" y="2967445"/>
            <a:ext cx="6272782" cy="762725"/>
          </a:xfrm>
          <a:solidFill>
            <a:schemeClr val="accent5"/>
          </a:solidFill>
        </p:spPr>
        <p:txBody>
          <a:bodyPr rtlCol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Click to edit Master subtitle style.</a:t>
            </a:r>
          </a:p>
        </p:txBody>
      </p:sp>
    </p:spTree>
    <p:extLst>
      <p:ext uri="{BB962C8B-B14F-4D97-AF65-F5344CB8AC3E}">
        <p14:creationId xmlns:p14="http://schemas.microsoft.com/office/powerpoint/2010/main" val="52165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8448" y="594360"/>
            <a:ext cx="6272784" cy="2373086"/>
          </a:xfrm>
          <a:solidFill>
            <a:schemeClr val="accent5"/>
          </a:solidFill>
        </p:spPr>
        <p:txBody>
          <a:bodyPr rtlCol="0" anchor="ctr"/>
          <a:lstStyle>
            <a:lvl1pPr algn="l">
              <a:defRPr sz="5400" b="1" i="0" cap="none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98448" y="2967445"/>
            <a:ext cx="6272783" cy="762725"/>
          </a:xfrm>
          <a:solidFill>
            <a:schemeClr val="accent5"/>
          </a:solidFill>
        </p:spPr>
        <p:txBody>
          <a:bodyPr rtlCol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Click to edit Master subtitle style.</a:t>
            </a:r>
          </a:p>
        </p:txBody>
      </p:sp>
    </p:spTree>
    <p:extLst>
      <p:ext uri="{BB962C8B-B14F-4D97-AF65-F5344CB8AC3E}">
        <p14:creationId xmlns:p14="http://schemas.microsoft.com/office/powerpoint/2010/main" val="198155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  <a:solidFill>
            <a:schemeClr val="accent5"/>
          </a:solidFill>
        </p:spPr>
        <p:txBody>
          <a:bodyPr rtlCol="0" anchor="ctr"/>
          <a:lstStyle>
            <a:lvl1pPr algn="r">
              <a:defRPr sz="6000" b="1" cap="none" spc="400" baseline="0"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en-GB" noProof="0" dirty="0"/>
              <a:t>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  <a:solidFill>
            <a:schemeClr val="tx1"/>
          </a:solidFill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4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Intention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5E2BA7A-DD47-9F4E-6813-E6C61B239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4881" y="1752600"/>
            <a:ext cx="4434840" cy="533400"/>
          </a:xfrm>
        </p:spPr>
        <p:txBody>
          <a:bodyPr rtlCol="0" anchor="b">
            <a:normAutofit/>
          </a:bodyPr>
          <a:lstStyle>
            <a:lvl1pPr algn="l">
              <a:lnSpc>
                <a:spcPct val="110000"/>
              </a:lnSpc>
              <a:spcBef>
                <a:spcPts val="1000"/>
              </a:spcBef>
              <a:defRPr sz="2400" b="1" i="0" cap="none" baseline="0"/>
            </a:lvl1pPr>
          </a:lstStyle>
          <a:p>
            <a:pPr rtl="0"/>
            <a:r>
              <a:rPr lang="en-GB" noProof="0" dirty="0"/>
              <a:t>Learning about: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97855C4-EE23-D8C0-CF0E-429B8DB29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2590800"/>
            <a:ext cx="4434835" cy="3578352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9974ABF-C266-CBDA-E862-AA8A98FE37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7281" y="304800"/>
            <a:ext cx="4914900" cy="8636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89400E-327A-6965-6542-B732B254DE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12281" y="1752600"/>
            <a:ext cx="4434834" cy="533400"/>
          </a:xfrm>
        </p:spPr>
        <p:txBody>
          <a:bodyPr anchor="b"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</a:lstStyle>
          <a:p>
            <a:r>
              <a:rPr lang="en-GB" sz="2400" noProof="0" dirty="0"/>
              <a:t>Learning to:</a:t>
            </a:r>
            <a:endParaRPr lang="en-GB" sz="24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853586-CF48-9451-8F30-4C6F782EB3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1963" y="2590800"/>
            <a:ext cx="4435475" cy="35782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4pPr marL="1371600" indent="0">
              <a:buNone/>
              <a:defRPr/>
            </a:lvl4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788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Intention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797855C4-EE23-D8C0-CF0E-429B8DB29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880" y="2590800"/>
            <a:ext cx="4434835" cy="3578352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9974ABF-C266-CBDA-E862-AA8A98FE37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847" y="1107948"/>
            <a:ext cx="4914900" cy="8636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853586-CF48-9451-8F30-4C6F782EB3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1963" y="2590800"/>
            <a:ext cx="4435475" cy="35782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4pPr marL="1371600" indent="0">
              <a:buNone/>
              <a:defRPr/>
            </a:lvl4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A4F4341-D6CD-810F-CF95-C1781C9968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2255" y="1095248"/>
            <a:ext cx="4584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5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none" baseline="0"/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025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516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Quarter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6E9F-85FC-EB4E-B839-9D6C687738E6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21650-D8AE-3041-A908-309DE76D9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21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905" r:id="rId2"/>
    <p:sldLayoutId id="2147483906" r:id="rId3"/>
    <p:sldLayoutId id="2147483907" r:id="rId4"/>
    <p:sldLayoutId id="2147483886" r:id="rId5"/>
    <p:sldLayoutId id="2147483904" r:id="rId6"/>
    <p:sldLayoutId id="2147483908" r:id="rId7"/>
    <p:sldLayoutId id="2147483884" r:id="rId8"/>
    <p:sldLayoutId id="2147483887" r:id="rId9"/>
    <p:sldLayoutId id="2147483888" r:id="rId10"/>
    <p:sldLayoutId id="2147483889" r:id="rId11"/>
    <p:sldLayoutId id="2147483891" r:id="rId12"/>
    <p:sldLayoutId id="2147483892" r:id="rId13"/>
    <p:sldLayoutId id="2147483890" r:id="rId14"/>
    <p:sldLayoutId id="2147483893" r:id="rId15"/>
    <p:sldLayoutId id="2147483894" r:id="rId16"/>
    <p:sldLayoutId id="2147483895" r:id="rId17"/>
    <p:sldLayoutId id="2147483896" r:id="rId18"/>
    <p:sldLayoutId id="2147483897" r:id="rId19"/>
    <p:sldLayoutId id="2147483898" r:id="rId20"/>
    <p:sldLayoutId id="2147483899" r:id="rId21"/>
    <p:sldLayoutId id="2147483900" r:id="rId22"/>
    <p:sldLayoutId id="2147483901" r:id="rId23"/>
    <p:sldLayoutId id="2147483902" r:id="rId24"/>
    <p:sldLayoutId id="214748390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-entanglements.net/wp-content/uploads/2020/08/NWT_302_Okpekpe.mp3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-entanglements.net/conflict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"/>
          <p:cNvSpPr txBox="1">
            <a:spLocks noGrp="1"/>
          </p:cNvSpPr>
          <p:nvPr>
            <p:ph type="ctrTitle"/>
          </p:nvPr>
        </p:nvSpPr>
        <p:spPr>
          <a:xfrm>
            <a:off x="1298448" y="448408"/>
            <a:ext cx="6272783" cy="25190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What influenced the development of West Africa in the late 18th Century?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62D456-81A6-F31C-187D-F0FD6DD59385}"/>
              </a:ext>
            </a:extLst>
          </p:cNvPr>
          <p:cNvSpPr/>
          <p:nvPr/>
        </p:nvSpPr>
        <p:spPr>
          <a:xfrm>
            <a:off x="6972708" y="1514475"/>
            <a:ext cx="5219292" cy="5219292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2870D-9FE2-3A55-938C-A1FE42836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185"/>
            <a:ext cx="10515600" cy="1325563"/>
          </a:xfrm>
        </p:spPr>
        <p:txBody>
          <a:bodyPr/>
          <a:lstStyle/>
          <a:p>
            <a:r>
              <a:rPr lang="en-US" dirty="0"/>
              <a:t>Igbo speech (1910)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0D77C-8052-7AE8-E539-70FDFF5B1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Eye bi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agbo</a:t>
            </a:r>
            <a:r>
              <a:rPr lang="en-GB" i="1" dirty="0"/>
              <a:t> </a:t>
            </a:r>
            <a:r>
              <a:rPr lang="en-GB" i="1" dirty="0" err="1"/>
              <a:t>nele</a:t>
            </a:r>
            <a:r>
              <a:rPr lang="en-GB" i="1" dirty="0"/>
              <a:t> </a:t>
            </a:r>
            <a:r>
              <a:rPr lang="en-GB" i="1" dirty="0" err="1"/>
              <a:t>ali</a:t>
            </a:r>
            <a:r>
              <a:rPr lang="en-GB" i="1" dirty="0"/>
              <a:t> </a:t>
            </a:r>
            <a:r>
              <a:rPr lang="en-GB" i="1" dirty="0" err="1"/>
              <a:t>ona</a:t>
            </a:r>
            <a:r>
              <a:rPr lang="en-GB" i="1" dirty="0"/>
              <a:t> </a:t>
            </a:r>
            <a:r>
              <a:rPr lang="en-GB" i="1" dirty="0" err="1"/>
              <a:t>uhiena</a:t>
            </a:r>
            <a:r>
              <a:rPr lang="en-GB" i="1" dirty="0"/>
              <a:t> ono </a:t>
            </a:r>
            <a:r>
              <a:rPr lang="en-GB" i="1" dirty="0" err="1"/>
              <a:t>gwuo</a:t>
            </a:r>
            <a:r>
              <a:rPr lang="en-GB" i="1" dirty="0"/>
              <a:t> so </a:t>
            </a:r>
            <a:r>
              <a:rPr lang="en-GB" i="1" dirty="0" err="1"/>
              <a:t>mhi</a:t>
            </a:r>
            <a:r>
              <a:rPr lang="en-GB" i="1" dirty="0"/>
              <a:t> ne. Omo </a:t>
            </a:r>
            <a:r>
              <a:rPr lang="en-GB" i="1" dirty="0" err="1"/>
              <a:t>ovhe</a:t>
            </a:r>
            <a:r>
              <a:rPr lang="en-GB" i="1" dirty="0"/>
              <a:t> </a:t>
            </a:r>
            <a:r>
              <a:rPr lang="en-GB" i="1" dirty="0" err="1"/>
              <a:t>lasa</a:t>
            </a:r>
            <a:r>
              <a:rPr lang="en-GB" i="1" dirty="0"/>
              <a:t> ne </a:t>
            </a:r>
            <a:r>
              <a:rPr lang="en-GB" i="1" dirty="0" err="1"/>
              <a:t>na</a:t>
            </a:r>
            <a:r>
              <a:rPr lang="en-GB" i="1" dirty="0"/>
              <a:t> now li </a:t>
            </a:r>
            <a:r>
              <a:rPr lang="en-GB" i="1" dirty="0" err="1"/>
              <a:t>vho</a:t>
            </a:r>
            <a:r>
              <a:rPr lang="en-GB" i="1" dirty="0"/>
              <a:t>, </a:t>
            </a:r>
            <a:r>
              <a:rPr lang="en-GB" i="1" dirty="0" err="1"/>
              <a:t>ogbo</a:t>
            </a:r>
            <a:r>
              <a:rPr lang="en-GB" i="1" dirty="0"/>
              <a:t> </a:t>
            </a:r>
            <a:r>
              <a:rPr lang="en-GB" i="1" dirty="0" err="1"/>
              <a:t>kho</a:t>
            </a:r>
            <a:r>
              <a:rPr lang="en-GB" i="1" dirty="0"/>
              <a:t> </a:t>
            </a:r>
            <a:r>
              <a:rPr lang="en-GB" i="1" dirty="0" err="1"/>
              <a:t>oshie</a:t>
            </a:r>
            <a:r>
              <a:rPr lang="en-GB" i="1" dirty="0"/>
              <a:t> </a:t>
            </a:r>
            <a:r>
              <a:rPr lang="en-GB" i="1" dirty="0" err="1"/>
              <a:t>yele</a:t>
            </a:r>
            <a:r>
              <a:rPr lang="en-GB" i="1" dirty="0"/>
              <a:t> </a:t>
            </a:r>
            <a:r>
              <a:rPr lang="en-GB" i="1" dirty="0" err="1"/>
              <a:t>asha</a:t>
            </a:r>
            <a:r>
              <a:rPr lang="en-GB" i="1" dirty="0"/>
              <a:t> kha sha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dirty="0"/>
              <a:t>In the olden days or in the present, which one is the better to live in? We can see in the old days, a child is not allowed to go out anywhere. Now one can go everywhere. Everywhere is safe.</a:t>
            </a:r>
          </a:p>
          <a:p>
            <a:endParaRPr lang="en-GB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https://re-entanglements.net/wp-content/uploads/2020/08/NWT_302_Okpekpe.mp3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2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6A0E0AC-6C5C-5442-C9A4-3224B07F8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730" y="3786519"/>
            <a:ext cx="11092068" cy="178285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7F2AB-8B07-4D2C-A3FC-A3F472570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2398843"/>
            <a:ext cx="9302496" cy="823912"/>
          </a:xfrm>
        </p:spPr>
        <p:txBody>
          <a:bodyPr>
            <a:noAutofit/>
          </a:bodyPr>
          <a:lstStyle/>
          <a:p>
            <a:r>
              <a:rPr lang="en-GB" sz="2800" b="0" dirty="0"/>
              <a:t>Answer the following question in as much detail as you can. Try to mention </a:t>
            </a:r>
            <a:r>
              <a:rPr lang="en-GB" sz="2800" dirty="0"/>
              <a:t>at least 3 ways </a:t>
            </a:r>
            <a:r>
              <a:rPr lang="en-GB" sz="2800" b="0" dirty="0"/>
              <a:t>in which these communities resisted.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89034-C079-4713-B302-99575DF9B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4034695"/>
            <a:ext cx="8815871" cy="17828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In which ways did the Igbo Communities respond to the trade in enslaved African people?</a:t>
            </a:r>
          </a:p>
          <a:p>
            <a:pPr marL="0" indent="0" algn="ctr">
              <a:buNone/>
            </a:pPr>
            <a:endParaRPr lang="en-US" sz="3200" b="1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BD9B3C-77E1-3AD8-0A80-4B6E81DBE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7600" y="476653"/>
            <a:ext cx="2336800" cy="863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1B44E0B-7E4F-E860-48FB-981A715B31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625" y="3786519"/>
            <a:ext cx="767243" cy="72461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ABE6785-7482-0D6E-FECC-DEF45CD06B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614728" flipH="1">
            <a:off x="11027709" y="4925668"/>
            <a:ext cx="767243" cy="7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4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160D18AF-8584-7D0B-A0E4-1F0C24ABF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536823" cy="705196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4AA5C9-AC3D-EAE8-C255-C707B77C6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57074">
            <a:off x="4251283" y="1584283"/>
            <a:ext cx="3689434" cy="36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8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1125732-96BE-48DD-8BED-8458390D8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447" y="2943469"/>
            <a:ext cx="6272783" cy="485531"/>
          </a:xfrm>
        </p:spPr>
        <p:txBody>
          <a:bodyPr/>
          <a:lstStyle/>
          <a:p>
            <a:r>
              <a:rPr lang="en-GB" dirty="0"/>
              <a:t>Lesson 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A86930-FF49-D13F-FFF4-FACB9C5DE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269044"/>
            <a:ext cx="6272783" cy="2518117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4000" dirty="0"/>
            </a:br>
            <a:r>
              <a:rPr lang="en-US" sz="4000" dirty="0"/>
              <a:t>How did Igbo communities respond to the Trade in Enslaved African People?</a:t>
            </a:r>
            <a:br>
              <a:rPr lang="en-GB" sz="4000" dirty="0"/>
            </a:br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0CF882E-17AD-DA79-AA75-94850597E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220" y="1139570"/>
            <a:ext cx="3848847" cy="5194321"/>
          </a:xfrm>
          <a:custGeom>
            <a:avLst/>
            <a:gdLst>
              <a:gd name="connsiteX0" fmla="*/ 0 w 3848847"/>
              <a:gd name="connsiteY0" fmla="*/ 0 h 5194321"/>
              <a:gd name="connsiteX1" fmla="*/ 3848847 w 3848847"/>
              <a:gd name="connsiteY1" fmla="*/ 0 h 5194321"/>
              <a:gd name="connsiteX2" fmla="*/ 3848847 w 3848847"/>
              <a:gd name="connsiteY2" fmla="*/ 5194321 h 5194321"/>
              <a:gd name="connsiteX3" fmla="*/ 0 w 3848847"/>
              <a:gd name="connsiteY3" fmla="*/ 5194321 h 5194321"/>
              <a:gd name="connsiteX4" fmla="*/ 0 w 3848847"/>
              <a:gd name="connsiteY4" fmla="*/ 0 h 519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8847" h="5194321" extrusionOk="0">
                <a:moveTo>
                  <a:pt x="0" y="0"/>
                </a:moveTo>
                <a:cubicBezTo>
                  <a:pt x="893455" y="118645"/>
                  <a:pt x="2835402" y="116012"/>
                  <a:pt x="3848847" y="0"/>
                </a:cubicBezTo>
                <a:cubicBezTo>
                  <a:pt x="3715965" y="1666119"/>
                  <a:pt x="3933798" y="3757428"/>
                  <a:pt x="3848847" y="5194321"/>
                </a:cubicBezTo>
                <a:cubicBezTo>
                  <a:pt x="2158899" y="5328921"/>
                  <a:pt x="1649262" y="5037125"/>
                  <a:pt x="0" y="5194321"/>
                </a:cubicBezTo>
                <a:cubicBezTo>
                  <a:pt x="-20187" y="2625174"/>
                  <a:pt x="-152480" y="1476791"/>
                  <a:pt x="0" y="0"/>
                </a:cubicBezTo>
                <a:close/>
              </a:path>
            </a:pathLst>
          </a:custGeom>
          <a:noFill/>
          <a:ln w="1270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DD37BA-0329-B7F3-AF48-CCA8064727D7}"/>
              </a:ext>
            </a:extLst>
          </p:cNvPr>
          <p:cNvSpPr txBox="1"/>
          <p:nvPr/>
        </p:nvSpPr>
        <p:spPr>
          <a:xfrm>
            <a:off x="8528854" y="5395264"/>
            <a:ext cx="3755996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Igbo Ceramic group of figures, Af1951,01.1, The British Museum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32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0B3D9116-2068-D364-C69D-8E166E087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822" y="2932044"/>
            <a:ext cx="11092068" cy="99391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44015-B6BB-47E0-9BC0-F8DCE6CD6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06776" y="3035215"/>
            <a:ext cx="7074994" cy="9057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b="1" dirty="0">
                <a:solidFill>
                  <a:schemeClr val="bg2"/>
                </a:solidFill>
              </a:rPr>
              <a:t>How would you protect your family and community from danger?</a:t>
            </a:r>
          </a:p>
          <a:p>
            <a:pPr marL="0" indent="0">
              <a:buNone/>
            </a:pPr>
            <a:endParaRPr lang="en-GB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3DFC07C1-4CD4-284F-A42E-5E92D3C8E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801" y="2829589"/>
            <a:ext cx="767243" cy="724619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C8674FD-B0AE-CC52-DF17-69B97B63E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614728" flipH="1">
            <a:off x="11168763" y="3262624"/>
            <a:ext cx="767243" cy="724619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B1E3EC8-D180-9114-064A-45C2C7B908AA}"/>
              </a:ext>
            </a:extLst>
          </p:cNvPr>
          <p:cNvSpPr txBox="1">
            <a:spLocks/>
          </p:cNvSpPr>
          <p:nvPr/>
        </p:nvSpPr>
        <p:spPr>
          <a:xfrm>
            <a:off x="3294194" y="5035779"/>
            <a:ext cx="5700157" cy="7791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tx2"/>
                </a:solidFill>
              </a:rPr>
              <a:t>Try and think of three examples of self-defence.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200" dirty="0">
              <a:solidFill>
                <a:schemeClr val="tx2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2400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A40EC66-9723-45AB-6BE0-4FC9460F47AB}"/>
              </a:ext>
            </a:extLst>
          </p:cNvPr>
          <p:cNvGrpSpPr/>
          <p:nvPr/>
        </p:nvGrpSpPr>
        <p:grpSpPr>
          <a:xfrm>
            <a:off x="2871450" y="1043098"/>
            <a:ext cx="6086284" cy="993912"/>
            <a:chOff x="2871450" y="1957498"/>
            <a:chExt cx="6086284" cy="993912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808D0C6-4045-5862-1A7D-BEC68952B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71450" y="1957498"/>
              <a:ext cx="6086284" cy="993912"/>
            </a:xfrm>
            <a:prstGeom prst="rect">
              <a:avLst/>
            </a:prstGeom>
          </p:spPr>
        </p:pic>
        <p:sp>
          <p:nvSpPr>
            <p:cNvPr id="14" name="Google Shape;151;g2eca6a7081a_0_5">
              <a:extLst>
                <a:ext uri="{FF2B5EF4-FFF2-40B4-BE49-F238E27FC236}">
                  <a16:creationId xmlns:a16="http://schemas.microsoft.com/office/drawing/2014/main" id="{400D258B-8BC1-DD45-728D-B6F08FB8C51F}"/>
                </a:ext>
              </a:extLst>
            </p:cNvPr>
            <p:cNvSpPr txBox="1">
              <a:spLocks/>
            </p:cNvSpPr>
            <p:nvPr/>
          </p:nvSpPr>
          <p:spPr>
            <a:xfrm>
              <a:off x="3213916" y="2165681"/>
              <a:ext cx="1342954" cy="619174"/>
            </a:xfrm>
            <a:prstGeom prst="rect">
              <a:avLst/>
            </a:prstGeom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sz="3200" dirty="0">
                  <a:solidFill>
                    <a:schemeClr val="bg1"/>
                  </a:solidFill>
                </a:rPr>
                <a:t>Think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E6454F-DF81-0935-1773-51D512E09328}"/>
                </a:ext>
              </a:extLst>
            </p:cNvPr>
            <p:cNvSpPr txBox="1"/>
            <p:nvPr/>
          </p:nvSpPr>
          <p:spPr>
            <a:xfrm>
              <a:off x="5329127" y="2171745"/>
              <a:ext cx="9637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Pair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BC4237-C031-2BA2-DB80-3DB846E7921E}"/>
                </a:ext>
              </a:extLst>
            </p:cNvPr>
            <p:cNvSpPr txBox="1"/>
            <p:nvPr/>
          </p:nvSpPr>
          <p:spPr>
            <a:xfrm>
              <a:off x="7235745" y="2183164"/>
              <a:ext cx="141506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Share</a:t>
              </a:r>
            </a:p>
          </p:txBody>
        </p:sp>
        <p:sp>
          <p:nvSpPr>
            <p:cNvPr id="33" name="Chevron 32">
              <a:extLst>
                <a:ext uri="{FF2B5EF4-FFF2-40B4-BE49-F238E27FC236}">
                  <a16:creationId xmlns:a16="http://schemas.microsoft.com/office/drawing/2014/main" id="{A4AE310D-AAF3-3CF8-346C-1AA8C53BB219}"/>
                </a:ext>
              </a:extLst>
            </p:cNvPr>
            <p:cNvSpPr/>
            <p:nvPr/>
          </p:nvSpPr>
          <p:spPr>
            <a:xfrm>
              <a:off x="4556870" y="2232956"/>
              <a:ext cx="550826" cy="496220"/>
            </a:xfrm>
            <a:custGeom>
              <a:avLst/>
              <a:gdLst>
                <a:gd name="connsiteX0" fmla="*/ 0 w 550826"/>
                <a:gd name="connsiteY0" fmla="*/ 0 h 496220"/>
                <a:gd name="connsiteX1" fmla="*/ 285785 w 550826"/>
                <a:gd name="connsiteY1" fmla="*/ 0 h 496220"/>
                <a:gd name="connsiteX2" fmla="*/ 550826 w 550826"/>
                <a:gd name="connsiteY2" fmla="*/ 248110 h 496220"/>
                <a:gd name="connsiteX3" fmla="*/ 285785 w 550826"/>
                <a:gd name="connsiteY3" fmla="*/ 496220 h 496220"/>
                <a:gd name="connsiteX4" fmla="*/ 0 w 550826"/>
                <a:gd name="connsiteY4" fmla="*/ 496220 h 496220"/>
                <a:gd name="connsiteX5" fmla="*/ 265041 w 550826"/>
                <a:gd name="connsiteY5" fmla="*/ 248110 h 496220"/>
                <a:gd name="connsiteX6" fmla="*/ 0 w 550826"/>
                <a:gd name="connsiteY6" fmla="*/ 0 h 4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826" h="496220" extrusionOk="0">
                  <a:moveTo>
                    <a:pt x="0" y="0"/>
                  </a:moveTo>
                  <a:cubicBezTo>
                    <a:pt x="64677" y="14193"/>
                    <a:pt x="233240" y="-23007"/>
                    <a:pt x="285785" y="0"/>
                  </a:cubicBezTo>
                  <a:cubicBezTo>
                    <a:pt x="317505" y="70526"/>
                    <a:pt x="434042" y="176701"/>
                    <a:pt x="550826" y="248110"/>
                  </a:cubicBezTo>
                  <a:cubicBezTo>
                    <a:pt x="488609" y="288420"/>
                    <a:pt x="343487" y="481130"/>
                    <a:pt x="285785" y="496220"/>
                  </a:cubicBezTo>
                  <a:cubicBezTo>
                    <a:pt x="256291" y="480477"/>
                    <a:pt x="133393" y="511432"/>
                    <a:pt x="0" y="496220"/>
                  </a:cubicBezTo>
                  <a:cubicBezTo>
                    <a:pt x="105715" y="440499"/>
                    <a:pt x="211777" y="322628"/>
                    <a:pt x="265041" y="248110"/>
                  </a:cubicBezTo>
                  <a:cubicBezTo>
                    <a:pt x="175161" y="181303"/>
                    <a:pt x="130045" y="100931"/>
                    <a:pt x="0" y="0"/>
                  </a:cubicBezTo>
                  <a:close/>
                </a:path>
              </a:pathLst>
            </a:custGeom>
            <a:noFill/>
            <a:ln w="50800">
              <a:solidFill>
                <a:schemeClr val="accent4">
                  <a:alpha val="4936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chevron">
                      <a:avLst>
                        <a:gd name="adj" fmla="val 5341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Chevron 34">
              <a:extLst>
                <a:ext uri="{FF2B5EF4-FFF2-40B4-BE49-F238E27FC236}">
                  <a16:creationId xmlns:a16="http://schemas.microsoft.com/office/drawing/2014/main" id="{117A817B-74F4-977C-04D1-5A9261BC6D70}"/>
                </a:ext>
              </a:extLst>
            </p:cNvPr>
            <p:cNvSpPr/>
            <p:nvPr/>
          </p:nvSpPr>
          <p:spPr>
            <a:xfrm>
              <a:off x="6514287" y="2206344"/>
              <a:ext cx="550826" cy="496220"/>
            </a:xfrm>
            <a:custGeom>
              <a:avLst/>
              <a:gdLst>
                <a:gd name="connsiteX0" fmla="*/ 0 w 550826"/>
                <a:gd name="connsiteY0" fmla="*/ 0 h 496220"/>
                <a:gd name="connsiteX1" fmla="*/ 285785 w 550826"/>
                <a:gd name="connsiteY1" fmla="*/ 0 h 496220"/>
                <a:gd name="connsiteX2" fmla="*/ 550826 w 550826"/>
                <a:gd name="connsiteY2" fmla="*/ 248110 h 496220"/>
                <a:gd name="connsiteX3" fmla="*/ 285785 w 550826"/>
                <a:gd name="connsiteY3" fmla="*/ 496220 h 496220"/>
                <a:gd name="connsiteX4" fmla="*/ 0 w 550826"/>
                <a:gd name="connsiteY4" fmla="*/ 496220 h 496220"/>
                <a:gd name="connsiteX5" fmla="*/ 265041 w 550826"/>
                <a:gd name="connsiteY5" fmla="*/ 248110 h 496220"/>
                <a:gd name="connsiteX6" fmla="*/ 0 w 550826"/>
                <a:gd name="connsiteY6" fmla="*/ 0 h 4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826" h="496220" extrusionOk="0">
                  <a:moveTo>
                    <a:pt x="0" y="0"/>
                  </a:moveTo>
                  <a:cubicBezTo>
                    <a:pt x="64677" y="14193"/>
                    <a:pt x="233240" y="-23007"/>
                    <a:pt x="285785" y="0"/>
                  </a:cubicBezTo>
                  <a:cubicBezTo>
                    <a:pt x="317505" y="70526"/>
                    <a:pt x="434042" y="176701"/>
                    <a:pt x="550826" y="248110"/>
                  </a:cubicBezTo>
                  <a:cubicBezTo>
                    <a:pt x="488609" y="288420"/>
                    <a:pt x="343487" y="481130"/>
                    <a:pt x="285785" y="496220"/>
                  </a:cubicBezTo>
                  <a:cubicBezTo>
                    <a:pt x="256291" y="480477"/>
                    <a:pt x="133393" y="511432"/>
                    <a:pt x="0" y="496220"/>
                  </a:cubicBezTo>
                  <a:cubicBezTo>
                    <a:pt x="105715" y="440499"/>
                    <a:pt x="211777" y="322628"/>
                    <a:pt x="265041" y="248110"/>
                  </a:cubicBezTo>
                  <a:cubicBezTo>
                    <a:pt x="175161" y="181303"/>
                    <a:pt x="130045" y="100931"/>
                    <a:pt x="0" y="0"/>
                  </a:cubicBezTo>
                  <a:close/>
                </a:path>
              </a:pathLst>
            </a:custGeom>
            <a:noFill/>
            <a:ln w="50800">
              <a:solidFill>
                <a:schemeClr val="accent4">
                  <a:alpha val="4936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chevron">
                      <a:avLst>
                        <a:gd name="adj" fmla="val 53412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96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80164A7-F476-4EAC-16A8-E31204797B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GB" dirty="0"/>
              <a:t>We will learn…</a:t>
            </a:r>
            <a:endParaRPr lang="en-US" dirty="0"/>
          </a:p>
          <a:p>
            <a:pPr algn="just">
              <a:lnSpc>
                <a:spcPct val="90000"/>
              </a:lnSpc>
            </a:pPr>
            <a:endParaRPr lang="en-US" dirty="0"/>
          </a:p>
          <a:p>
            <a:pPr algn="just">
              <a:lnSpc>
                <a:spcPct val="90000"/>
              </a:lnSpc>
            </a:pPr>
            <a:r>
              <a:rPr lang="en-US" dirty="0"/>
              <a:t>About the </a:t>
            </a:r>
            <a:r>
              <a:rPr lang="en-US" b="1" dirty="0">
                <a:solidFill>
                  <a:schemeClr val="tx2"/>
                </a:solidFill>
              </a:rPr>
              <a:t>cultural, political and economic diversity </a:t>
            </a:r>
            <a:r>
              <a:rPr lang="en-US" dirty="0"/>
              <a:t>of Igboland.</a:t>
            </a:r>
          </a:p>
          <a:p>
            <a:pPr lvl="0">
              <a:lnSpc>
                <a:spcPct val="90000"/>
              </a:lnSpc>
            </a:pPr>
            <a:r>
              <a:rPr lang="en-US" dirty="0"/>
              <a:t>To draw </a:t>
            </a:r>
            <a:r>
              <a:rPr lang="en-US" dirty="0">
                <a:solidFill>
                  <a:schemeClr val="tx2"/>
                </a:solidFill>
              </a:rPr>
              <a:t>conclusions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on the impacts that the Trade had in different communities in Igboland</a:t>
            </a:r>
            <a:endParaRPr lang="en-GB" dirty="0"/>
          </a:p>
          <a:p>
            <a:pPr algn="just">
              <a:lnSpc>
                <a:spcPct val="90000"/>
              </a:lnSpc>
            </a:pPr>
            <a:r>
              <a:rPr lang="en-US" dirty="0"/>
              <a:t>To form an </a:t>
            </a:r>
            <a:r>
              <a:rPr lang="en-US" b="1" dirty="0">
                <a:solidFill>
                  <a:schemeClr val="tx2"/>
                </a:solidFill>
              </a:rPr>
              <a:t>opinion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on what these impacts meant for these communities.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7F5B-1CCC-986D-1F5C-944602E9C8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We will be successful if we can…</a:t>
            </a:r>
          </a:p>
          <a:p>
            <a:endParaRPr lang="en-US" b="1" dirty="0"/>
          </a:p>
          <a:p>
            <a:r>
              <a:rPr lang="en-US" b="1" dirty="0"/>
              <a:t>Gather </a:t>
            </a:r>
            <a:r>
              <a:rPr lang="en-US" dirty="0"/>
              <a:t>information</a:t>
            </a:r>
            <a:r>
              <a:rPr lang="en-US" b="1" dirty="0"/>
              <a:t> </a:t>
            </a:r>
            <a:r>
              <a:rPr lang="en-US" dirty="0"/>
              <a:t>from primary and secondary sources.</a:t>
            </a:r>
          </a:p>
          <a:p>
            <a:r>
              <a:rPr lang="en-US" b="1" dirty="0"/>
              <a:t>Describe</a:t>
            </a:r>
            <a:r>
              <a:rPr lang="en-US" dirty="0"/>
              <a:t> 3 ways in which different communities protected themselves against the Slave Trade.</a:t>
            </a:r>
          </a:p>
          <a:p>
            <a:r>
              <a:rPr lang="en-US" b="1" dirty="0"/>
              <a:t>Explain</a:t>
            </a:r>
            <a:r>
              <a:rPr lang="en-US" dirty="0"/>
              <a:t> the reasons behind their chosen methods of protection.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3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E575-DCEA-41ED-9D83-48AAF8CA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21" y="365125"/>
            <a:ext cx="10515600" cy="1325563"/>
          </a:xfrm>
        </p:spPr>
        <p:txBody>
          <a:bodyPr/>
          <a:lstStyle/>
          <a:p>
            <a:r>
              <a:rPr lang="en-GB" dirty="0"/>
              <a:t>Igboland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BC802-E8C4-43A8-B322-40D992D8D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440" y="1278732"/>
            <a:ext cx="4553712" cy="823912"/>
          </a:xfrm>
        </p:spPr>
        <p:txBody>
          <a:bodyPr/>
          <a:lstStyle/>
          <a:p>
            <a:r>
              <a:rPr lang="en-GB" dirty="0"/>
              <a:t>Some context…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ED0F1-ED22-4C4C-9057-631F1889F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136" y="2258890"/>
            <a:ext cx="4553712" cy="368458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various Igbo-speaking communities were </a:t>
            </a:r>
            <a:r>
              <a:rPr lang="en-GB" b="1" dirty="0"/>
              <a:t>historically fragmented and decentralised</a:t>
            </a:r>
            <a:r>
              <a:rPr lang="en-GB" dirty="0"/>
              <a:t>, with a lot of town or village based centres of power. </a:t>
            </a:r>
          </a:p>
          <a:p>
            <a:r>
              <a:rPr lang="en-GB" dirty="0"/>
              <a:t>There was a </a:t>
            </a:r>
            <a:r>
              <a:rPr lang="en-GB" b="1" dirty="0"/>
              <a:t>well-established network of trade</a:t>
            </a:r>
            <a:r>
              <a:rPr lang="en-GB" dirty="0"/>
              <a:t> in salt from the coast to the interior and agricultural products from the interior to the coast.</a:t>
            </a:r>
          </a:p>
          <a:p>
            <a:r>
              <a:rPr lang="en-GB" dirty="0"/>
              <a:t> Communities were responsible for their own </a:t>
            </a:r>
            <a:r>
              <a:rPr lang="en-GB" b="1" dirty="0"/>
              <a:t>defence and safety. </a:t>
            </a:r>
            <a:r>
              <a:rPr lang="en-GB" dirty="0"/>
              <a:t>Their response depended on the environment they lived in.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4D1FE5-9178-4D17-9280-00C8F6A14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A map of africa with different countries/regions&#10;&#10;Description automatically generated">
            <a:extLst>
              <a:ext uri="{FF2B5EF4-FFF2-40B4-BE49-F238E27FC236}">
                <a16:creationId xmlns:a16="http://schemas.microsoft.com/office/drawing/2014/main" id="{D11A56CC-E5C4-7DCA-C52C-28470B152F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156977" y="299202"/>
            <a:ext cx="10689596" cy="6012897"/>
          </a:xfr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C52B830-3AC0-E3A8-4750-19E150D0F023}"/>
              </a:ext>
            </a:extLst>
          </p:cNvPr>
          <p:cNvGrpSpPr/>
          <p:nvPr/>
        </p:nvGrpSpPr>
        <p:grpSpPr>
          <a:xfrm>
            <a:off x="7358884" y="2519713"/>
            <a:ext cx="1000440" cy="1581471"/>
            <a:chOff x="9906874" y="1036322"/>
            <a:chExt cx="1000440" cy="158147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8C885BB-CCA7-22F9-37A6-085BCE248EB6}"/>
                </a:ext>
              </a:extLst>
            </p:cNvPr>
            <p:cNvSpPr/>
            <p:nvPr/>
          </p:nvSpPr>
          <p:spPr>
            <a:xfrm rot="19377854">
              <a:off x="10767897" y="1605503"/>
              <a:ext cx="139417" cy="1012290"/>
            </a:xfrm>
            <a:custGeom>
              <a:avLst/>
              <a:gdLst>
                <a:gd name="connsiteX0" fmla="*/ 0 w 139417"/>
                <a:gd name="connsiteY0" fmla="*/ 23237 h 1012290"/>
                <a:gd name="connsiteX1" fmla="*/ 23237 w 139417"/>
                <a:gd name="connsiteY1" fmla="*/ 0 h 1012290"/>
                <a:gd name="connsiteX2" fmla="*/ 116180 w 139417"/>
                <a:gd name="connsiteY2" fmla="*/ 0 h 1012290"/>
                <a:gd name="connsiteX3" fmla="*/ 139417 w 139417"/>
                <a:gd name="connsiteY3" fmla="*/ 23237 h 1012290"/>
                <a:gd name="connsiteX4" fmla="*/ 139417 w 139417"/>
                <a:gd name="connsiteY4" fmla="*/ 496487 h 1012290"/>
                <a:gd name="connsiteX5" fmla="*/ 139417 w 139417"/>
                <a:gd name="connsiteY5" fmla="*/ 989053 h 1012290"/>
                <a:gd name="connsiteX6" fmla="*/ 116180 w 139417"/>
                <a:gd name="connsiteY6" fmla="*/ 1012290 h 1012290"/>
                <a:gd name="connsiteX7" fmla="*/ 23237 w 139417"/>
                <a:gd name="connsiteY7" fmla="*/ 1012290 h 1012290"/>
                <a:gd name="connsiteX8" fmla="*/ 0 w 139417"/>
                <a:gd name="connsiteY8" fmla="*/ 989053 h 1012290"/>
                <a:gd name="connsiteX9" fmla="*/ 0 w 139417"/>
                <a:gd name="connsiteY9" fmla="*/ 486829 h 1012290"/>
                <a:gd name="connsiteX10" fmla="*/ 0 w 139417"/>
                <a:gd name="connsiteY10" fmla="*/ 23237 h 101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417" h="1012290" fill="none" extrusionOk="0">
                  <a:moveTo>
                    <a:pt x="0" y="23237"/>
                  </a:moveTo>
                  <a:cubicBezTo>
                    <a:pt x="-3494" y="9347"/>
                    <a:pt x="12232" y="1223"/>
                    <a:pt x="23237" y="0"/>
                  </a:cubicBezTo>
                  <a:cubicBezTo>
                    <a:pt x="64796" y="-2276"/>
                    <a:pt x="79263" y="9714"/>
                    <a:pt x="116180" y="0"/>
                  </a:cubicBezTo>
                  <a:cubicBezTo>
                    <a:pt x="127991" y="-1678"/>
                    <a:pt x="139402" y="8874"/>
                    <a:pt x="139417" y="23237"/>
                  </a:cubicBezTo>
                  <a:cubicBezTo>
                    <a:pt x="175216" y="225536"/>
                    <a:pt x="121858" y="349868"/>
                    <a:pt x="139417" y="496487"/>
                  </a:cubicBezTo>
                  <a:cubicBezTo>
                    <a:pt x="156976" y="643106"/>
                    <a:pt x="114989" y="880751"/>
                    <a:pt x="139417" y="989053"/>
                  </a:cubicBezTo>
                  <a:cubicBezTo>
                    <a:pt x="135708" y="1002147"/>
                    <a:pt x="131750" y="1014008"/>
                    <a:pt x="116180" y="1012290"/>
                  </a:cubicBezTo>
                  <a:cubicBezTo>
                    <a:pt x="82401" y="1015776"/>
                    <a:pt x="49556" y="1007712"/>
                    <a:pt x="23237" y="1012290"/>
                  </a:cubicBezTo>
                  <a:cubicBezTo>
                    <a:pt x="9536" y="1012378"/>
                    <a:pt x="1181" y="1002141"/>
                    <a:pt x="0" y="989053"/>
                  </a:cubicBezTo>
                  <a:cubicBezTo>
                    <a:pt x="-11290" y="797386"/>
                    <a:pt x="35451" y="683289"/>
                    <a:pt x="0" y="486829"/>
                  </a:cubicBezTo>
                  <a:cubicBezTo>
                    <a:pt x="-35451" y="290369"/>
                    <a:pt x="3558" y="164388"/>
                    <a:pt x="0" y="23237"/>
                  </a:cubicBezTo>
                  <a:close/>
                </a:path>
                <a:path w="139417" h="1012290" stroke="0" extrusionOk="0">
                  <a:moveTo>
                    <a:pt x="0" y="23237"/>
                  </a:moveTo>
                  <a:cubicBezTo>
                    <a:pt x="304" y="10487"/>
                    <a:pt x="10765" y="752"/>
                    <a:pt x="23237" y="0"/>
                  </a:cubicBezTo>
                  <a:cubicBezTo>
                    <a:pt x="45874" y="-6939"/>
                    <a:pt x="92842" y="6142"/>
                    <a:pt x="116180" y="0"/>
                  </a:cubicBezTo>
                  <a:cubicBezTo>
                    <a:pt x="129224" y="-2778"/>
                    <a:pt x="139214" y="10078"/>
                    <a:pt x="139417" y="23237"/>
                  </a:cubicBezTo>
                  <a:cubicBezTo>
                    <a:pt x="143128" y="132596"/>
                    <a:pt x="105961" y="379677"/>
                    <a:pt x="139417" y="486829"/>
                  </a:cubicBezTo>
                  <a:cubicBezTo>
                    <a:pt x="172873" y="593981"/>
                    <a:pt x="113730" y="751999"/>
                    <a:pt x="139417" y="989053"/>
                  </a:cubicBezTo>
                  <a:cubicBezTo>
                    <a:pt x="138733" y="1001092"/>
                    <a:pt x="129129" y="1012958"/>
                    <a:pt x="116180" y="1012290"/>
                  </a:cubicBezTo>
                  <a:cubicBezTo>
                    <a:pt x="81614" y="1021879"/>
                    <a:pt x="43688" y="1011631"/>
                    <a:pt x="23237" y="1012290"/>
                  </a:cubicBezTo>
                  <a:cubicBezTo>
                    <a:pt x="7509" y="1013364"/>
                    <a:pt x="89" y="1004304"/>
                    <a:pt x="0" y="989053"/>
                  </a:cubicBezTo>
                  <a:cubicBezTo>
                    <a:pt x="-3155" y="810353"/>
                    <a:pt x="52585" y="752188"/>
                    <a:pt x="0" y="535119"/>
                  </a:cubicBezTo>
                  <a:cubicBezTo>
                    <a:pt x="-52585" y="318050"/>
                    <a:pt x="44996" y="215646"/>
                    <a:pt x="0" y="23237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1" name="Moon 10">
              <a:extLst>
                <a:ext uri="{FF2B5EF4-FFF2-40B4-BE49-F238E27FC236}">
                  <a16:creationId xmlns:a16="http://schemas.microsoft.com/office/drawing/2014/main" id="{0AD5E0FC-059D-4D2C-CD93-9C3095759FF9}"/>
                </a:ext>
              </a:extLst>
            </p:cNvPr>
            <p:cNvSpPr/>
            <p:nvPr/>
          </p:nvSpPr>
          <p:spPr>
            <a:xfrm rot="12459735">
              <a:off x="10384361" y="1284599"/>
              <a:ext cx="157684" cy="451791"/>
            </a:xfrm>
            <a:prstGeom prst="mo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ughnut 11">
              <a:extLst>
                <a:ext uri="{FF2B5EF4-FFF2-40B4-BE49-F238E27FC236}">
                  <a16:creationId xmlns:a16="http://schemas.microsoft.com/office/drawing/2014/main" id="{3073FF55-B9A4-C93B-020E-2A7D794C11C4}"/>
                </a:ext>
              </a:extLst>
            </p:cNvPr>
            <p:cNvSpPr/>
            <p:nvPr/>
          </p:nvSpPr>
          <p:spPr>
            <a:xfrm>
              <a:off x="9906874" y="1036322"/>
              <a:ext cx="791363" cy="791363"/>
            </a:xfrm>
            <a:custGeom>
              <a:avLst/>
              <a:gdLst>
                <a:gd name="connsiteX0" fmla="*/ 0 w 791363"/>
                <a:gd name="connsiteY0" fmla="*/ 395682 h 791363"/>
                <a:gd name="connsiteX1" fmla="*/ 395682 w 791363"/>
                <a:gd name="connsiteY1" fmla="*/ 0 h 791363"/>
                <a:gd name="connsiteX2" fmla="*/ 791364 w 791363"/>
                <a:gd name="connsiteY2" fmla="*/ 395682 h 791363"/>
                <a:gd name="connsiteX3" fmla="*/ 395682 w 791363"/>
                <a:gd name="connsiteY3" fmla="*/ 791364 h 791363"/>
                <a:gd name="connsiteX4" fmla="*/ 0 w 791363"/>
                <a:gd name="connsiteY4" fmla="*/ 395682 h 791363"/>
                <a:gd name="connsiteX5" fmla="*/ 69094 w 791363"/>
                <a:gd name="connsiteY5" fmla="*/ 395682 h 791363"/>
                <a:gd name="connsiteX6" fmla="*/ 395682 w 791363"/>
                <a:gd name="connsiteY6" fmla="*/ 722270 h 791363"/>
                <a:gd name="connsiteX7" fmla="*/ 722270 w 791363"/>
                <a:gd name="connsiteY7" fmla="*/ 395682 h 791363"/>
                <a:gd name="connsiteX8" fmla="*/ 395682 w 791363"/>
                <a:gd name="connsiteY8" fmla="*/ 69094 h 791363"/>
                <a:gd name="connsiteX9" fmla="*/ 69094 w 791363"/>
                <a:gd name="connsiteY9" fmla="*/ 395682 h 79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1363" h="791363" fill="none" extrusionOk="0">
                  <a:moveTo>
                    <a:pt x="0" y="395682"/>
                  </a:moveTo>
                  <a:cubicBezTo>
                    <a:pt x="-23383" y="173371"/>
                    <a:pt x="215638" y="31474"/>
                    <a:pt x="395682" y="0"/>
                  </a:cubicBezTo>
                  <a:cubicBezTo>
                    <a:pt x="623594" y="13968"/>
                    <a:pt x="794807" y="212817"/>
                    <a:pt x="791364" y="395682"/>
                  </a:cubicBezTo>
                  <a:cubicBezTo>
                    <a:pt x="813491" y="648294"/>
                    <a:pt x="629502" y="810095"/>
                    <a:pt x="395682" y="791364"/>
                  </a:cubicBezTo>
                  <a:cubicBezTo>
                    <a:pt x="182150" y="786989"/>
                    <a:pt x="3955" y="595606"/>
                    <a:pt x="0" y="395682"/>
                  </a:cubicBezTo>
                  <a:close/>
                  <a:moveTo>
                    <a:pt x="69094" y="395682"/>
                  </a:moveTo>
                  <a:cubicBezTo>
                    <a:pt x="47850" y="579541"/>
                    <a:pt x="196549" y="709324"/>
                    <a:pt x="395682" y="722270"/>
                  </a:cubicBezTo>
                  <a:cubicBezTo>
                    <a:pt x="547660" y="720255"/>
                    <a:pt x="707763" y="546481"/>
                    <a:pt x="722270" y="395682"/>
                  </a:cubicBezTo>
                  <a:cubicBezTo>
                    <a:pt x="722923" y="206478"/>
                    <a:pt x="560985" y="77892"/>
                    <a:pt x="395682" y="69094"/>
                  </a:cubicBezTo>
                  <a:cubicBezTo>
                    <a:pt x="204869" y="87767"/>
                    <a:pt x="97084" y="236111"/>
                    <a:pt x="69094" y="395682"/>
                  </a:cubicBezTo>
                  <a:close/>
                </a:path>
                <a:path w="791363" h="791363" stroke="0" extrusionOk="0">
                  <a:moveTo>
                    <a:pt x="0" y="395682"/>
                  </a:moveTo>
                  <a:cubicBezTo>
                    <a:pt x="-37431" y="154065"/>
                    <a:pt x="163757" y="5028"/>
                    <a:pt x="395682" y="0"/>
                  </a:cubicBezTo>
                  <a:cubicBezTo>
                    <a:pt x="661823" y="10023"/>
                    <a:pt x="755013" y="178309"/>
                    <a:pt x="791364" y="395682"/>
                  </a:cubicBezTo>
                  <a:cubicBezTo>
                    <a:pt x="778687" y="626591"/>
                    <a:pt x="606916" y="831688"/>
                    <a:pt x="395682" y="791364"/>
                  </a:cubicBezTo>
                  <a:cubicBezTo>
                    <a:pt x="149475" y="776221"/>
                    <a:pt x="47195" y="636761"/>
                    <a:pt x="0" y="395682"/>
                  </a:cubicBezTo>
                  <a:close/>
                  <a:moveTo>
                    <a:pt x="69094" y="395682"/>
                  </a:moveTo>
                  <a:cubicBezTo>
                    <a:pt x="80138" y="577362"/>
                    <a:pt x="219850" y="712931"/>
                    <a:pt x="395682" y="722270"/>
                  </a:cubicBezTo>
                  <a:cubicBezTo>
                    <a:pt x="570360" y="721398"/>
                    <a:pt x="691052" y="605443"/>
                    <a:pt x="722270" y="395682"/>
                  </a:cubicBezTo>
                  <a:cubicBezTo>
                    <a:pt x="721828" y="211099"/>
                    <a:pt x="550462" y="104657"/>
                    <a:pt x="395682" y="69094"/>
                  </a:cubicBezTo>
                  <a:cubicBezTo>
                    <a:pt x="246167" y="86368"/>
                    <a:pt x="112061" y="225643"/>
                    <a:pt x="69094" y="395682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sd="1219033472">
                    <a:prstGeom prst="donut">
                      <a:avLst>
                        <a:gd name="adj" fmla="val 8731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31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22C5-BF6E-4DF6-84EF-A7D0C43B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355600"/>
            <a:ext cx="10515600" cy="1325563"/>
          </a:xfrm>
        </p:spPr>
        <p:txBody>
          <a:bodyPr/>
          <a:lstStyle/>
          <a:p>
            <a:r>
              <a:rPr lang="en-GB" dirty="0"/>
              <a:t>Igboland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E4A2C-B2E3-4DB9-99BB-52184EFFA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134" y="1476924"/>
            <a:ext cx="5179426" cy="47127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Some of these groups were enslaved, others participated in the trade as a form of defence.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/>
              <a:t>The </a:t>
            </a:r>
            <a:r>
              <a:rPr lang="en-GB" b="1" dirty="0"/>
              <a:t>major areas </a:t>
            </a:r>
            <a:r>
              <a:rPr lang="en-GB" dirty="0"/>
              <a:t>we will study are:</a:t>
            </a:r>
          </a:p>
          <a:p>
            <a:pPr marL="0" indent="0" algn="just">
              <a:buNone/>
            </a:pPr>
            <a:r>
              <a:rPr lang="en-GB" dirty="0"/>
              <a:t> - Western Igbo communities</a:t>
            </a:r>
          </a:p>
          <a:p>
            <a:pPr marL="0" indent="0" algn="just">
              <a:buNone/>
            </a:pPr>
            <a:r>
              <a:rPr lang="en-GB" dirty="0"/>
              <a:t> - Northern Igboland – like </a:t>
            </a:r>
            <a:r>
              <a:rPr lang="en-GB" dirty="0" err="1"/>
              <a:t>Okigwe</a:t>
            </a:r>
            <a:r>
              <a:rPr lang="en-GB" dirty="0"/>
              <a:t> - which experienced the most intensive raids</a:t>
            </a:r>
          </a:p>
          <a:p>
            <a:pPr algn="just">
              <a:buFontTx/>
              <a:buChar char="-"/>
            </a:pPr>
            <a:r>
              <a:rPr lang="en-GB" dirty="0"/>
              <a:t>Riverine and coastal towns</a:t>
            </a:r>
          </a:p>
          <a:p>
            <a:pPr algn="just">
              <a:buFontTx/>
              <a:buChar char="-"/>
            </a:pPr>
            <a:r>
              <a:rPr lang="en-GB" dirty="0"/>
              <a:t>South-Eastern Igbo communities, who were the main dealers in enslaved people in the area.</a:t>
            </a:r>
          </a:p>
          <a:p>
            <a:pPr marL="0" indent="0" algn="just">
              <a:buNone/>
            </a:pPr>
            <a:r>
              <a:rPr lang="en-GB" dirty="0"/>
              <a:t>- Southern Igbo communities like Owerri.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7E5CC-F74A-41E0-959E-EA5A61D22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D55A1-BEBF-47E8-9090-BA81C77559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0B654B-2A56-4993-8B13-EA6FCB9A8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471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0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0F50D4A-E712-3BBF-5C5B-4DE8A12AB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15888">
            <a:off x="7856793" y="1446508"/>
            <a:ext cx="3141335" cy="3158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7C0B84-9449-406A-B55C-7106DD92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64" y="1510236"/>
            <a:ext cx="10515600" cy="1325563"/>
          </a:xfrm>
        </p:spPr>
        <p:txBody>
          <a:bodyPr/>
          <a:lstStyle/>
          <a:p>
            <a:r>
              <a:rPr lang="en-GB" dirty="0"/>
              <a:t>Guided Reading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B5ADD-5532-4F2A-81F5-34A9B5A61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68" y="2688258"/>
            <a:ext cx="6301154" cy="823912"/>
          </a:xfrm>
        </p:spPr>
        <p:txBody>
          <a:bodyPr/>
          <a:lstStyle/>
          <a:p>
            <a:r>
              <a:rPr lang="en-US" dirty="0"/>
              <a:t>Excerpts from ‘The Drums of War’ by John N. </a:t>
            </a:r>
            <a:r>
              <a:rPr lang="en-US" dirty="0" err="1"/>
              <a:t>Oriji</a:t>
            </a:r>
            <a:r>
              <a:rPr lang="en-US" dirty="0"/>
              <a:t>, Professor of African History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FEF1F-C2A7-4748-8C59-4D42AFFE6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2869" y="3754303"/>
            <a:ext cx="5959842" cy="93588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Read the section of the article and answers the questions in the boxes in the margins.</a:t>
            </a:r>
          </a:p>
        </p:txBody>
      </p:sp>
      <p:pic>
        <p:nvPicPr>
          <p:cNvPr id="1026" name="Picture 2" descr="Dr. John Oriji - Professor of African ...">
            <a:extLst>
              <a:ext uri="{FF2B5EF4-FFF2-40B4-BE49-F238E27FC236}">
                <a16:creationId xmlns:a16="http://schemas.microsoft.com/office/drawing/2014/main" id="{A143818A-11A7-546A-09EC-F40F18310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5120">
            <a:off x="8201818" y="1745378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B9DAD39-7079-874F-31EC-60C864BB2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718488">
            <a:off x="10190404" y="1156772"/>
            <a:ext cx="1587624" cy="12348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1E2E3D2-BEB8-182B-91D3-D49D879E2C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7600" y="476653"/>
            <a:ext cx="2336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0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45D7-3CD7-403A-9B64-B5A49569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9246"/>
            <a:ext cx="10515600" cy="1325563"/>
          </a:xfrm>
        </p:spPr>
        <p:txBody>
          <a:bodyPr/>
          <a:lstStyle/>
          <a:p>
            <a:r>
              <a:rPr lang="en-GB" dirty="0"/>
              <a:t>How did Igbo communities resist?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24F135-99FD-43C5-906A-D4DB32E03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28934"/>
              </p:ext>
            </p:extLst>
          </p:nvPr>
        </p:nvGraphicFramePr>
        <p:xfrm>
          <a:off x="1401026" y="2660829"/>
          <a:ext cx="9346221" cy="3207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5407">
                  <a:extLst>
                    <a:ext uri="{9D8B030D-6E8A-4147-A177-3AD203B41FA5}">
                      <a16:colId xmlns:a16="http://schemas.microsoft.com/office/drawing/2014/main" val="1657575755"/>
                    </a:ext>
                  </a:extLst>
                </a:gridCol>
                <a:gridCol w="3115407">
                  <a:extLst>
                    <a:ext uri="{9D8B030D-6E8A-4147-A177-3AD203B41FA5}">
                      <a16:colId xmlns:a16="http://schemas.microsoft.com/office/drawing/2014/main" val="1612992115"/>
                    </a:ext>
                  </a:extLst>
                </a:gridCol>
                <a:gridCol w="3115407">
                  <a:extLst>
                    <a:ext uri="{9D8B030D-6E8A-4147-A177-3AD203B41FA5}">
                      <a16:colId xmlns:a16="http://schemas.microsoft.com/office/drawing/2014/main" val="698169332"/>
                    </a:ext>
                  </a:extLst>
                </a:gridCol>
              </a:tblGrid>
              <a:tr h="82315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How did they resist?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(In your opinion) Why like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589182"/>
                  </a:ext>
                </a:extLst>
              </a:tr>
              <a:tr h="47690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Western towns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852946"/>
                  </a:ext>
                </a:extLst>
              </a:tr>
              <a:tr h="47690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Northern towns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386881"/>
                  </a:ext>
                </a:extLst>
              </a:tr>
              <a:tr h="47690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Riverine and Coastal towns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41663"/>
                  </a:ext>
                </a:extLst>
              </a:tr>
              <a:tr h="47690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South-Eastern towns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134511"/>
                  </a:ext>
                </a:extLst>
              </a:tr>
              <a:tr h="47690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Southern towns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100949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DBF489F-7782-4CE0-6558-C10F9E973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1" y="1562853"/>
            <a:ext cx="9302496" cy="823912"/>
          </a:xfrm>
        </p:spPr>
        <p:txBody>
          <a:bodyPr>
            <a:noAutofit/>
          </a:bodyPr>
          <a:lstStyle/>
          <a:p>
            <a:r>
              <a:rPr lang="en-GB" sz="2800" b="0" dirty="0"/>
              <a:t>Copy and complete the table below. </a:t>
            </a:r>
          </a:p>
        </p:txBody>
      </p:sp>
    </p:spTree>
    <p:extLst>
      <p:ext uri="{BB962C8B-B14F-4D97-AF65-F5344CB8AC3E}">
        <p14:creationId xmlns:p14="http://schemas.microsoft.com/office/powerpoint/2010/main" val="356701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FD8C08B1-FEE6-648C-BDAC-612E2463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65125"/>
            <a:ext cx="10771632" cy="1325563"/>
          </a:xfrm>
        </p:spPr>
        <p:txBody>
          <a:bodyPr/>
          <a:lstStyle/>
          <a:p>
            <a:r>
              <a:rPr lang="en-US" dirty="0" err="1"/>
              <a:t>Ikoro</a:t>
            </a:r>
            <a:r>
              <a:rPr lang="en-US" dirty="0"/>
              <a:t> drum</a:t>
            </a:r>
          </a:p>
        </p:txBody>
      </p:sp>
      <p:pic>
        <p:nvPicPr>
          <p:cNvPr id="1026" name="Picture 2" descr="Uno Nko Nko with its large ikolo drum, Nibo">
            <a:extLst>
              <a:ext uri="{FF2B5EF4-FFF2-40B4-BE49-F238E27FC236}">
                <a16:creationId xmlns:a16="http://schemas.microsoft.com/office/drawing/2014/main" id="{3F49B128-7F1B-27B5-E98B-696CACBB2C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072" y="1981613"/>
            <a:ext cx="10771632" cy="40393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5DE99B-27A9-D81C-FB1A-6AFE545200C5}"/>
              </a:ext>
            </a:extLst>
          </p:cNvPr>
          <p:cNvSpPr txBox="1"/>
          <p:nvPr/>
        </p:nvSpPr>
        <p:spPr>
          <a:xfrm>
            <a:off x="1143000" y="5850235"/>
            <a:ext cx="9906000" cy="92333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Northcote Thomas’s photograph of the </a:t>
            </a:r>
            <a:r>
              <a:rPr lang="en-GB" i="1" dirty="0" err="1"/>
              <a:t>ikoro</a:t>
            </a:r>
            <a:r>
              <a:rPr lang="en-GB" dirty="0"/>
              <a:t> drum in the </a:t>
            </a:r>
            <a:r>
              <a:rPr lang="en-GB" i="1" dirty="0" err="1"/>
              <a:t>obu</a:t>
            </a:r>
            <a:r>
              <a:rPr lang="en-GB" i="1" dirty="0"/>
              <a:t> </a:t>
            </a:r>
            <a:r>
              <a:rPr lang="en-GB" dirty="0"/>
              <a:t>in </a:t>
            </a:r>
            <a:r>
              <a:rPr lang="en-GB" dirty="0" err="1"/>
              <a:t>Nibo</a:t>
            </a:r>
            <a:r>
              <a:rPr lang="en-GB" dirty="0"/>
              <a:t>, 1911 (NWT 3089a; RAI 400.16463). This would be sounded to warn the community of attack. Right: the </a:t>
            </a:r>
            <a:r>
              <a:rPr lang="en-GB" i="1" dirty="0" err="1"/>
              <a:t>ikoro</a:t>
            </a:r>
            <a:r>
              <a:rPr lang="en-GB" i="1" dirty="0"/>
              <a:t> </a:t>
            </a:r>
            <a:r>
              <a:rPr lang="en-GB" dirty="0"/>
              <a:t>drum today. (Photograph by George </a:t>
            </a:r>
            <a:r>
              <a:rPr lang="en-GB" dirty="0" err="1"/>
              <a:t>Agbo</a:t>
            </a:r>
            <a:r>
              <a:rPr lang="en-GB" dirty="0"/>
              <a:t>). </a:t>
            </a:r>
            <a:r>
              <a:rPr lang="en-GB" dirty="0">
                <a:hlinkClick r:id="rId3"/>
              </a:rPr>
              <a:t>https://re-entanglements.net/conflict/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28273"/>
      </p:ext>
    </p:extLst>
  </p:cSld>
  <p:clrMapOvr>
    <a:masterClrMapping/>
  </p:clrMapOvr>
</p:sld>
</file>

<file path=ppt/theme/theme1.xml><?xml version="1.0" encoding="utf-8"?>
<a:theme xmlns:a="http://schemas.openxmlformats.org/drawingml/2006/main" name="Teaching Slavery in Scotland 2023">
  <a:themeElements>
    <a:clrScheme name="Teaching Slavery 23">
      <a:dk1>
        <a:srgbClr val="24283C"/>
      </a:dk1>
      <a:lt1>
        <a:srgbClr val="F2F0FF"/>
      </a:lt1>
      <a:dk2>
        <a:srgbClr val="24283C"/>
      </a:dk2>
      <a:lt2>
        <a:srgbClr val="F2F0FF"/>
      </a:lt2>
      <a:accent1>
        <a:srgbClr val="F75122"/>
      </a:accent1>
      <a:accent2>
        <a:srgbClr val="DE0B18"/>
      </a:accent2>
      <a:accent3>
        <a:srgbClr val="F1A828"/>
      </a:accent3>
      <a:accent4>
        <a:srgbClr val="59AFA4"/>
      </a:accent4>
      <a:accent5>
        <a:srgbClr val="24283C"/>
      </a:accent5>
      <a:accent6>
        <a:srgbClr val="EB875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S23-Financial-Institutions2" id="{665E58F1-6198-2F4F-B2F6-4E5A0E3702F4}" vid="{8BC3C8DF-93B2-0841-9C45-7D57890EC7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ed8faba-1ac0-499b-b3d0-aae1dd16d0a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CFA5C4BCC4AA41A24F75CCCF0AF410" ma:contentTypeVersion="15" ma:contentTypeDescription="Create a new document." ma:contentTypeScope="" ma:versionID="c4dc0223991363c17722db8eac8a8235">
  <xsd:schema xmlns:xsd="http://www.w3.org/2001/XMLSchema" xmlns:xs="http://www.w3.org/2001/XMLSchema" xmlns:p="http://schemas.microsoft.com/office/2006/metadata/properties" xmlns:ns3="0a57f275-29bd-40c9-849e-c62925314dd6" xmlns:ns4="4ed8faba-1ac0-499b-b3d0-aae1dd16d0a0" targetNamespace="http://schemas.microsoft.com/office/2006/metadata/properties" ma:root="true" ma:fieldsID="ae57302dcfd37fa4c312ff9e5b5c2d73" ns3:_="" ns4:_="">
    <xsd:import namespace="0a57f275-29bd-40c9-849e-c62925314dd6"/>
    <xsd:import namespace="4ed8faba-1ac0-499b-b3d0-aae1dd16d0a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7f275-29bd-40c9-849e-c62925314d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8faba-1ac0-499b-b3d0-aae1dd16d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0F65C4-658C-4D4C-B003-06BF600FF2A3}">
  <ds:schemaRefs>
    <ds:schemaRef ds:uri="http://schemas.microsoft.com/office/2006/documentManagement/types"/>
    <ds:schemaRef ds:uri="http://www.w3.org/XML/1998/namespace"/>
    <ds:schemaRef ds:uri="4ed8faba-1ac0-499b-b3d0-aae1dd16d0a0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a57f275-29bd-40c9-849e-c62925314dd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84955E-BF57-43EB-9BA0-B8B411CE37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565291-45FB-4CB8-9132-AC84CC1B1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57f275-29bd-40c9-849e-c62925314dd6"/>
    <ds:schemaRef ds:uri="4ed8faba-1ac0-499b-b3d0-aae1dd16d0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665</Words>
  <Application>Microsoft Macintosh PowerPoint</Application>
  <PresentationFormat>Widescreen</PresentationFormat>
  <Paragraphs>66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Teaching Slavery in Scotland 2023</vt:lpstr>
      <vt:lpstr> What influenced the development of West Africa in the late 18th Century? </vt:lpstr>
      <vt:lpstr> How did Igbo communities respond to the Trade in Enslaved African People? </vt:lpstr>
      <vt:lpstr>PowerPoint Presentation</vt:lpstr>
      <vt:lpstr>PowerPoint Presentation</vt:lpstr>
      <vt:lpstr>Igboland</vt:lpstr>
      <vt:lpstr>Igboland</vt:lpstr>
      <vt:lpstr>Guided Reading</vt:lpstr>
      <vt:lpstr>How did Igbo communities resist?</vt:lpstr>
      <vt:lpstr>Ikoro drum</vt:lpstr>
      <vt:lpstr>Igbo speech (1910)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Slavery in Scotland</dc:title>
  <dc:creator>Katherine Burns</dc:creator>
  <cp:lastModifiedBy>Christine Whyte</cp:lastModifiedBy>
  <cp:revision>34</cp:revision>
  <dcterms:created xsi:type="dcterms:W3CDTF">2023-02-08T13:19:14Z</dcterms:created>
  <dcterms:modified xsi:type="dcterms:W3CDTF">2025-10-30T10:46:30Z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0x010100EECFA5C4BCC4AA41A24F75CCCF0AF410</vt:lpwstr>
  </property>
</Properties>
</file>