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69" r:id="rId2"/>
    <p:sldId id="256" r:id="rId3"/>
    <p:sldId id="257" r:id="rId4"/>
    <p:sldId id="258" r:id="rId5"/>
    <p:sldId id="270" r:id="rId6"/>
    <p:sldId id="259" r:id="rId7"/>
    <p:sldId id="268" r:id="rId8"/>
    <p:sldId id="260" r:id="rId9"/>
    <p:sldId id="261" r:id="rId10"/>
    <p:sldId id="262" r:id="rId11"/>
    <p:sldId id="263" r:id="rId12"/>
    <p:sldId id="264" r:id="rId13"/>
    <p:sldId id="265" r:id="rId14"/>
    <p:sldId id="266" r:id="rId15"/>
    <p:sldId id="267"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cTqcCLNOkCg3YztBMNYWLCkjE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AAD28-1EDD-DB49-9FDC-4C6AEEA6B25D}" v="49" dt="2025-03-08T10:09:53.773"/>
  </p1510:revLst>
</p1510:revInfo>
</file>

<file path=ppt/tableStyles.xml><?xml version="1.0" encoding="utf-8"?>
<a:tblStyleLst xmlns:a="http://schemas.openxmlformats.org/drawingml/2006/main" def="{2D5A5DA3-13D3-4E70-A5BB-4B2F2C230F23}">
  <a:tblStyle styleId="{2D5A5DA3-13D3-4E70-A5BB-4B2F2C230F2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911"/>
    <p:restoredTop sz="93904"/>
  </p:normalViewPr>
  <p:slideViewPr>
    <p:cSldViewPr snapToGrid="0">
      <p:cViewPr varScale="1">
        <p:scale>
          <a:sx n="77" d="100"/>
          <a:sy n="77" d="100"/>
        </p:scale>
        <p:origin x="20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7552596ce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e7552596ce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e7552596c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e7552596c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e7552596c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e7a644b5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e7a644b5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e7a644b53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7552596ce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2e7552596ce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f3de1337c4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2f3de1337c4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Jospeh </a:t>
            </a:r>
            <a:r>
              <a:rPr lang="en-US" dirty="0" err="1"/>
              <a:t>Inikori</a:t>
            </a:r>
            <a:r>
              <a:rPr lang="en-US" dirty="0"/>
              <a:t>, </a:t>
            </a:r>
            <a:r>
              <a:rPr lang="en-GB" b="1" dirty="0"/>
              <a:t>Emancipation, the African Atlantic and the Long Road to Freedom</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53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7576f2ff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e7576f2ff2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e7576f2ff2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3de1337c4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f3de1337c4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f3de1337c4_2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3de1337c4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f3de1337c4_2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2f3de1337c4_2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3"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298448" y="594360"/>
            <a:ext cx="6272783"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298449" y="2967445"/>
            <a:ext cx="6272782"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 Slide 3">
  <p:cSld name="Intro Slide 3">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6"/>
          <p:cNvSpPr>
            <a:spLocks noGrp="1"/>
          </p:cNvSpPr>
          <p:nvPr>
            <p:ph type="pic" idx="2"/>
          </p:nvPr>
        </p:nvSpPr>
        <p:spPr>
          <a:xfrm>
            <a:off x="7451965" y="1665520"/>
            <a:ext cx="4266960" cy="4266968"/>
          </a:xfrm>
          <a:prstGeom prst="rect">
            <a:avLst/>
          </a:prstGeom>
          <a:noFill/>
          <a:ln>
            <a:noFill/>
          </a:ln>
        </p:spPr>
      </p:sp>
      <p:sp>
        <p:nvSpPr>
          <p:cNvPr id="53" name="Google Shape;53;p16"/>
          <p:cNvSpPr txBox="1">
            <a:spLocks noGrp="1"/>
          </p:cNvSpPr>
          <p:nvPr>
            <p:ph type="title"/>
          </p:nvPr>
        </p:nvSpPr>
        <p:spPr>
          <a:xfrm>
            <a:off x="804672" y="1335024"/>
            <a:ext cx="6190488" cy="11795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850392" y="2825496"/>
            <a:ext cx="6190488" cy="334670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7"/>
          <p:cNvSpPr txBox="1">
            <a:spLocks noGrp="1"/>
          </p:cNvSpPr>
          <p:nvPr>
            <p:ph type="ctrTitle"/>
          </p:nvPr>
        </p:nvSpPr>
        <p:spPr>
          <a:xfrm>
            <a:off x="1524000" y="1463040"/>
            <a:ext cx="9144000" cy="2340864"/>
          </a:xfrm>
          <a:prstGeom prst="rect">
            <a:avLst/>
          </a:prstGeom>
          <a:solidFill>
            <a:schemeClr val="accent3"/>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6000"/>
              <a:buFont typeface="Arial"/>
              <a:buNone/>
              <a:defRPr sz="6000" b="1" i="0" cap="none">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ubTitle" idx="1"/>
          </p:nvPr>
        </p:nvSpPr>
        <p:spPr>
          <a:xfrm>
            <a:off x="1524000" y="3803904"/>
            <a:ext cx="9144000" cy="653022"/>
          </a:xfrm>
          <a:prstGeom prst="rect">
            <a:avLst/>
          </a:prstGeom>
          <a:solidFill>
            <a:schemeClr val="accent3"/>
          </a:solid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 name="Google Shape;58;p17"/>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17"/>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17"/>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17"/>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17"/>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17"/>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1" type="obj">
  <p:cSld name="OBJEC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576072" y="365125"/>
            <a:ext cx="10771632" cy="1325563"/>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576072" y="1825625"/>
            <a:ext cx="10771632" cy="4351338"/>
          </a:xfrm>
          <a:prstGeom prst="rect">
            <a:avLst/>
          </a:prstGeom>
          <a:solidFill>
            <a:schemeClr val="accent5"/>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3" type="twoObj">
  <p:cSld name="TWO_OBJECTS">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body" idx="1"/>
          </p:nvPr>
        </p:nvSpPr>
        <p:spPr>
          <a:xfrm>
            <a:off x="1444752"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0"/>
          <p:cNvSpPr txBox="1">
            <a:spLocks noGrp="1"/>
          </p:cNvSpPr>
          <p:nvPr>
            <p:ph type="body" idx="2"/>
          </p:nvPr>
        </p:nvSpPr>
        <p:spPr>
          <a:xfrm>
            <a:off x="6784848"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5"/>
        <p:cNvGrpSpPr/>
        <p:nvPr/>
      </p:nvGrpSpPr>
      <p:grpSpPr>
        <a:xfrm>
          <a:off x="0" y="0"/>
          <a:ext cx="0" cy="0"/>
          <a:chOff x="0" y="0"/>
          <a:chExt cx="0" cy="0"/>
        </a:xfrm>
      </p:grpSpPr>
      <p:sp>
        <p:nvSpPr>
          <p:cNvPr id="76" name="Google Shape;76;p21"/>
          <p:cNvSpPr txBox="1">
            <a:spLocks noGrp="1"/>
          </p:cNvSpPr>
          <p:nvPr>
            <p:ph type="ctrTitle"/>
          </p:nvPr>
        </p:nvSpPr>
        <p:spPr>
          <a:xfrm>
            <a:off x="6391656"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ubTitle" idx="1"/>
          </p:nvPr>
        </p:nvSpPr>
        <p:spPr>
          <a:xfrm>
            <a:off x="6391655" y="3547555"/>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21"/>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1"/>
          <p:cNvSpPr>
            <a:spLocks noGrp="1"/>
          </p:cNvSpPr>
          <p:nvPr>
            <p:ph type="pic" idx="2"/>
          </p:nvPr>
        </p:nvSpPr>
        <p:spPr>
          <a:xfrm>
            <a:off x="283464" y="301752"/>
            <a:ext cx="5221224" cy="626364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a:off x="1444752"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22"/>
          <p:cNvSpPr txBox="1">
            <a:spLocks noGrp="1"/>
          </p:cNvSpPr>
          <p:nvPr>
            <p:ph type="body" idx="2"/>
          </p:nvPr>
        </p:nvSpPr>
        <p:spPr>
          <a:xfrm>
            <a:off x="1444752"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2"/>
          <p:cNvSpPr txBox="1">
            <a:spLocks noGrp="1"/>
          </p:cNvSpPr>
          <p:nvPr>
            <p:ph type="body" idx="3"/>
          </p:nvPr>
        </p:nvSpPr>
        <p:spPr>
          <a:xfrm>
            <a:off x="4983480"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22"/>
          <p:cNvSpPr txBox="1">
            <a:spLocks noGrp="1"/>
          </p:cNvSpPr>
          <p:nvPr>
            <p:ph type="body" idx="4"/>
          </p:nvPr>
        </p:nvSpPr>
        <p:spPr>
          <a:xfrm>
            <a:off x="4983480"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2"/>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2"/>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2"/>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2"/>
          <p:cNvSpPr txBox="1">
            <a:spLocks noGrp="1"/>
          </p:cNvSpPr>
          <p:nvPr>
            <p:ph type="body" idx="5"/>
          </p:nvPr>
        </p:nvSpPr>
        <p:spPr>
          <a:xfrm>
            <a:off x="8531352" y="1769269"/>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22"/>
          <p:cNvSpPr txBox="1">
            <a:spLocks noGrp="1"/>
          </p:cNvSpPr>
          <p:nvPr>
            <p:ph type="body" idx="6"/>
          </p:nvPr>
        </p:nvSpPr>
        <p:spPr>
          <a:xfrm>
            <a:off x="8531352" y="2593181"/>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91"/>
        <p:cNvGrpSpPr/>
        <p:nvPr/>
      </p:nvGrpSpPr>
      <p:grpSpPr>
        <a:xfrm>
          <a:off x="0" y="0"/>
          <a:ext cx="0" cy="0"/>
          <a:chOff x="0" y="0"/>
          <a:chExt cx="0" cy="0"/>
        </a:xfrm>
      </p:grpSpPr>
      <p:sp>
        <p:nvSpPr>
          <p:cNvPr id="92" name="Google Shape;92;p23"/>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23"/>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3"/>
          <p:cNvSpPr>
            <a:spLocks noGrp="1"/>
          </p:cNvSpPr>
          <p:nvPr>
            <p:ph type="pic" idx="2"/>
          </p:nvPr>
        </p:nvSpPr>
        <p:spPr>
          <a:xfrm>
            <a:off x="283464" y="3108960"/>
            <a:ext cx="5221224" cy="3447288"/>
          </a:xfrm>
          <a:prstGeom prst="rect">
            <a:avLst/>
          </a:prstGeom>
          <a:noFill/>
          <a:ln>
            <a:noFill/>
          </a:ln>
        </p:spPr>
      </p:sp>
      <p:sp>
        <p:nvSpPr>
          <p:cNvPr id="96" name="Google Shape;96;p23"/>
          <p:cNvSpPr>
            <a:spLocks noGrp="1"/>
          </p:cNvSpPr>
          <p:nvPr>
            <p:ph type="pic" idx="3"/>
          </p:nvPr>
        </p:nvSpPr>
        <p:spPr>
          <a:xfrm>
            <a:off x="283464" y="301752"/>
            <a:ext cx="2459736" cy="2505456"/>
          </a:xfrm>
          <a:prstGeom prst="rect">
            <a:avLst/>
          </a:prstGeom>
          <a:noFill/>
          <a:ln>
            <a:noFill/>
          </a:ln>
        </p:spPr>
      </p:sp>
      <p:sp>
        <p:nvSpPr>
          <p:cNvPr id="97" name="Google Shape;97;p23"/>
          <p:cNvSpPr>
            <a:spLocks noGrp="1"/>
          </p:cNvSpPr>
          <p:nvPr>
            <p:ph type="pic" idx="4"/>
          </p:nvPr>
        </p:nvSpPr>
        <p:spPr>
          <a:xfrm>
            <a:off x="3044952" y="301752"/>
            <a:ext cx="2459736" cy="2505456"/>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8"/>
        <p:cNvGrpSpPr/>
        <p:nvPr/>
      </p:nvGrpSpPr>
      <p:grpSpPr>
        <a:xfrm>
          <a:off x="0" y="0"/>
          <a:ext cx="0" cy="0"/>
          <a:chOff x="0" y="0"/>
          <a:chExt cx="0" cy="0"/>
        </a:xfrm>
      </p:grpSpPr>
      <p:sp>
        <p:nvSpPr>
          <p:cNvPr id="99" name="Google Shape;99;p24"/>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24"/>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4"/>
          <p:cNvSpPr/>
          <p:nvPr/>
        </p:nvSpPr>
        <p:spPr>
          <a:xfrm>
            <a:off x="433313" y="160019"/>
            <a:ext cx="4913284" cy="3200400"/>
          </a:xfrm>
          <a:custGeom>
            <a:avLst/>
            <a:gdLst/>
            <a:ahLst/>
            <a:cxnLst/>
            <a:rect l="l" t="t" r="r" b="b"/>
            <a:pathLst>
              <a:path w="4913284" h="1678971" extrusionOk="0">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24"/>
          <p:cNvSpPr txBox="1"/>
          <p:nvPr/>
        </p:nvSpPr>
        <p:spPr>
          <a:xfrm>
            <a:off x="605838" y="457199"/>
            <a:ext cx="4480512" cy="164592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104" name="Google Shape;104;p24"/>
          <p:cNvSpPr txBox="1"/>
          <p:nvPr/>
        </p:nvSpPr>
        <p:spPr>
          <a:xfrm>
            <a:off x="665675" y="210311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
        <p:nvSpPr>
          <p:cNvPr id="105" name="Google Shape;105;p24"/>
          <p:cNvSpPr/>
          <p:nvPr/>
        </p:nvSpPr>
        <p:spPr>
          <a:xfrm>
            <a:off x="423989" y="3384327"/>
            <a:ext cx="5081662" cy="3289745"/>
          </a:xfrm>
          <a:custGeom>
            <a:avLst/>
            <a:gdLst/>
            <a:ahLst/>
            <a:cxnLst/>
            <a:rect l="l" t="t" r="r" b="b"/>
            <a:pathLst>
              <a:path w="2973657" h="2866771" extrusionOk="0">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4"/>
          <p:cNvSpPr txBox="1"/>
          <p:nvPr/>
        </p:nvSpPr>
        <p:spPr>
          <a:xfrm>
            <a:off x="605837" y="3657599"/>
            <a:ext cx="4480512" cy="1847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i="0" u="none" strike="noStrike" cap="none">
                <a:solidFill>
                  <a:schemeClr val="lt2"/>
                </a:solidFill>
                <a:latin typeface="Arial"/>
                <a:ea typeface="Arial"/>
                <a:cs typeface="Arial"/>
                <a:sym typeface="Arial"/>
              </a:rPr>
              <a:t>“Click to edit quote text”</a:t>
            </a:r>
            <a:endParaRPr sz="1400" b="0" i="0" u="none" strike="noStrike" cap="none">
              <a:solidFill>
                <a:srgbClr val="000000"/>
              </a:solidFill>
              <a:latin typeface="Arial"/>
              <a:ea typeface="Arial"/>
              <a:cs typeface="Arial"/>
              <a:sym typeface="Arial"/>
            </a:endParaRPr>
          </a:p>
        </p:txBody>
      </p:sp>
      <p:sp>
        <p:nvSpPr>
          <p:cNvPr id="107" name="Google Shape;107;p24"/>
          <p:cNvSpPr txBox="1"/>
          <p:nvPr/>
        </p:nvSpPr>
        <p:spPr>
          <a:xfrm>
            <a:off x="665674" y="550549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b="0" i="0" u="none" strike="noStrike" cap="none">
                <a:solidFill>
                  <a:schemeClr val="lt2"/>
                </a:solidFill>
                <a:latin typeface="Arial"/>
                <a:ea typeface="Arial"/>
                <a:cs typeface="Arial"/>
                <a:sym typeface="Arial"/>
              </a:rPr>
              <a:t>(Attribute quote here)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08"/>
        <p:cNvGrpSpPr/>
        <p:nvPr/>
      </p:nvGrpSpPr>
      <p:grpSpPr>
        <a:xfrm>
          <a:off x="0" y="0"/>
          <a:ext cx="0" cy="0"/>
          <a:chOff x="0" y="0"/>
          <a:chExt cx="0" cy="0"/>
        </a:xfrm>
      </p:grpSpPr>
      <p:pic>
        <p:nvPicPr>
          <p:cNvPr id="109" name="Google Shape;109;p25"/>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10" name="Google Shape;1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25"/>
          <p:cNvSpPr txBox="1">
            <a:spLocks noGrp="1"/>
          </p:cNvSpPr>
          <p:nvPr>
            <p:ph type="ctrTitle"/>
          </p:nvPr>
        </p:nvSpPr>
        <p:spPr>
          <a:xfrm>
            <a:off x="944881" y="841248"/>
            <a:ext cx="4434840" cy="32369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ubTitle" idx="1"/>
          </p:nvPr>
        </p:nvSpPr>
        <p:spPr>
          <a:xfrm>
            <a:off x="944880" y="4498848"/>
            <a:ext cx="4434835" cy="510474"/>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25"/>
          <p:cNvSpPr txBox="1">
            <a:spLocks noGrp="1"/>
          </p:cNvSpPr>
          <p:nvPr>
            <p:ph type="body" idx="2"/>
          </p:nvPr>
        </p:nvSpPr>
        <p:spPr>
          <a:xfrm>
            <a:off x="7486331" y="841248"/>
            <a:ext cx="3760788" cy="411338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5"/>
          <p:cNvSpPr txBox="1">
            <a:spLocks noGrp="1"/>
          </p:cNvSpPr>
          <p:nvPr>
            <p:ph type="body" idx="3"/>
          </p:nvPr>
        </p:nvSpPr>
        <p:spPr>
          <a:xfrm>
            <a:off x="7486331" y="5089652"/>
            <a:ext cx="3760788" cy="41112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body" idx="1"/>
          </p:nvPr>
        </p:nvSpPr>
        <p:spPr>
          <a:xfrm>
            <a:off x="1444752"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 name="Google Shape;21;p8"/>
          <p:cNvSpPr txBox="1">
            <a:spLocks noGrp="1"/>
          </p:cNvSpPr>
          <p:nvPr>
            <p:ph type="body" idx="2"/>
          </p:nvPr>
        </p:nvSpPr>
        <p:spPr>
          <a:xfrm>
            <a:off x="1444752"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8"/>
          <p:cNvSpPr txBox="1">
            <a:spLocks noGrp="1"/>
          </p:cNvSpPr>
          <p:nvPr>
            <p:ph type="body" idx="3"/>
          </p:nvPr>
        </p:nvSpPr>
        <p:spPr>
          <a:xfrm>
            <a:off x="6784848"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 name="Google Shape;23;p8"/>
          <p:cNvSpPr txBox="1">
            <a:spLocks noGrp="1"/>
          </p:cNvSpPr>
          <p:nvPr>
            <p:ph type="body" idx="4"/>
          </p:nvPr>
        </p:nvSpPr>
        <p:spPr>
          <a:xfrm>
            <a:off x="6784848"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5"/>
        <p:cNvGrpSpPr/>
        <p:nvPr/>
      </p:nvGrpSpPr>
      <p:grpSpPr>
        <a:xfrm>
          <a:off x="0" y="0"/>
          <a:ext cx="0" cy="0"/>
          <a:chOff x="0" y="0"/>
          <a:chExt cx="0" cy="0"/>
        </a:xfrm>
      </p:grpSpPr>
      <p:sp>
        <p:nvSpPr>
          <p:cNvPr id="116" name="Google Shape;1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p26"/>
          <p:cNvSpPr txBox="1">
            <a:spLocks noGrp="1"/>
          </p:cNvSpPr>
          <p:nvPr>
            <p:ph type="ctrTitle"/>
          </p:nvPr>
        </p:nvSpPr>
        <p:spPr>
          <a:xfrm>
            <a:off x="944881"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6"/>
          <p:cNvSpPr txBox="1">
            <a:spLocks noGrp="1"/>
          </p:cNvSpPr>
          <p:nvPr>
            <p:ph type="subTitle" idx="1"/>
          </p:nvPr>
        </p:nvSpPr>
        <p:spPr>
          <a:xfrm>
            <a:off x="944880" y="3581400"/>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9" name="Google Shape;119;p26" descr="A picture containing text, sign, vector graphics&#10;&#10;Description automatically generated"/>
          <p:cNvPicPr preferRelativeResize="0"/>
          <p:nvPr/>
        </p:nvPicPr>
        <p:blipFill rotWithShape="1">
          <a:blip r:embed="rId2">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7"/>
          <p:cNvSpPr>
            <a:spLocks noGrp="1"/>
          </p:cNvSpPr>
          <p:nvPr>
            <p:ph type="pic" idx="2"/>
          </p:nvPr>
        </p:nvSpPr>
        <p:spPr>
          <a:xfrm>
            <a:off x="1777111" y="407499"/>
            <a:ext cx="1952279" cy="1952279"/>
          </a:xfrm>
          <a:prstGeom prst="rect">
            <a:avLst/>
          </a:prstGeom>
          <a:noFill/>
          <a:ln>
            <a:noFill/>
          </a:ln>
        </p:spPr>
      </p:sp>
      <p:sp>
        <p:nvSpPr>
          <p:cNvPr id="122" name="Google Shape;122;p27"/>
          <p:cNvSpPr>
            <a:spLocks noGrp="1"/>
          </p:cNvSpPr>
          <p:nvPr>
            <p:ph type="pic" idx="3"/>
          </p:nvPr>
        </p:nvSpPr>
        <p:spPr>
          <a:xfrm>
            <a:off x="3528345" y="1972581"/>
            <a:ext cx="2290065" cy="2273502"/>
          </a:xfrm>
          <a:prstGeom prst="rect">
            <a:avLst/>
          </a:prstGeom>
          <a:noFill/>
          <a:ln>
            <a:noFill/>
          </a:ln>
        </p:spPr>
      </p:sp>
      <p:sp>
        <p:nvSpPr>
          <p:cNvPr id="123" name="Google Shape;123;p27"/>
          <p:cNvSpPr>
            <a:spLocks noGrp="1"/>
          </p:cNvSpPr>
          <p:nvPr>
            <p:ph type="pic" idx="4"/>
          </p:nvPr>
        </p:nvSpPr>
        <p:spPr>
          <a:xfrm>
            <a:off x="5579539" y="4386312"/>
            <a:ext cx="3119293" cy="2462810"/>
          </a:xfrm>
          <a:prstGeom prst="rect">
            <a:avLst/>
          </a:prstGeom>
          <a:noFill/>
          <a:ln>
            <a:noFill/>
          </a:ln>
        </p:spPr>
      </p:sp>
      <p:sp>
        <p:nvSpPr>
          <p:cNvPr id="124" name="Google Shape;124;p27"/>
          <p:cNvSpPr>
            <a:spLocks noGrp="1"/>
          </p:cNvSpPr>
          <p:nvPr>
            <p:ph type="pic" idx="5"/>
          </p:nvPr>
        </p:nvSpPr>
        <p:spPr>
          <a:xfrm>
            <a:off x="1092905" y="4018982"/>
            <a:ext cx="3854161" cy="2839018"/>
          </a:xfrm>
          <a:prstGeom prst="rect">
            <a:avLst/>
          </a:prstGeom>
          <a:noFill/>
          <a:ln>
            <a:noFill/>
          </a:ln>
        </p:spPr>
      </p:sp>
      <p:sp>
        <p:nvSpPr>
          <p:cNvPr id="125" name="Google Shape;125;p27"/>
          <p:cNvSpPr txBox="1">
            <a:spLocks noGrp="1"/>
          </p:cNvSpPr>
          <p:nvPr>
            <p:ph type="title"/>
          </p:nvPr>
        </p:nvSpPr>
        <p:spPr>
          <a:xfrm>
            <a:off x="5760720" y="585216"/>
            <a:ext cx="5276088" cy="2276856"/>
          </a:xfrm>
          <a:prstGeom prst="rect">
            <a:avLst/>
          </a:prstGeom>
          <a:solidFill>
            <a:schemeClr val="accent2"/>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800"/>
              <a:buFont typeface="Arial"/>
              <a:buNone/>
              <a:defRPr sz="4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7"/>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7"/>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9" name="Google Shape;129;p27"/>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7"/>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7"/>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32" name="Google Shape;132;p27"/>
          <p:cNvCxnSpPr/>
          <p:nvPr/>
        </p:nvCxnSpPr>
        <p:spPr>
          <a:xfrm>
            <a:off x="856114" y="3503032"/>
            <a:ext cx="0" cy="3346090"/>
          </a:xfrm>
          <a:prstGeom prst="straightConnector1">
            <a:avLst/>
          </a:prstGeom>
          <a:noFill/>
          <a:ln w="25400" cap="sq" cmpd="sng">
            <a:solidFill>
              <a:schemeClr val="lt1"/>
            </a:solidFill>
            <a:prstDash val="solid"/>
            <a:bevel/>
            <a:headEnd type="none" w="sm" len="sm"/>
            <a:tailEnd type="none" w="sm" len="sm"/>
          </a:ln>
        </p:spPr>
      </p:cxnSp>
      <p:sp>
        <p:nvSpPr>
          <p:cNvPr id="133" name="Google Shape;133;p27"/>
          <p:cNvSpPr txBox="1">
            <a:spLocks noGrp="1"/>
          </p:cNvSpPr>
          <p:nvPr>
            <p:ph type="body" idx="1"/>
          </p:nvPr>
        </p:nvSpPr>
        <p:spPr>
          <a:xfrm>
            <a:off x="5760720" y="3127248"/>
            <a:ext cx="5276088" cy="112471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8"/>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8"/>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8"/>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9"/>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9"/>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9"/>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6" name="Google Shape;14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30"/>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0"/>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0"/>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a:spLocks noGrp="1"/>
          </p:cNvSpPr>
          <p:nvPr>
            <p:ph type="pic" idx="2"/>
          </p:nvPr>
        </p:nvSpPr>
        <p:spPr>
          <a:xfrm>
            <a:off x="5183188" y="987425"/>
            <a:ext cx="6172200" cy="4873625"/>
          </a:xfrm>
          <a:prstGeom prst="rect">
            <a:avLst/>
          </a:prstGeom>
          <a:noFill/>
          <a:ln>
            <a:noFill/>
          </a:ln>
        </p:spPr>
      </p:sp>
      <p:sp>
        <p:nvSpPr>
          <p:cNvPr id="153" name="Google Shape;15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1">
  <p:cSld name="Title Page 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9"/>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2">
  <p:cSld name="Title Page 2">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10"/>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age 4">
  <p:cSld name="Title Page 4">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1"/>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 Slide 1">
  <p:cSld name="Intro Slide 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2"/>
          <p:cNvSpPr>
            <a:spLocks noGrp="1"/>
          </p:cNvSpPr>
          <p:nvPr>
            <p:ph type="pic" idx="2"/>
          </p:nvPr>
        </p:nvSpPr>
        <p:spPr>
          <a:xfrm>
            <a:off x="1366432" y="2530058"/>
            <a:ext cx="3707972" cy="3707971"/>
          </a:xfrm>
          <a:prstGeom prst="rect">
            <a:avLst/>
          </a:prstGeom>
          <a:noFill/>
          <a:ln>
            <a:noFill/>
          </a:ln>
        </p:spPr>
      </p:sp>
      <p:sp>
        <p:nvSpPr>
          <p:cNvPr id="35" name="Google Shape;35;p12"/>
          <p:cNvSpPr txBox="1">
            <a:spLocks noGrp="1"/>
          </p:cNvSpPr>
          <p:nvPr>
            <p:ph type="title"/>
          </p:nvPr>
        </p:nvSpPr>
        <p:spPr>
          <a:xfrm>
            <a:off x="5202936" y="585216"/>
            <a:ext cx="5833872" cy="2276856"/>
          </a:xfrm>
          <a:prstGeom prst="rect">
            <a:avLst/>
          </a:prstGeom>
          <a:solidFill>
            <a:schemeClr val="accent5"/>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6000"/>
              <a:buFont typeface="Arial"/>
              <a:buNone/>
              <a:defRPr sz="6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5202936" y="3127248"/>
            <a:ext cx="5833872" cy="3118104"/>
          </a:xfrm>
          <a:prstGeom prst="rect">
            <a:avLst/>
          </a:prstGeom>
          <a:solidFill>
            <a:schemeClr val="dk1"/>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ing Intentions 1">
  <p:cSld name="Learning Intentions 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3"/>
          <p:cNvSpPr txBox="1">
            <a:spLocks noGrp="1"/>
          </p:cNvSpPr>
          <p:nvPr>
            <p:ph type="ctrTitle"/>
          </p:nvPr>
        </p:nvSpPr>
        <p:spPr>
          <a:xfrm>
            <a:off x="944881" y="1752600"/>
            <a:ext cx="4434840" cy="5334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2400"/>
              <a:buFont typeface="Arial"/>
              <a:buNone/>
              <a:defRPr sz="24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 name="Google Shape;40;p13"/>
          <p:cNvPicPr preferRelativeResize="0"/>
          <p:nvPr/>
        </p:nvPicPr>
        <p:blipFill rotWithShape="1">
          <a:blip r:embed="rId3">
            <a:alphaModFix/>
          </a:blip>
          <a:srcRect/>
          <a:stretch/>
        </p:blipFill>
        <p:spPr>
          <a:xfrm>
            <a:off x="3637281" y="304800"/>
            <a:ext cx="4914900" cy="863600"/>
          </a:xfrm>
          <a:prstGeom prst="rect">
            <a:avLst/>
          </a:prstGeom>
          <a:noFill/>
          <a:ln>
            <a:noFill/>
          </a:ln>
        </p:spPr>
      </p:pic>
      <p:sp>
        <p:nvSpPr>
          <p:cNvPr id="41" name="Google Shape;41;p13"/>
          <p:cNvSpPr txBox="1">
            <a:spLocks noGrp="1"/>
          </p:cNvSpPr>
          <p:nvPr>
            <p:ph type="body" idx="2"/>
          </p:nvPr>
        </p:nvSpPr>
        <p:spPr>
          <a:xfrm>
            <a:off x="6812281" y="1752600"/>
            <a:ext cx="4434834" cy="533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b="1"/>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body" idx="3"/>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arning Intentions 2">
  <p:cSld name="Learning Intentions 2">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4"/>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5" name="Google Shape;45;p14"/>
          <p:cNvPicPr preferRelativeResize="0"/>
          <p:nvPr/>
        </p:nvPicPr>
        <p:blipFill rotWithShape="1">
          <a:blip r:embed="rId3">
            <a:alphaModFix/>
          </a:blip>
          <a:srcRect/>
          <a:stretch/>
        </p:blipFill>
        <p:spPr>
          <a:xfrm>
            <a:off x="704847" y="1107948"/>
            <a:ext cx="4914900" cy="863600"/>
          </a:xfrm>
          <a:prstGeom prst="rect">
            <a:avLst/>
          </a:prstGeom>
          <a:noFill/>
          <a:ln>
            <a:noFill/>
          </a:ln>
        </p:spPr>
      </p:pic>
      <p:sp>
        <p:nvSpPr>
          <p:cNvPr id="46" name="Google Shape;46;p14"/>
          <p:cNvSpPr txBox="1">
            <a:spLocks noGrp="1"/>
          </p:cNvSpPr>
          <p:nvPr>
            <p:ph type="body" idx="2"/>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14"/>
          <p:cNvPicPr preferRelativeResize="0"/>
          <p:nvPr/>
        </p:nvPicPr>
        <p:blipFill rotWithShape="1">
          <a:blip r:embed="rId4">
            <a:alphaModFix/>
          </a:blip>
          <a:srcRect/>
          <a:stretch/>
        </p:blipFill>
        <p:spPr>
          <a:xfrm>
            <a:off x="6572255" y="1095248"/>
            <a:ext cx="4584700" cy="86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 Slide 2">
  <p:cSld name="Intro Slide 2">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8A8B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4xG2aJa6Uy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H50zuS8D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hlJB10hnGhA?start=7713&amp;feature=oembed"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p1"/>
          <p:cNvSpPr txBox="1">
            <a:spLocks noGrp="1"/>
          </p:cNvSpPr>
          <p:nvPr>
            <p:ph type="ctrTitle"/>
          </p:nvPr>
        </p:nvSpPr>
        <p:spPr>
          <a:xfrm>
            <a:off x="1298448" y="448408"/>
            <a:ext cx="6272783" cy="2519038"/>
          </a:xfrm>
          <a:prstGeom prst="rect">
            <a:avLst/>
          </a:prstGeom>
          <a:solidFill>
            <a:schemeClr val="accent5"/>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3600" dirty="0"/>
          </a:p>
          <a:p>
            <a:pPr marL="0" lvl="0" indent="0" algn="l" rtl="0">
              <a:spcBef>
                <a:spcPts val="0"/>
              </a:spcBef>
              <a:spcAft>
                <a:spcPts val="0"/>
              </a:spcAft>
              <a:buNone/>
            </a:pPr>
            <a:r>
              <a:rPr lang="en-GB" sz="3600" dirty="0"/>
              <a:t>What influenced the development of West Africa in the late 18th Century?</a:t>
            </a:r>
            <a:endParaRPr sz="3600" dirty="0"/>
          </a:p>
          <a:p>
            <a:pPr marL="0" lvl="0" indent="0" algn="l" rtl="0">
              <a:lnSpc>
                <a:spcPct val="90000"/>
              </a:lnSpc>
              <a:spcBef>
                <a:spcPts val="0"/>
              </a:spcBef>
              <a:spcAft>
                <a:spcPts val="0"/>
              </a:spcAft>
              <a:buClr>
                <a:schemeClr val="lt1"/>
              </a:buClr>
              <a:buSzPts val="3600"/>
              <a:buFont typeface="Arial"/>
              <a:buNone/>
            </a:pPr>
            <a:endParaRPr sz="3600" dirty="0"/>
          </a:p>
        </p:txBody>
      </p:sp>
      <p:sp>
        <p:nvSpPr>
          <p:cNvPr id="4" name="Oval 3">
            <a:extLst>
              <a:ext uri="{FF2B5EF4-FFF2-40B4-BE49-F238E27FC236}">
                <a16:creationId xmlns:a16="http://schemas.microsoft.com/office/drawing/2014/main" id="{2A62D456-81A6-F31C-187D-F0FD6DD59385}"/>
              </a:ext>
            </a:extLst>
          </p:cNvPr>
          <p:cNvSpPr/>
          <p:nvPr/>
        </p:nvSpPr>
        <p:spPr>
          <a:xfrm>
            <a:off x="6972708" y="1514475"/>
            <a:ext cx="5219292" cy="5219292"/>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7" name="Graphic 6">
            <a:extLst>
              <a:ext uri="{FF2B5EF4-FFF2-40B4-BE49-F238E27FC236}">
                <a16:creationId xmlns:a16="http://schemas.microsoft.com/office/drawing/2014/main" id="{8B685615-5B1E-65DB-05E6-FFA012B13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822" y="2932044"/>
            <a:ext cx="11092068" cy="1506142"/>
          </a:xfrm>
          <a:prstGeom prst="rect">
            <a:avLst/>
          </a:prstGeom>
        </p:spPr>
      </p:pic>
      <p:sp>
        <p:nvSpPr>
          <p:cNvPr id="208" name="Google Shape;208;g2f3de1337c4_2_20"/>
          <p:cNvSpPr txBox="1">
            <a:spLocks noGrp="1"/>
          </p:cNvSpPr>
          <p:nvPr>
            <p:ph type="body" idx="2"/>
          </p:nvPr>
        </p:nvSpPr>
        <p:spPr>
          <a:xfrm>
            <a:off x="435425" y="1791969"/>
            <a:ext cx="10515600" cy="863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581"/>
              <a:buNone/>
            </a:pPr>
            <a:r>
              <a:rPr lang="en-GB" sz="3200" dirty="0"/>
              <a:t>Now look at the </a:t>
            </a:r>
            <a:r>
              <a:rPr lang="en-GB" sz="3200" b="1" dirty="0"/>
              <a:t>Scholarship </a:t>
            </a:r>
            <a:r>
              <a:rPr lang="en-GB" sz="3200" dirty="0"/>
              <a:t>section of your worksheet.</a:t>
            </a:r>
            <a:endParaRPr sz="3200" dirty="0"/>
          </a:p>
          <a:p>
            <a:pPr marL="0" lvl="0" indent="0" algn="l" rtl="0">
              <a:lnSpc>
                <a:spcPct val="150000"/>
              </a:lnSpc>
              <a:spcBef>
                <a:spcPts val="0"/>
              </a:spcBef>
              <a:spcAft>
                <a:spcPts val="0"/>
              </a:spcAft>
              <a:buSzPts val="2581"/>
              <a:buNone/>
            </a:pPr>
            <a:endParaRPr sz="3200" dirty="0"/>
          </a:p>
        </p:txBody>
      </p:sp>
      <p:sp>
        <p:nvSpPr>
          <p:cNvPr id="6" name="TextBox 5">
            <a:extLst>
              <a:ext uri="{FF2B5EF4-FFF2-40B4-BE49-F238E27FC236}">
                <a16:creationId xmlns:a16="http://schemas.microsoft.com/office/drawing/2014/main" id="{42C16ADF-108C-D997-B7C1-B1CF18309249}"/>
              </a:ext>
            </a:extLst>
          </p:cNvPr>
          <p:cNvSpPr txBox="1"/>
          <p:nvPr/>
        </p:nvSpPr>
        <p:spPr>
          <a:xfrm>
            <a:off x="2200358" y="3106019"/>
            <a:ext cx="8415603" cy="1108958"/>
          </a:xfrm>
          <a:prstGeom prst="rect">
            <a:avLst/>
          </a:prstGeom>
          <a:noFill/>
        </p:spPr>
        <p:txBody>
          <a:bodyPr wrap="square">
            <a:spAutoFit/>
          </a:bodyPr>
          <a:lstStyle/>
          <a:p>
            <a:pPr marL="0" lvl="0" indent="0" algn="l" rtl="0">
              <a:lnSpc>
                <a:spcPct val="115000"/>
              </a:lnSpc>
              <a:spcBef>
                <a:spcPts val="1000"/>
              </a:spcBef>
              <a:spcAft>
                <a:spcPts val="1000"/>
              </a:spcAft>
              <a:buSzPts val="2581"/>
              <a:buNone/>
            </a:pPr>
            <a:r>
              <a:rPr lang="en-GB" sz="3000" b="1" dirty="0">
                <a:solidFill>
                  <a:schemeClr val="bg1"/>
                </a:solidFill>
              </a:rPr>
              <a:t>Read the extract from </a:t>
            </a:r>
            <a:r>
              <a:rPr lang="en-GB" sz="3000" b="1" dirty="0" err="1">
                <a:solidFill>
                  <a:schemeClr val="bg1"/>
                </a:solidFill>
              </a:rPr>
              <a:t>Babacar</a:t>
            </a:r>
            <a:r>
              <a:rPr lang="en-GB" sz="3000" b="1" dirty="0">
                <a:solidFill>
                  <a:schemeClr val="bg1"/>
                </a:solidFill>
              </a:rPr>
              <a:t> </a:t>
            </a:r>
            <a:r>
              <a:rPr lang="en-GB" sz="3000" b="1" dirty="0" err="1">
                <a:solidFill>
                  <a:schemeClr val="bg1"/>
                </a:solidFill>
              </a:rPr>
              <a:t>M’Baye’s</a:t>
            </a:r>
            <a:r>
              <a:rPr lang="en-GB" sz="3000" b="1" dirty="0">
                <a:solidFill>
                  <a:schemeClr val="bg1"/>
                </a:solidFill>
              </a:rPr>
              <a:t> article and answer the questions that follow.</a:t>
            </a:r>
          </a:p>
        </p:txBody>
      </p:sp>
      <p:pic>
        <p:nvPicPr>
          <p:cNvPr id="8" name="Graphic 7">
            <a:extLst>
              <a:ext uri="{FF2B5EF4-FFF2-40B4-BE49-F238E27FC236}">
                <a16:creationId xmlns:a16="http://schemas.microsoft.com/office/drawing/2014/main" id="{B50D3A6E-87D3-C50F-FDCE-644E45E2A3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9916" y="2918797"/>
            <a:ext cx="580222" cy="724619"/>
          </a:xfrm>
          <a:prstGeom prst="rect">
            <a:avLst/>
          </a:prstGeom>
        </p:spPr>
      </p:pic>
      <p:pic>
        <p:nvPicPr>
          <p:cNvPr id="9" name="Graphic 8">
            <a:extLst>
              <a:ext uri="{FF2B5EF4-FFF2-40B4-BE49-F238E27FC236}">
                <a16:creationId xmlns:a16="http://schemas.microsoft.com/office/drawing/2014/main" id="{6CAE3301-11BD-C1EB-5E74-DCD5CEE19C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614728" flipH="1">
            <a:off x="11126953" y="3728295"/>
            <a:ext cx="767243" cy="7246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g2e7552596ce_0_57"/>
          <p:cNvSpPr txBox="1">
            <a:spLocks noGrp="1"/>
          </p:cNvSpPr>
          <p:nvPr>
            <p:ph type="body" idx="1"/>
          </p:nvPr>
        </p:nvSpPr>
        <p:spPr>
          <a:xfrm>
            <a:off x="923134" y="1690687"/>
            <a:ext cx="5292900" cy="44550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0"/>
              </a:spcBef>
              <a:spcAft>
                <a:spcPts val="0"/>
              </a:spcAft>
              <a:buClr>
                <a:schemeClr val="dk1"/>
              </a:buClr>
              <a:buSzPts val="3600"/>
              <a:buNone/>
            </a:pPr>
            <a:r>
              <a:rPr lang="en-GB" sz="3600" dirty="0"/>
              <a:t>Think: </a:t>
            </a:r>
            <a:r>
              <a:rPr lang="en-GB" sz="3600" b="0" dirty="0"/>
              <a:t>Write down your answer to the following question.</a:t>
            </a:r>
            <a:endParaRPr dirty="0"/>
          </a:p>
          <a:p>
            <a:pPr marL="0" lvl="0" indent="0" algn="l" rtl="0">
              <a:lnSpc>
                <a:spcPct val="90000"/>
              </a:lnSpc>
              <a:spcBef>
                <a:spcPts val="1000"/>
              </a:spcBef>
              <a:spcAft>
                <a:spcPts val="0"/>
              </a:spcAft>
              <a:buClr>
                <a:schemeClr val="dk1"/>
              </a:buClr>
              <a:buSzPts val="3600"/>
              <a:buNone/>
            </a:pPr>
            <a:br>
              <a:rPr lang="en-GB" sz="3600" b="0" dirty="0"/>
            </a:br>
            <a:r>
              <a:rPr lang="en-GB" sz="3600" dirty="0"/>
              <a:t>Pair: </a:t>
            </a:r>
            <a:r>
              <a:rPr lang="en-GB" sz="3600" b="0" dirty="0"/>
              <a:t>Discuss your answers with a partner.</a:t>
            </a:r>
            <a:endParaRPr dirty="0"/>
          </a:p>
          <a:p>
            <a:pPr marL="0" lvl="0" indent="0" algn="l" rtl="0">
              <a:lnSpc>
                <a:spcPct val="90000"/>
              </a:lnSpc>
              <a:spcBef>
                <a:spcPts val="1000"/>
              </a:spcBef>
              <a:spcAft>
                <a:spcPts val="0"/>
              </a:spcAft>
              <a:buClr>
                <a:schemeClr val="dk1"/>
              </a:buClr>
              <a:buSzPts val="3600"/>
              <a:buNone/>
            </a:pPr>
            <a:br>
              <a:rPr lang="en-GB" sz="3600" b="0" dirty="0"/>
            </a:br>
            <a:r>
              <a:rPr lang="en-GB" sz="3600" dirty="0"/>
              <a:t>Share: </a:t>
            </a:r>
            <a:r>
              <a:rPr lang="en-GB" sz="3600" b="0" dirty="0"/>
              <a:t>Discuss the different answers as a class.</a:t>
            </a:r>
            <a:endParaRPr sz="3600" dirty="0"/>
          </a:p>
        </p:txBody>
      </p:sp>
      <p:sp>
        <p:nvSpPr>
          <p:cNvPr id="215" name="Google Shape;215;g2e7552596ce_0_57"/>
          <p:cNvSpPr/>
          <p:nvPr/>
        </p:nvSpPr>
        <p:spPr>
          <a:xfrm>
            <a:off x="6163900" y="1234575"/>
            <a:ext cx="5686800" cy="5258400"/>
          </a:xfrm>
          <a:prstGeom prst="cloudCallout">
            <a:avLst>
              <a:gd name="adj1" fmla="val -54329"/>
              <a:gd name="adj2" fmla="val -38902"/>
            </a:avLst>
          </a:prstGeom>
          <a:noFill/>
          <a:ln w="12700" cap="flat" cmpd="sng">
            <a:solidFill>
              <a:srgbClr val="B43B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2800" b="0" i="0" u="none" strike="noStrike" cap="none">
                <a:solidFill>
                  <a:schemeClr val="dk1"/>
                </a:solidFill>
                <a:latin typeface="Arial"/>
                <a:ea typeface="Arial"/>
                <a:cs typeface="Arial"/>
                <a:sym typeface="Arial"/>
              </a:rPr>
              <a:t>In your reading, it says that the slave trade impacted gender roles.</a:t>
            </a:r>
            <a:endParaRPr sz="2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endParaRPr sz="2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r>
              <a:rPr lang="en-GB" sz="2800" b="0" i="0" u="none" strike="noStrike" cap="none">
                <a:solidFill>
                  <a:schemeClr val="dk1"/>
                </a:solidFill>
                <a:latin typeface="Arial"/>
                <a:ea typeface="Arial"/>
                <a:cs typeface="Arial"/>
                <a:sym typeface="Arial"/>
              </a:rPr>
              <a:t>How would this impact the role of women in African societies?</a:t>
            </a:r>
            <a:endParaRPr sz="2800" b="0" i="0" u="none" strike="noStrike" cap="none">
              <a:solidFill>
                <a:schemeClr val="dk1"/>
              </a:solidFill>
              <a:latin typeface="Arial"/>
              <a:ea typeface="Arial"/>
              <a:cs typeface="Arial"/>
              <a:sym typeface="Arial"/>
            </a:endParaRPr>
          </a:p>
        </p:txBody>
      </p:sp>
      <p:pic>
        <p:nvPicPr>
          <p:cNvPr id="4" name="Graphic 3">
            <a:extLst>
              <a:ext uri="{FF2B5EF4-FFF2-40B4-BE49-F238E27FC236}">
                <a16:creationId xmlns:a16="http://schemas.microsoft.com/office/drawing/2014/main" id="{48459E46-B6AE-5E76-CC13-E4BF5A036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476653"/>
            <a:ext cx="2336800" cy="863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e7552596ce_0_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a:t>Impact on Gender Roles</a:t>
            </a:r>
          </a:p>
        </p:txBody>
      </p:sp>
      <p:sp>
        <p:nvSpPr>
          <p:cNvPr id="222" name="Google Shape;222;g2e7552596ce_0_1"/>
          <p:cNvSpPr txBox="1">
            <a:spLocks noGrp="1"/>
          </p:cNvSpPr>
          <p:nvPr>
            <p:ph type="body" idx="2"/>
          </p:nvPr>
        </p:nvSpPr>
        <p:spPr>
          <a:xfrm>
            <a:off x="435425" y="1633825"/>
            <a:ext cx="5078984" cy="4518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SzPts val="2000"/>
              <a:buNone/>
            </a:pPr>
            <a:r>
              <a:rPr lang="en-GB" sz="3200"/>
              <a:t>The loss of men saw women take on their roles in society.</a:t>
            </a:r>
          </a:p>
          <a:p>
            <a:pPr marL="0" lvl="0" indent="0" algn="l" rtl="0">
              <a:lnSpc>
                <a:spcPct val="150000"/>
              </a:lnSpc>
              <a:spcBef>
                <a:spcPts val="0"/>
              </a:spcBef>
              <a:spcAft>
                <a:spcPts val="0"/>
              </a:spcAft>
              <a:buSzPts val="2000"/>
              <a:buNone/>
            </a:pPr>
            <a:endParaRPr lang="en-GB" sz="3200"/>
          </a:p>
          <a:p>
            <a:pPr marL="0" lvl="0" indent="0" algn="l" rtl="0">
              <a:lnSpc>
                <a:spcPct val="150000"/>
              </a:lnSpc>
              <a:spcBef>
                <a:spcPts val="0"/>
              </a:spcBef>
              <a:spcAft>
                <a:spcPts val="0"/>
              </a:spcAft>
              <a:buSzPts val="2000"/>
              <a:buNone/>
            </a:pPr>
            <a:r>
              <a:rPr lang="en-GB" sz="3200"/>
              <a:t>Women ended up performing the majority of agricultural work, as well as fishing and hunting. Their inexperience led to less </a:t>
            </a:r>
            <a:r>
              <a:rPr lang="en-GB" sz="3200" b="1"/>
              <a:t>protein </a:t>
            </a:r>
            <a:r>
              <a:rPr lang="en-GB" sz="3200"/>
              <a:t>in the diets of communities. </a:t>
            </a:r>
            <a:endParaRPr lang="en-GB" sz="3200" dirty="0"/>
          </a:p>
        </p:txBody>
      </p:sp>
      <p:pic>
        <p:nvPicPr>
          <p:cNvPr id="1026" name="Picture 2" descr="“Woman Hoeing,” engraving by Fortunato da Alemandini after a watercolor by Giovani Antonio Cavazzi da Montecuccolo in Istorica Descrittione De’ Tre Regni Congo, Matamba, et Angola, 1687. Jamestown-Yorktown Foundation, JYF2002.20.">
            <a:extLst>
              <a:ext uri="{FF2B5EF4-FFF2-40B4-BE49-F238E27FC236}">
                <a16:creationId xmlns:a16="http://schemas.microsoft.com/office/drawing/2014/main" id="{2E9B6977-B94C-F5E6-3345-1ECB61902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746" y="1549604"/>
            <a:ext cx="5840979" cy="451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C76C59-12FA-0ACC-BD5D-100667A8DCA1}"/>
              </a:ext>
            </a:extLst>
          </p:cNvPr>
          <p:cNvSpPr txBox="1"/>
          <p:nvPr/>
        </p:nvSpPr>
        <p:spPr>
          <a:xfrm>
            <a:off x="5873792" y="5754211"/>
            <a:ext cx="5481596" cy="738664"/>
          </a:xfrm>
          <a:prstGeom prst="rect">
            <a:avLst/>
          </a:prstGeom>
          <a:solidFill>
            <a:schemeClr val="bg1"/>
          </a:solidFill>
          <a:ln w="25400">
            <a:solidFill>
              <a:schemeClr val="accent2"/>
            </a:solidFill>
          </a:ln>
        </p:spPr>
        <p:txBody>
          <a:bodyPr wrap="square">
            <a:spAutoFit/>
          </a:bodyPr>
          <a:lstStyle/>
          <a:p>
            <a:r>
              <a:rPr lang="en-GB" dirty="0"/>
              <a:t>“Woman Hoeing,” engraving by Fortunato da </a:t>
            </a:r>
            <a:r>
              <a:rPr lang="en-GB" dirty="0" err="1"/>
              <a:t>Alemandini</a:t>
            </a:r>
            <a:r>
              <a:rPr lang="en-GB" dirty="0"/>
              <a:t> , </a:t>
            </a:r>
            <a:r>
              <a:rPr lang="en-GB" i="1" dirty="0" err="1"/>
              <a:t>Istorica</a:t>
            </a:r>
            <a:r>
              <a:rPr lang="en-GB" i="1" dirty="0"/>
              <a:t> </a:t>
            </a:r>
            <a:r>
              <a:rPr lang="en-GB" i="1" dirty="0" err="1"/>
              <a:t>Descrittione</a:t>
            </a:r>
            <a:r>
              <a:rPr lang="en-GB" i="1" dirty="0"/>
              <a:t> De’ Tre Regni Congo, </a:t>
            </a:r>
            <a:r>
              <a:rPr lang="en-GB" i="1" dirty="0" err="1"/>
              <a:t>Matamba</a:t>
            </a:r>
            <a:r>
              <a:rPr lang="en-GB" i="1" dirty="0"/>
              <a:t>, et Angola</a:t>
            </a:r>
            <a:r>
              <a:rPr lang="en-GB" dirty="0"/>
              <a:t>, 1687. Jamestown-Yorktown Foundation, JYF2002.20.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e7a644b53c_0_0"/>
          <p:cNvSpPr txBox="1">
            <a:spLocks noGrp="1"/>
          </p:cNvSpPr>
          <p:nvPr>
            <p:ph type="title"/>
          </p:nvPr>
        </p:nvSpPr>
        <p:spPr>
          <a:xfrm>
            <a:off x="641275" y="132765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dirty="0"/>
              <a:t>Impacts on Africa</a:t>
            </a:r>
            <a:endParaRPr dirty="0"/>
          </a:p>
        </p:txBody>
      </p:sp>
      <p:sp>
        <p:nvSpPr>
          <p:cNvPr id="229" name="Google Shape;229;g2e7a644b53c_0_0"/>
          <p:cNvSpPr txBox="1">
            <a:spLocks noGrp="1"/>
          </p:cNvSpPr>
          <p:nvPr>
            <p:ph type="body" idx="2"/>
          </p:nvPr>
        </p:nvSpPr>
        <p:spPr>
          <a:xfrm>
            <a:off x="435425" y="2478504"/>
            <a:ext cx="11115300" cy="382604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ts val="2000"/>
              <a:buNone/>
            </a:pPr>
            <a:r>
              <a:rPr lang="en-GB" sz="3200" dirty="0"/>
              <a:t>You have 14 cards that describe different impacts of the slave trade on African societies.</a:t>
            </a:r>
            <a:endParaRPr sz="3200" dirty="0"/>
          </a:p>
          <a:p>
            <a:pPr marL="0" lvl="0" indent="0" algn="l" rtl="0">
              <a:lnSpc>
                <a:spcPct val="150000"/>
              </a:lnSpc>
              <a:spcBef>
                <a:spcPts val="0"/>
              </a:spcBef>
              <a:spcAft>
                <a:spcPts val="0"/>
              </a:spcAft>
              <a:buSzPts val="2000"/>
              <a:buNone/>
            </a:pPr>
            <a:r>
              <a:rPr lang="en-GB" sz="3200" dirty="0"/>
              <a:t>Organise them under the following headings:</a:t>
            </a:r>
            <a:endParaRPr sz="3200" dirty="0"/>
          </a:p>
          <a:p>
            <a:pPr marL="457200" lvl="0" indent="-431800" algn="l" rtl="0">
              <a:lnSpc>
                <a:spcPct val="150000"/>
              </a:lnSpc>
              <a:spcBef>
                <a:spcPts val="0"/>
              </a:spcBef>
              <a:spcAft>
                <a:spcPts val="0"/>
              </a:spcAft>
              <a:buSzPts val="3200"/>
              <a:buChar char="•"/>
            </a:pPr>
            <a:r>
              <a:rPr lang="en-GB" sz="3200" b="1" dirty="0"/>
              <a:t>Political impacts.</a:t>
            </a:r>
            <a:endParaRPr sz="3200" b="1" dirty="0"/>
          </a:p>
          <a:p>
            <a:pPr marL="457200" lvl="0" indent="-431800" algn="l" rtl="0">
              <a:lnSpc>
                <a:spcPct val="150000"/>
              </a:lnSpc>
              <a:spcBef>
                <a:spcPts val="0"/>
              </a:spcBef>
              <a:spcAft>
                <a:spcPts val="0"/>
              </a:spcAft>
              <a:buSzPts val="3200"/>
              <a:buChar char="•"/>
            </a:pPr>
            <a:r>
              <a:rPr lang="en-GB" sz="3200" b="1" dirty="0"/>
              <a:t>Economic impacts.</a:t>
            </a:r>
            <a:endParaRPr sz="3200" b="1" dirty="0"/>
          </a:p>
          <a:p>
            <a:pPr marL="457200" lvl="0" indent="-431800" algn="l" rtl="0">
              <a:lnSpc>
                <a:spcPct val="150000"/>
              </a:lnSpc>
              <a:spcBef>
                <a:spcPts val="0"/>
              </a:spcBef>
              <a:spcAft>
                <a:spcPts val="0"/>
              </a:spcAft>
              <a:buSzPts val="3200"/>
              <a:buChar char="•"/>
            </a:pPr>
            <a:r>
              <a:rPr lang="en-GB" sz="3200" b="1" dirty="0"/>
              <a:t>Social impacts.</a:t>
            </a:r>
            <a:endParaRPr sz="3200" b="1" dirty="0"/>
          </a:p>
        </p:txBody>
      </p:sp>
      <p:pic>
        <p:nvPicPr>
          <p:cNvPr id="2" name="Graphic 1">
            <a:extLst>
              <a:ext uri="{FF2B5EF4-FFF2-40B4-BE49-F238E27FC236}">
                <a16:creationId xmlns:a16="http://schemas.microsoft.com/office/drawing/2014/main" id="{FDA16D7C-BF9C-FD5B-299C-21809A30BE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476653"/>
            <a:ext cx="2336800" cy="863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e7552596ce_0_107"/>
          <p:cNvSpPr txBox="1">
            <a:spLocks noGrp="1"/>
          </p:cNvSpPr>
          <p:nvPr>
            <p:ph type="title"/>
          </p:nvPr>
        </p:nvSpPr>
        <p:spPr>
          <a:xfrm>
            <a:off x="838188" y="453051"/>
            <a:ext cx="10515600" cy="1138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GB"/>
              <a:t>Plenary: Summarising sentences</a:t>
            </a:r>
            <a:endParaRPr/>
          </a:p>
        </p:txBody>
      </p:sp>
      <p:sp>
        <p:nvSpPr>
          <p:cNvPr id="235" name="Google Shape;235;g2e7552596ce_0_107"/>
          <p:cNvSpPr txBox="1">
            <a:spLocks noGrp="1"/>
          </p:cNvSpPr>
          <p:nvPr>
            <p:ph type="body" idx="2"/>
          </p:nvPr>
        </p:nvSpPr>
        <p:spPr>
          <a:xfrm>
            <a:off x="435425" y="1499150"/>
            <a:ext cx="11101200" cy="47475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10000"/>
              </a:lnSpc>
              <a:spcBef>
                <a:spcPts val="1000"/>
              </a:spcBef>
              <a:spcAft>
                <a:spcPts val="0"/>
              </a:spcAft>
              <a:buSzPct val="71300"/>
              <a:buNone/>
            </a:pPr>
            <a:r>
              <a:rPr lang="en-GB" sz="3300"/>
              <a:t>In 3 sentences, summarise your learning from today's lesson. </a:t>
            </a:r>
            <a:r>
              <a:rPr lang="en-GB" sz="3300" dirty="0"/>
              <a:t>Use the following sentence stems:</a:t>
            </a:r>
            <a:endParaRPr sz="3300" dirty="0"/>
          </a:p>
          <a:p>
            <a:pPr marL="0" lvl="0" indent="0" algn="l" rtl="0">
              <a:lnSpc>
                <a:spcPct val="110000"/>
              </a:lnSpc>
              <a:spcBef>
                <a:spcPts val="1000"/>
              </a:spcBef>
              <a:spcAft>
                <a:spcPts val="0"/>
              </a:spcAft>
              <a:buSzPct val="71300"/>
              <a:buNone/>
            </a:pPr>
            <a:endParaRPr sz="3300" dirty="0"/>
          </a:p>
          <a:p>
            <a:pPr marL="457200" lvl="0" indent="-391031" algn="l" rtl="0">
              <a:lnSpc>
                <a:spcPct val="110000"/>
              </a:lnSpc>
              <a:spcBef>
                <a:spcPts val="1000"/>
              </a:spcBef>
              <a:spcAft>
                <a:spcPts val="0"/>
              </a:spcAft>
              <a:buSzPct val="100000"/>
              <a:buAutoNum type="arabicPeriod"/>
            </a:pPr>
            <a:r>
              <a:rPr lang="en-GB" sz="3300" dirty="0"/>
              <a:t>West African politics were impacted by the slave trade because…</a:t>
            </a:r>
            <a:endParaRPr sz="3300" dirty="0"/>
          </a:p>
          <a:p>
            <a:pPr marL="457200" lvl="0" indent="-391031" algn="l" rtl="0">
              <a:lnSpc>
                <a:spcPct val="110000"/>
              </a:lnSpc>
              <a:spcBef>
                <a:spcPts val="1000"/>
              </a:spcBef>
              <a:spcAft>
                <a:spcPts val="0"/>
              </a:spcAft>
              <a:buSzPct val="100000"/>
              <a:buAutoNum type="arabicPeriod"/>
            </a:pPr>
            <a:r>
              <a:rPr lang="en-GB" sz="3300" dirty="0"/>
              <a:t>The economy of West African societies was impacted by the slave trade because…</a:t>
            </a:r>
            <a:endParaRPr sz="3300" dirty="0"/>
          </a:p>
          <a:p>
            <a:pPr marL="457200" lvl="0" indent="-391031" algn="l" rtl="0">
              <a:lnSpc>
                <a:spcPct val="110000"/>
              </a:lnSpc>
              <a:spcBef>
                <a:spcPts val="1000"/>
              </a:spcBef>
              <a:spcAft>
                <a:spcPts val="1000"/>
              </a:spcAft>
              <a:buSzPct val="100000"/>
              <a:buAutoNum type="arabicPeriod"/>
            </a:pPr>
            <a:r>
              <a:rPr lang="en-GB" sz="3300" dirty="0"/>
              <a:t>The social circumstances of West African societies were impacted by the slave trade because…</a:t>
            </a:r>
            <a:endParaRPr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5" descr="A picture containing shape&#10;&#10;Description automatically generated"/>
          <p:cNvPicPr preferRelativeResize="0"/>
          <p:nvPr/>
        </p:nvPicPr>
        <p:blipFill rotWithShape="1">
          <a:blip r:embed="rId3">
            <a:alphaModFix/>
          </a:blip>
          <a:srcRect/>
          <a:stretch/>
        </p:blipFill>
        <p:spPr>
          <a:xfrm>
            <a:off x="-1" y="0"/>
            <a:ext cx="12536823" cy="7051963"/>
          </a:xfrm>
          <a:prstGeom prst="rect">
            <a:avLst/>
          </a:prstGeom>
          <a:noFill/>
          <a:ln>
            <a:noFill/>
          </a:ln>
        </p:spPr>
      </p:pic>
      <p:pic>
        <p:nvPicPr>
          <p:cNvPr id="241" name="Google Shape;241;p5"/>
          <p:cNvPicPr preferRelativeResize="0"/>
          <p:nvPr/>
        </p:nvPicPr>
        <p:blipFill rotWithShape="1">
          <a:blip r:embed="rId4">
            <a:alphaModFix/>
          </a:blip>
          <a:srcRect/>
          <a:stretch/>
        </p:blipFill>
        <p:spPr>
          <a:xfrm rot="357074">
            <a:off x="4251283" y="1584283"/>
            <a:ext cx="3689434" cy="3689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subTitle" idx="1"/>
          </p:nvPr>
        </p:nvSpPr>
        <p:spPr>
          <a:xfrm>
            <a:off x="1298449" y="3207026"/>
            <a:ext cx="6272782" cy="523144"/>
          </a:xfrm>
          <a:prstGeom prst="rect">
            <a:avLst/>
          </a:prstGeom>
          <a:solidFill>
            <a:schemeClr val="accent5"/>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ct val="100000"/>
              <a:buNone/>
            </a:pPr>
            <a:r>
              <a:rPr lang="en-GB" dirty="0"/>
              <a:t>Lesson 2</a:t>
            </a:r>
            <a:endParaRPr dirty="0"/>
          </a:p>
        </p:txBody>
      </p:sp>
      <p:sp>
        <p:nvSpPr>
          <p:cNvPr id="160" name="Google Shape;160;p1"/>
          <p:cNvSpPr txBox="1">
            <a:spLocks noGrp="1"/>
          </p:cNvSpPr>
          <p:nvPr>
            <p:ph type="ctrTitle"/>
          </p:nvPr>
        </p:nvSpPr>
        <p:spPr>
          <a:xfrm>
            <a:off x="1298448" y="448408"/>
            <a:ext cx="6272783" cy="2519038"/>
          </a:xfrm>
          <a:prstGeom prst="rect">
            <a:avLst/>
          </a:prstGeom>
          <a:solidFill>
            <a:schemeClr val="accent5"/>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sz="3600" dirty="0"/>
              <a:t>How did the trade in enslaved African people impact West African social, political, and economic conditions?</a:t>
            </a:r>
            <a:endParaRPr sz="3600" dirty="0"/>
          </a:p>
        </p:txBody>
      </p:sp>
      <p:pic>
        <p:nvPicPr>
          <p:cNvPr id="1026" name="Picture 2">
            <a:extLst>
              <a:ext uri="{FF2B5EF4-FFF2-40B4-BE49-F238E27FC236}">
                <a16:creationId xmlns:a16="http://schemas.microsoft.com/office/drawing/2014/main" id="{D4B5EF36-631E-535C-6892-2F242E96E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9" t="36997" r="11613" b="10834"/>
          <a:stretch/>
        </p:blipFill>
        <p:spPr bwMode="auto">
          <a:xfrm>
            <a:off x="7125182" y="2285035"/>
            <a:ext cx="4085641" cy="4124557"/>
          </a:xfrm>
          <a:prstGeom prst="rect">
            <a:avLst/>
          </a:prstGeom>
          <a:noFill/>
          <a:ln w="63500">
            <a:solidFill>
              <a:schemeClr val="accent3"/>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9A1D7C-7D92-070E-7384-F923FF74C05B}"/>
              </a:ext>
            </a:extLst>
          </p:cNvPr>
          <p:cNvSpPr txBox="1"/>
          <p:nvPr/>
        </p:nvSpPr>
        <p:spPr>
          <a:xfrm>
            <a:off x="7571231" y="5639813"/>
            <a:ext cx="4458258" cy="523144"/>
          </a:xfrm>
          <a:prstGeom prst="rect">
            <a:avLst/>
          </a:prstGeom>
          <a:solidFill>
            <a:schemeClr val="bg2"/>
          </a:solidFill>
        </p:spPr>
        <p:txBody>
          <a:bodyPr wrap="square">
            <a:spAutoFit/>
          </a:bodyPr>
          <a:lstStyle/>
          <a:p>
            <a:r>
              <a:rPr lang="en-GB" dirty="0">
                <a:solidFill>
                  <a:schemeClr val="bg1"/>
                </a:solidFill>
              </a:rPr>
              <a:t>John Raphael Smith, 1752–1812, The Slave Trade, 1791. Yale </a:t>
            </a:r>
            <a:r>
              <a:rPr lang="en-GB" dirty="0" err="1">
                <a:solidFill>
                  <a:schemeClr val="bg1"/>
                </a:solidFill>
              </a:rPr>
              <a:t>Center</a:t>
            </a:r>
            <a:r>
              <a:rPr lang="en-GB" dirty="0">
                <a:solidFill>
                  <a:schemeClr val="bg1"/>
                </a:solidFill>
              </a:rPr>
              <a:t> for British Art, B1978.43.283.</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839800" y="365125"/>
            <a:ext cx="1061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a:t>Starter Task – Cops and Robbers</a:t>
            </a:r>
            <a:endParaRPr/>
          </a:p>
        </p:txBody>
      </p:sp>
      <p:sp>
        <p:nvSpPr>
          <p:cNvPr id="166" name="Google Shape;166;p2"/>
          <p:cNvSpPr txBox="1">
            <a:spLocks noGrp="1"/>
          </p:cNvSpPr>
          <p:nvPr>
            <p:ph type="body" idx="1"/>
          </p:nvPr>
        </p:nvSpPr>
        <p:spPr>
          <a:xfrm>
            <a:off x="787050" y="1545625"/>
            <a:ext cx="10617900" cy="13257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1000"/>
              </a:spcBef>
              <a:spcAft>
                <a:spcPts val="0"/>
              </a:spcAft>
              <a:buClr>
                <a:schemeClr val="dk1"/>
              </a:buClr>
              <a:buSzPts val="3600"/>
              <a:buNone/>
            </a:pPr>
            <a:r>
              <a:rPr lang="en-GB" sz="2500" dirty="0"/>
              <a:t>Copy the following T-Chart into your jotter. Using recall, make a list of the different aspects of West African societies you can remember from the first lesson. You must link it to: politics, economy, and society.</a:t>
            </a:r>
            <a:endParaRPr sz="2500" dirty="0"/>
          </a:p>
        </p:txBody>
      </p:sp>
      <p:graphicFrame>
        <p:nvGraphicFramePr>
          <p:cNvPr id="167" name="Google Shape;167;p2"/>
          <p:cNvGraphicFramePr/>
          <p:nvPr/>
        </p:nvGraphicFramePr>
        <p:xfrm>
          <a:off x="952500" y="2871325"/>
          <a:ext cx="10287000" cy="3349440"/>
        </p:xfrm>
        <a:graphic>
          <a:graphicData uri="http://schemas.openxmlformats.org/drawingml/2006/table">
            <a:tbl>
              <a:tblPr>
                <a:noFill/>
                <a:tableStyleId>{2D5A5DA3-13D3-4E70-A5BB-4B2F2C230F23}</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2100"/>
                        <a:buFont typeface="Arial"/>
                        <a:buNone/>
                      </a:pPr>
                      <a:r>
                        <a:rPr lang="en-GB" sz="2100" b="1" u="none" strike="noStrike" cap="none"/>
                        <a:t>Cops</a:t>
                      </a:r>
                      <a:endParaRPr sz="2100" b="1" u="none" strike="noStrike" cap="none"/>
                    </a:p>
                  </a:txBody>
                  <a:tcPr marL="91425" marR="91425" marT="91425" marB="91425">
                    <a:lnL w="9525" cap="flat" cmpd="sng">
                      <a:solidFill>
                        <a:srgbClr val="B43B18">
                          <a:alpha val="0"/>
                        </a:srgbClr>
                      </a:solidFill>
                      <a:prstDash val="solid"/>
                      <a:round/>
                      <a:headEnd type="none" w="sm" len="sm"/>
                      <a:tailEnd type="none" w="sm" len="sm"/>
                    </a:lnL>
                    <a:lnR w="9525" cap="flat" cmpd="sng">
                      <a:solidFill>
                        <a:srgbClr val="B43B18"/>
                      </a:solidFill>
                      <a:prstDash val="solid"/>
                      <a:round/>
                      <a:headEnd type="none" w="sm" len="sm"/>
                      <a:tailEnd type="none" w="sm" len="sm"/>
                    </a:lnR>
                    <a:lnT w="9525" cap="flat" cmpd="sng">
                      <a:solidFill>
                        <a:srgbClr val="B43B18">
                          <a:alpha val="0"/>
                        </a:srgbClr>
                      </a:solidFill>
                      <a:prstDash val="solid"/>
                      <a:round/>
                      <a:headEnd type="none" w="sm" len="sm"/>
                      <a:tailEnd type="none" w="sm" len="sm"/>
                    </a:lnT>
                    <a:lnB w="9525" cap="flat" cmpd="sng">
                      <a:solidFill>
                        <a:srgbClr val="B43B1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GB" sz="2100" b="1" u="none" strike="noStrike" cap="none"/>
                        <a:t>Robbers</a:t>
                      </a:r>
                      <a:endParaRPr sz="2100" b="1" u="none" strike="noStrike" cap="none"/>
                    </a:p>
                  </a:txBody>
                  <a:tcPr marL="91425" marR="91425" marT="91425" marB="91425">
                    <a:lnL w="9525" cap="flat" cmpd="sng">
                      <a:solidFill>
                        <a:srgbClr val="B43B18"/>
                      </a:solidFill>
                      <a:prstDash val="solid"/>
                      <a:round/>
                      <a:headEnd type="none" w="sm" len="sm"/>
                      <a:tailEnd type="none" w="sm" len="sm"/>
                    </a:lnL>
                    <a:lnR w="9525" cap="flat" cmpd="sng">
                      <a:solidFill>
                        <a:srgbClr val="B43B18">
                          <a:alpha val="0"/>
                        </a:srgbClr>
                      </a:solidFill>
                      <a:prstDash val="solid"/>
                      <a:round/>
                      <a:headEnd type="none" w="sm" len="sm"/>
                      <a:tailEnd type="none" w="sm" len="sm"/>
                    </a:lnR>
                    <a:lnT w="9525" cap="flat" cmpd="sng">
                      <a:solidFill>
                        <a:srgbClr val="B43B18">
                          <a:alpha val="0"/>
                        </a:srgbClr>
                      </a:solidFill>
                      <a:prstDash val="solid"/>
                      <a:round/>
                      <a:headEnd type="none" w="sm" len="sm"/>
                      <a:tailEnd type="none" w="sm" len="sm"/>
                    </a:lnT>
                    <a:lnB w="9525" cap="flat" cmpd="sng">
                      <a:solidFill>
                        <a:srgbClr val="B43B18"/>
                      </a:solidFill>
                      <a:prstDash val="solid"/>
                      <a:round/>
                      <a:headEnd type="none" w="sm" len="sm"/>
                      <a:tailEnd type="none" w="sm" len="sm"/>
                    </a:lnB>
                  </a:tcPr>
                </a:tc>
                <a:extLst>
                  <a:ext uri="{0D108BD9-81ED-4DB2-BD59-A6C34878D82A}">
                    <a16:rowId xmlns:a16="http://schemas.microsoft.com/office/drawing/2014/main" val="10000"/>
                  </a:ext>
                </a:extLst>
              </a:tr>
              <a:tr h="284655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GB" sz="1600" u="none" strike="noStrike" cap="none" dirty="0"/>
                        <a:t>Some African states were centralised, whilst others were decentralised.</a:t>
                      </a:r>
                      <a:endParaRPr sz="1600" u="none" strike="noStrike" cap="none" dirty="0"/>
                    </a:p>
                  </a:txBody>
                  <a:tcPr marL="91425" marR="91425" marT="91425" marB="91425">
                    <a:lnL w="9525" cap="flat" cmpd="sng">
                      <a:solidFill>
                        <a:srgbClr val="B43B18">
                          <a:alpha val="0"/>
                        </a:srgbClr>
                      </a:solidFill>
                      <a:prstDash val="solid"/>
                      <a:round/>
                      <a:headEnd type="none" w="sm" len="sm"/>
                      <a:tailEnd type="none" w="sm" len="sm"/>
                    </a:lnL>
                    <a:lnR w="9525" cap="flat" cmpd="sng">
                      <a:solidFill>
                        <a:srgbClr val="B43B18"/>
                      </a:solidFill>
                      <a:prstDash val="solid"/>
                      <a:round/>
                      <a:headEnd type="none" w="sm" len="sm"/>
                      <a:tailEnd type="none" w="sm" len="sm"/>
                    </a:lnR>
                    <a:lnT w="9525" cap="flat" cmpd="sng">
                      <a:solidFill>
                        <a:srgbClr val="B43B18"/>
                      </a:solidFill>
                      <a:prstDash val="solid"/>
                      <a:round/>
                      <a:headEnd type="none" w="sm" len="sm"/>
                      <a:tailEnd type="none" w="sm" len="sm"/>
                    </a:lnT>
                    <a:lnB w="9525" cap="flat" cmpd="sng">
                      <a:solidFill>
                        <a:srgbClr val="B43B18">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B43B18"/>
                      </a:solidFill>
                      <a:prstDash val="solid"/>
                      <a:round/>
                      <a:headEnd type="none" w="sm" len="sm"/>
                      <a:tailEnd type="none" w="sm" len="sm"/>
                    </a:lnL>
                    <a:lnR w="9525" cap="flat" cmpd="sng">
                      <a:solidFill>
                        <a:srgbClr val="B43B18">
                          <a:alpha val="0"/>
                        </a:srgbClr>
                      </a:solidFill>
                      <a:prstDash val="solid"/>
                      <a:round/>
                      <a:headEnd type="none" w="sm" len="sm"/>
                      <a:tailEnd type="none" w="sm" len="sm"/>
                    </a:lnR>
                    <a:lnT w="9525" cap="flat" cmpd="sng">
                      <a:solidFill>
                        <a:srgbClr val="B43B18"/>
                      </a:solidFill>
                      <a:prstDash val="solid"/>
                      <a:round/>
                      <a:headEnd type="none" w="sm" len="sm"/>
                      <a:tailEnd type="none" w="sm" len="sm"/>
                    </a:lnT>
                    <a:lnB w="9525" cap="flat" cmpd="sng">
                      <a:solidFill>
                        <a:srgbClr val="B43B18">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8" name="Google Shape;168;p2" descr="This timer counts down silently until it reaches 0:00, then a police siren sounds to alert you that time is up." title="2 Minute Timer">
            <a:hlinkClick r:id="rId3"/>
          </p:cNvPr>
          <p:cNvPicPr preferRelativeResize="0"/>
          <p:nvPr/>
        </p:nvPicPr>
        <p:blipFill>
          <a:blip r:embed="rId4">
            <a:alphaModFix/>
          </a:blip>
          <a:stretch>
            <a:fillRect/>
          </a:stretch>
        </p:blipFill>
        <p:spPr>
          <a:xfrm>
            <a:off x="9988050" y="209700"/>
            <a:ext cx="1957750" cy="1101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f3de1337c4_2_1"/>
          <p:cNvSpPr txBox="1">
            <a:spLocks noGrp="1"/>
          </p:cNvSpPr>
          <p:nvPr>
            <p:ph type="title"/>
          </p:nvPr>
        </p:nvSpPr>
        <p:spPr>
          <a:xfrm>
            <a:off x="839800" y="365125"/>
            <a:ext cx="1061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a:t>Starter Task – Cops and Robbers</a:t>
            </a:r>
            <a:endParaRPr/>
          </a:p>
        </p:txBody>
      </p:sp>
      <p:sp>
        <p:nvSpPr>
          <p:cNvPr id="175" name="Google Shape;175;g2f3de1337c4_2_1"/>
          <p:cNvSpPr txBox="1">
            <a:spLocks noGrp="1"/>
          </p:cNvSpPr>
          <p:nvPr>
            <p:ph type="body" idx="1"/>
          </p:nvPr>
        </p:nvSpPr>
        <p:spPr>
          <a:xfrm>
            <a:off x="787050" y="1545625"/>
            <a:ext cx="10617900" cy="1325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Clr>
                <a:schemeClr val="dk1"/>
              </a:buClr>
              <a:buSzPts val="3600"/>
              <a:buNone/>
            </a:pPr>
            <a:r>
              <a:rPr lang="en-GB" sz="2500"/>
              <a:t>Now, you must ‘steal’ answers from your classmates. Leave your jotter at your desk and circulate the class to look at different answers. Fill in the robbers column with any new answers:</a:t>
            </a:r>
            <a:endParaRPr sz="2500"/>
          </a:p>
        </p:txBody>
      </p:sp>
      <p:graphicFrame>
        <p:nvGraphicFramePr>
          <p:cNvPr id="176" name="Google Shape;176;g2f3de1337c4_2_1"/>
          <p:cNvGraphicFramePr/>
          <p:nvPr/>
        </p:nvGraphicFramePr>
        <p:xfrm>
          <a:off x="952500" y="2871325"/>
          <a:ext cx="10287000" cy="3349440"/>
        </p:xfrm>
        <a:graphic>
          <a:graphicData uri="http://schemas.openxmlformats.org/drawingml/2006/table">
            <a:tbl>
              <a:tblPr>
                <a:noFill/>
                <a:tableStyleId>{2D5A5DA3-13D3-4E70-A5BB-4B2F2C230F23}</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2100"/>
                        <a:buFont typeface="Arial"/>
                        <a:buNone/>
                      </a:pPr>
                      <a:r>
                        <a:rPr lang="en-GB" sz="2100" b="1" u="none" strike="noStrike" cap="none"/>
                        <a:t>Cops</a:t>
                      </a:r>
                      <a:endParaRPr sz="2100" b="1" u="none" strike="noStrike" cap="none"/>
                    </a:p>
                  </a:txBody>
                  <a:tcPr marL="91425" marR="91425" marT="91425" marB="91425">
                    <a:lnL w="9525" cap="flat" cmpd="sng">
                      <a:solidFill>
                        <a:srgbClr val="B43B18">
                          <a:alpha val="0"/>
                        </a:srgbClr>
                      </a:solidFill>
                      <a:prstDash val="solid"/>
                      <a:round/>
                      <a:headEnd type="none" w="sm" len="sm"/>
                      <a:tailEnd type="none" w="sm" len="sm"/>
                    </a:lnL>
                    <a:lnR w="9525" cap="flat" cmpd="sng">
                      <a:solidFill>
                        <a:srgbClr val="B43B18"/>
                      </a:solidFill>
                      <a:prstDash val="solid"/>
                      <a:round/>
                      <a:headEnd type="none" w="sm" len="sm"/>
                      <a:tailEnd type="none" w="sm" len="sm"/>
                    </a:lnR>
                    <a:lnT w="9525" cap="flat" cmpd="sng">
                      <a:solidFill>
                        <a:srgbClr val="B43B18">
                          <a:alpha val="0"/>
                        </a:srgbClr>
                      </a:solidFill>
                      <a:prstDash val="solid"/>
                      <a:round/>
                      <a:headEnd type="none" w="sm" len="sm"/>
                      <a:tailEnd type="none" w="sm" len="sm"/>
                    </a:lnT>
                    <a:lnB w="9525" cap="flat" cmpd="sng">
                      <a:solidFill>
                        <a:srgbClr val="B43B1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GB" sz="2100" b="1" u="none" strike="noStrike" cap="none"/>
                        <a:t>Robbers</a:t>
                      </a:r>
                      <a:endParaRPr sz="2100" b="1" u="none" strike="noStrike" cap="none"/>
                    </a:p>
                  </a:txBody>
                  <a:tcPr marL="91425" marR="91425" marT="91425" marB="91425">
                    <a:lnL w="9525" cap="flat" cmpd="sng">
                      <a:solidFill>
                        <a:srgbClr val="B43B18"/>
                      </a:solidFill>
                      <a:prstDash val="solid"/>
                      <a:round/>
                      <a:headEnd type="none" w="sm" len="sm"/>
                      <a:tailEnd type="none" w="sm" len="sm"/>
                    </a:lnL>
                    <a:lnR w="9525" cap="flat" cmpd="sng">
                      <a:solidFill>
                        <a:srgbClr val="B43B18">
                          <a:alpha val="0"/>
                        </a:srgbClr>
                      </a:solidFill>
                      <a:prstDash val="solid"/>
                      <a:round/>
                      <a:headEnd type="none" w="sm" len="sm"/>
                      <a:tailEnd type="none" w="sm" len="sm"/>
                    </a:lnR>
                    <a:lnT w="9525" cap="flat" cmpd="sng">
                      <a:solidFill>
                        <a:srgbClr val="B43B18">
                          <a:alpha val="0"/>
                        </a:srgbClr>
                      </a:solidFill>
                      <a:prstDash val="solid"/>
                      <a:round/>
                      <a:headEnd type="none" w="sm" len="sm"/>
                      <a:tailEnd type="none" w="sm" len="sm"/>
                    </a:lnT>
                    <a:lnB w="9525" cap="flat" cmpd="sng">
                      <a:solidFill>
                        <a:srgbClr val="B43B18"/>
                      </a:solidFill>
                      <a:prstDash val="solid"/>
                      <a:round/>
                      <a:headEnd type="none" w="sm" len="sm"/>
                      <a:tailEnd type="none" w="sm" len="sm"/>
                    </a:lnB>
                  </a:tcPr>
                </a:tc>
                <a:extLst>
                  <a:ext uri="{0D108BD9-81ED-4DB2-BD59-A6C34878D82A}">
                    <a16:rowId xmlns:a16="http://schemas.microsoft.com/office/drawing/2014/main" val="10000"/>
                  </a:ext>
                </a:extLst>
              </a:tr>
              <a:tr h="284655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GB" sz="1600" u="none" strike="noStrike" cap="none"/>
                        <a:t>Some African states were centralised, whilst others were decentralised.</a:t>
                      </a:r>
                      <a:endParaRPr sz="1600" u="none" strike="noStrike" cap="none"/>
                    </a:p>
                  </a:txBody>
                  <a:tcPr marL="91425" marR="91425" marT="91425" marB="91425">
                    <a:lnL w="9525" cap="flat" cmpd="sng">
                      <a:solidFill>
                        <a:srgbClr val="B43B18">
                          <a:alpha val="0"/>
                        </a:srgbClr>
                      </a:solidFill>
                      <a:prstDash val="solid"/>
                      <a:round/>
                      <a:headEnd type="none" w="sm" len="sm"/>
                      <a:tailEnd type="none" w="sm" len="sm"/>
                    </a:lnL>
                    <a:lnR w="9525" cap="flat" cmpd="sng">
                      <a:solidFill>
                        <a:srgbClr val="B43B18"/>
                      </a:solidFill>
                      <a:prstDash val="solid"/>
                      <a:round/>
                      <a:headEnd type="none" w="sm" len="sm"/>
                      <a:tailEnd type="none" w="sm" len="sm"/>
                    </a:lnR>
                    <a:lnT w="9525" cap="flat" cmpd="sng">
                      <a:solidFill>
                        <a:srgbClr val="B43B18"/>
                      </a:solidFill>
                      <a:prstDash val="solid"/>
                      <a:round/>
                      <a:headEnd type="none" w="sm" len="sm"/>
                      <a:tailEnd type="none" w="sm" len="sm"/>
                    </a:lnT>
                    <a:lnB w="9525" cap="flat" cmpd="sng">
                      <a:solidFill>
                        <a:srgbClr val="B43B18">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B43B18"/>
                      </a:solidFill>
                      <a:prstDash val="solid"/>
                      <a:round/>
                      <a:headEnd type="none" w="sm" len="sm"/>
                      <a:tailEnd type="none" w="sm" len="sm"/>
                    </a:lnL>
                    <a:lnR w="9525" cap="flat" cmpd="sng">
                      <a:solidFill>
                        <a:srgbClr val="B43B18">
                          <a:alpha val="0"/>
                        </a:srgbClr>
                      </a:solidFill>
                      <a:prstDash val="solid"/>
                      <a:round/>
                      <a:headEnd type="none" w="sm" len="sm"/>
                      <a:tailEnd type="none" w="sm" len="sm"/>
                    </a:lnR>
                    <a:lnT w="9525" cap="flat" cmpd="sng">
                      <a:solidFill>
                        <a:srgbClr val="B43B18"/>
                      </a:solidFill>
                      <a:prstDash val="solid"/>
                      <a:round/>
                      <a:headEnd type="none" w="sm" len="sm"/>
                      <a:tailEnd type="none" w="sm" len="sm"/>
                    </a:lnT>
                    <a:lnB w="9525" cap="flat" cmpd="sng">
                      <a:solidFill>
                        <a:srgbClr val="B43B18">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7" name="Google Shape;177;g2f3de1337c4_2_1" descr="This timer counts down silently until it reaches 0:00, then a police siren sounds to alert you that time is up." title="1 Minute Timer">
            <a:hlinkClick r:id="rId3"/>
          </p:cNvPr>
          <p:cNvPicPr preferRelativeResize="0"/>
          <p:nvPr/>
        </p:nvPicPr>
        <p:blipFill>
          <a:blip r:embed="rId4">
            <a:alphaModFix/>
          </a:blip>
          <a:stretch>
            <a:fillRect/>
          </a:stretch>
        </p:blipFill>
        <p:spPr>
          <a:xfrm>
            <a:off x="9903675" y="149025"/>
            <a:ext cx="1915550" cy="1077500"/>
          </a:xfrm>
          <a:prstGeom prst="rect">
            <a:avLst/>
          </a:prstGeom>
          <a:noFill/>
          <a:ln>
            <a:noFill/>
          </a:ln>
        </p:spPr>
      </p:pic>
      <p:sp>
        <p:nvSpPr>
          <p:cNvPr id="178" name="Google Shape;178;g2f3de1337c4_2_1"/>
          <p:cNvSpPr/>
          <p:nvPr/>
        </p:nvSpPr>
        <p:spPr>
          <a:xfrm>
            <a:off x="10093550" y="2609500"/>
            <a:ext cx="379800" cy="7647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0F2F-91E9-6BE5-C27F-97251E9558D0}"/>
              </a:ext>
            </a:extLst>
          </p:cNvPr>
          <p:cNvSpPr>
            <a:spLocks noGrp="1"/>
          </p:cNvSpPr>
          <p:nvPr>
            <p:ph type="title"/>
          </p:nvPr>
        </p:nvSpPr>
        <p:spPr/>
        <p:txBody>
          <a:bodyPr>
            <a:normAutofit/>
          </a:bodyPr>
          <a:lstStyle/>
          <a:p>
            <a:endParaRPr lang="en-US" dirty="0"/>
          </a:p>
        </p:txBody>
      </p:sp>
      <p:sp>
        <p:nvSpPr>
          <p:cNvPr id="3" name="Text Placeholder 2">
            <a:extLst>
              <a:ext uri="{FF2B5EF4-FFF2-40B4-BE49-F238E27FC236}">
                <a16:creationId xmlns:a16="http://schemas.microsoft.com/office/drawing/2014/main" id="{D50E246B-6E90-A2BB-54C0-B7FA2F97BCA6}"/>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1E6A64D6-BAA7-F9F1-8E7F-56EA12B17264}"/>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5FAAFE30-4FFA-D96E-8AF6-25CD5E095D76}"/>
              </a:ext>
            </a:extLst>
          </p:cNvPr>
          <p:cNvSpPr>
            <a:spLocks noGrp="1"/>
          </p:cNvSpPr>
          <p:nvPr>
            <p:ph type="body" idx="3"/>
          </p:nvPr>
        </p:nvSpPr>
        <p:spPr/>
        <p:txBody>
          <a:bodyPr/>
          <a:lstStyle/>
          <a:p>
            <a:endParaRPr lang="en-US" dirty="0"/>
          </a:p>
        </p:txBody>
      </p:sp>
      <p:sp>
        <p:nvSpPr>
          <p:cNvPr id="6" name="Text Placeholder 5">
            <a:extLst>
              <a:ext uri="{FF2B5EF4-FFF2-40B4-BE49-F238E27FC236}">
                <a16:creationId xmlns:a16="http://schemas.microsoft.com/office/drawing/2014/main" id="{161F042D-D4E3-9E07-31D2-1E0B15863D6D}"/>
              </a:ext>
            </a:extLst>
          </p:cNvPr>
          <p:cNvSpPr>
            <a:spLocks noGrp="1"/>
          </p:cNvSpPr>
          <p:nvPr>
            <p:ph type="body" idx="4"/>
          </p:nvPr>
        </p:nvSpPr>
        <p:spPr/>
        <p:txBody>
          <a:bodyPr/>
          <a:lstStyle/>
          <a:p>
            <a:endParaRPr lang="en-US"/>
          </a:p>
        </p:txBody>
      </p:sp>
      <p:pic>
        <p:nvPicPr>
          <p:cNvPr id="7" name="Online Media 6" descr="Emancipation, the African Atlantic and the Long Road to Freedom">
            <a:hlinkClick r:id="" action="ppaction://media"/>
            <a:extLst>
              <a:ext uri="{FF2B5EF4-FFF2-40B4-BE49-F238E27FC236}">
                <a16:creationId xmlns:a16="http://schemas.microsoft.com/office/drawing/2014/main" id="{0A91A470-99B4-C130-0C03-F07CE8B96C49}"/>
              </a:ext>
            </a:extLst>
          </p:cNvPr>
          <p:cNvPicPr>
            <a:picLocks noRot="1" noChangeAspect="1"/>
          </p:cNvPicPr>
          <p:nvPr>
            <a:videoFile r:link="rId1"/>
          </p:nvPr>
        </p:nvPicPr>
        <p:blipFill>
          <a:blip r:embed="rId4"/>
          <a:stretch>
            <a:fillRect/>
          </a:stretch>
        </p:blipFill>
        <p:spPr>
          <a:xfrm>
            <a:off x="2239347" y="609663"/>
            <a:ext cx="7618071" cy="5713553"/>
          </a:xfrm>
          <a:prstGeom prst="rect">
            <a:avLst/>
          </a:prstGeom>
        </p:spPr>
      </p:pic>
    </p:spTree>
    <p:extLst>
      <p:ext uri="{BB962C8B-B14F-4D97-AF65-F5344CB8AC3E}">
        <p14:creationId xmlns:p14="http://schemas.microsoft.com/office/powerpoint/2010/main" val="6289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GB" dirty="0"/>
              <a:t>Impacts on Africa</a:t>
            </a:r>
            <a:endParaRPr dirty="0"/>
          </a:p>
        </p:txBody>
      </p:sp>
      <p:sp>
        <p:nvSpPr>
          <p:cNvPr id="185" name="Google Shape;185;p3"/>
          <p:cNvSpPr txBox="1">
            <a:spLocks noGrp="1"/>
          </p:cNvSpPr>
          <p:nvPr>
            <p:ph type="body" idx="2"/>
          </p:nvPr>
        </p:nvSpPr>
        <p:spPr>
          <a:xfrm>
            <a:off x="435425" y="1499150"/>
            <a:ext cx="6508714" cy="476912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SzPct val="73529"/>
              <a:buNone/>
            </a:pPr>
            <a:r>
              <a:rPr lang="en-GB" sz="3200" dirty="0"/>
              <a:t>The slave trade had an overwhelmingly negative impact on Africa and its social, economic, and political development. </a:t>
            </a:r>
            <a:endParaRPr sz="3200" dirty="0"/>
          </a:p>
          <a:p>
            <a:pPr marL="0" lvl="0" indent="0" algn="l" rtl="0">
              <a:lnSpc>
                <a:spcPct val="100000"/>
              </a:lnSpc>
              <a:spcBef>
                <a:spcPts val="1000"/>
              </a:spcBef>
              <a:spcAft>
                <a:spcPts val="0"/>
              </a:spcAft>
              <a:buSzPct val="73529"/>
              <a:buNone/>
            </a:pPr>
            <a:endParaRPr sz="3200" dirty="0"/>
          </a:p>
          <a:p>
            <a:pPr marL="0" lvl="0" indent="0" algn="l" rtl="0">
              <a:lnSpc>
                <a:spcPct val="100000"/>
              </a:lnSpc>
              <a:spcBef>
                <a:spcPts val="1000"/>
              </a:spcBef>
              <a:spcAft>
                <a:spcPts val="0"/>
              </a:spcAft>
              <a:buSzPct val="73529"/>
              <a:buNone/>
            </a:pPr>
            <a:r>
              <a:rPr lang="en-GB" sz="3200" dirty="0"/>
              <a:t>Through the removal of an estimated 12 million people, the impacts of the slave trade are still felt in the continent today.</a:t>
            </a:r>
            <a:endParaRPr sz="3200" dirty="0"/>
          </a:p>
        </p:txBody>
      </p:sp>
      <p:pic>
        <p:nvPicPr>
          <p:cNvPr id="3" name="Picture 2" descr="A map of africa with different patterns&#10;&#10;Description automatically generated">
            <a:extLst>
              <a:ext uri="{FF2B5EF4-FFF2-40B4-BE49-F238E27FC236}">
                <a16:creationId xmlns:a16="http://schemas.microsoft.com/office/drawing/2014/main" id="{C91E2E43-BB4C-4147-7CFD-F26C513620E8}"/>
              </a:ext>
            </a:extLst>
          </p:cNvPr>
          <p:cNvPicPr>
            <a:picLocks noChangeAspect="1"/>
          </p:cNvPicPr>
          <p:nvPr/>
        </p:nvPicPr>
        <p:blipFill>
          <a:blip r:embed="rId3"/>
          <a:stretch>
            <a:fillRect/>
          </a:stretch>
        </p:blipFill>
        <p:spPr>
          <a:xfrm>
            <a:off x="7273175" y="1709912"/>
            <a:ext cx="4082213" cy="45583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51EA7C7-FD3D-D694-B7CD-6241C5A27E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9122" y="5768975"/>
            <a:ext cx="4711161" cy="526647"/>
          </a:xfrm>
          <a:prstGeom prst="rect">
            <a:avLst/>
          </a:prstGeom>
        </p:spPr>
      </p:pic>
      <p:sp>
        <p:nvSpPr>
          <p:cNvPr id="2" name="Title 1">
            <a:extLst>
              <a:ext uri="{FF2B5EF4-FFF2-40B4-BE49-F238E27FC236}">
                <a16:creationId xmlns:a16="http://schemas.microsoft.com/office/drawing/2014/main" id="{B2122642-FC03-3CA6-E09F-26D0A73EEFB1}"/>
              </a:ext>
            </a:extLst>
          </p:cNvPr>
          <p:cNvSpPr>
            <a:spLocks noGrp="1"/>
          </p:cNvSpPr>
          <p:nvPr>
            <p:ph type="title"/>
          </p:nvPr>
        </p:nvSpPr>
        <p:spPr>
          <a:xfrm>
            <a:off x="994683" y="837404"/>
            <a:ext cx="10515600" cy="1325563"/>
          </a:xfrm>
        </p:spPr>
        <p:txBody>
          <a:bodyPr/>
          <a:lstStyle/>
          <a:p>
            <a:r>
              <a:rPr lang="en-US" dirty="0"/>
              <a:t>Economic impact</a:t>
            </a:r>
          </a:p>
        </p:txBody>
      </p:sp>
      <p:sp>
        <p:nvSpPr>
          <p:cNvPr id="4" name="Text Placeholder 3">
            <a:extLst>
              <a:ext uri="{FF2B5EF4-FFF2-40B4-BE49-F238E27FC236}">
                <a16:creationId xmlns:a16="http://schemas.microsoft.com/office/drawing/2014/main" id="{CB9C81B1-B722-91A0-F03E-D9D393D4EDF0}"/>
              </a:ext>
            </a:extLst>
          </p:cNvPr>
          <p:cNvSpPr>
            <a:spLocks noGrp="1"/>
          </p:cNvSpPr>
          <p:nvPr>
            <p:ph type="body" idx="2"/>
          </p:nvPr>
        </p:nvSpPr>
        <p:spPr>
          <a:xfrm>
            <a:off x="1198475" y="1921060"/>
            <a:ext cx="5600647" cy="4311293"/>
          </a:xfrm>
        </p:spPr>
        <p:txBody>
          <a:bodyPr>
            <a:noAutofit/>
          </a:bodyPr>
          <a:lstStyle/>
          <a:p>
            <a:pPr marL="101600" indent="0">
              <a:buNone/>
            </a:pPr>
            <a:r>
              <a:rPr lang="en-US" sz="2800" dirty="0"/>
              <a:t>Prof. </a:t>
            </a:r>
            <a:r>
              <a:rPr lang="en-US" sz="2800" dirty="0" err="1"/>
              <a:t>Adu-Boahen</a:t>
            </a:r>
            <a:r>
              <a:rPr lang="en-US" sz="2800" dirty="0"/>
              <a:t> pointed out elites benefited the most from the trade in enslaved African people:</a:t>
            </a:r>
          </a:p>
          <a:p>
            <a:pPr marL="101600" indent="0">
              <a:buNone/>
            </a:pPr>
            <a:endParaRPr lang="en-US" sz="2800" dirty="0"/>
          </a:p>
          <a:p>
            <a:pPr marL="101600" indent="0">
              <a:buNone/>
            </a:pPr>
            <a:r>
              <a:rPr lang="en-US" sz="2800" dirty="0"/>
              <a:t>“Since the slave trade.. was a monopoly of the Kings and their military leaders and advisers, the bulk of the income went to them”</a:t>
            </a:r>
          </a:p>
        </p:txBody>
      </p:sp>
      <p:pic>
        <p:nvPicPr>
          <p:cNvPr id="7" name="Graphic 6">
            <a:extLst>
              <a:ext uri="{FF2B5EF4-FFF2-40B4-BE49-F238E27FC236}">
                <a16:creationId xmlns:a16="http://schemas.microsoft.com/office/drawing/2014/main" id="{8004E879-BB47-24A5-E75F-1913788C50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15888">
            <a:off x="8020988" y="1612526"/>
            <a:ext cx="2745277" cy="3869581"/>
          </a:xfrm>
          <a:prstGeom prst="rect">
            <a:avLst/>
          </a:prstGeom>
        </p:spPr>
      </p:pic>
      <p:pic>
        <p:nvPicPr>
          <p:cNvPr id="12" name="Picture 2" descr="Professor Albert Adu Boahen... - Professor Albert Adu Boahen | Facebook">
            <a:extLst>
              <a:ext uri="{FF2B5EF4-FFF2-40B4-BE49-F238E27FC236}">
                <a16:creationId xmlns:a16="http://schemas.microsoft.com/office/drawing/2014/main" id="{F7397117-F69E-572D-87E7-932DF98CDB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91" t="4958" r="-1" b="4842"/>
          <a:stretch/>
        </p:blipFill>
        <p:spPr bwMode="auto">
          <a:xfrm rot="928137">
            <a:off x="8205890" y="1870336"/>
            <a:ext cx="2375469" cy="3413302"/>
          </a:xfrm>
          <a:prstGeom prst="rect">
            <a:avLst/>
          </a:prstGeom>
          <a:noFill/>
          <a:ln>
            <a:solidFill>
              <a:srgbClr val="25283C"/>
            </a:solidFill>
          </a:ln>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2119FDD1-AAC4-2922-22BC-48D2BC9467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718488">
            <a:off x="9965162" y="1379893"/>
            <a:ext cx="1587624" cy="1234819"/>
          </a:xfrm>
          <a:prstGeom prst="rect">
            <a:avLst/>
          </a:prstGeom>
        </p:spPr>
      </p:pic>
      <p:sp>
        <p:nvSpPr>
          <p:cNvPr id="13" name="TextBox 12">
            <a:extLst>
              <a:ext uri="{FF2B5EF4-FFF2-40B4-BE49-F238E27FC236}">
                <a16:creationId xmlns:a16="http://schemas.microsoft.com/office/drawing/2014/main" id="{6A319F1C-9CA6-0340-6B83-4A9D4521283E}"/>
              </a:ext>
            </a:extLst>
          </p:cNvPr>
          <p:cNvSpPr txBox="1"/>
          <p:nvPr/>
        </p:nvSpPr>
        <p:spPr>
          <a:xfrm>
            <a:off x="7322567" y="5832243"/>
            <a:ext cx="4854801" cy="400110"/>
          </a:xfrm>
          <a:prstGeom prst="rect">
            <a:avLst/>
          </a:prstGeom>
          <a:noFill/>
        </p:spPr>
        <p:txBody>
          <a:bodyPr wrap="square">
            <a:spAutoFit/>
          </a:bodyPr>
          <a:lstStyle/>
          <a:p>
            <a:r>
              <a:rPr lang="en-US" sz="2000" b="1" dirty="0">
                <a:solidFill>
                  <a:schemeClr val="tx2"/>
                </a:solidFill>
              </a:rPr>
              <a:t>Professor Albert </a:t>
            </a:r>
            <a:r>
              <a:rPr lang="en-US" sz="2000" b="1" dirty="0" err="1">
                <a:solidFill>
                  <a:schemeClr val="tx2"/>
                </a:solidFill>
              </a:rPr>
              <a:t>Adu</a:t>
            </a:r>
            <a:r>
              <a:rPr lang="en-US" sz="2000" b="1" dirty="0">
                <a:solidFill>
                  <a:schemeClr val="tx2"/>
                </a:solidFill>
              </a:rPr>
              <a:t> </a:t>
            </a:r>
            <a:r>
              <a:rPr lang="en-US" sz="2000" b="1" dirty="0" err="1">
                <a:solidFill>
                  <a:schemeClr val="tx2"/>
                </a:solidFill>
              </a:rPr>
              <a:t>Boahen</a:t>
            </a:r>
            <a:endParaRPr lang="en-US" sz="2000" b="1" dirty="0">
              <a:solidFill>
                <a:schemeClr val="tx2"/>
              </a:solidFill>
            </a:endParaRPr>
          </a:p>
        </p:txBody>
      </p:sp>
    </p:spTree>
    <p:extLst>
      <p:ext uri="{BB962C8B-B14F-4D97-AF65-F5344CB8AC3E}">
        <p14:creationId xmlns:p14="http://schemas.microsoft.com/office/powerpoint/2010/main" val="392940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g2e7576f2ff2_0_3"/>
          <p:cNvSpPr txBox="1">
            <a:spLocks noGrp="1"/>
          </p:cNvSpPr>
          <p:nvPr>
            <p:ph type="body" idx="2"/>
          </p:nvPr>
        </p:nvSpPr>
        <p:spPr>
          <a:xfrm>
            <a:off x="435425" y="1499150"/>
            <a:ext cx="11415300" cy="4863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ts val="2581"/>
              <a:buNone/>
            </a:pPr>
            <a:r>
              <a:rPr lang="en-GB" sz="3200" dirty="0"/>
              <a:t>You have been given a Story, Source, Scholarship task on the impact of the slave trade on Africa. We will complete the story section together. </a:t>
            </a:r>
            <a:endParaRPr sz="3200" dirty="0"/>
          </a:p>
          <a:p>
            <a:pPr marL="457200" lvl="0" indent="-431800" algn="l" rtl="0">
              <a:lnSpc>
                <a:spcPct val="115000"/>
              </a:lnSpc>
              <a:spcBef>
                <a:spcPts val="0"/>
              </a:spcBef>
              <a:spcAft>
                <a:spcPts val="0"/>
              </a:spcAft>
              <a:buSzPts val="3200"/>
              <a:buChar char="•"/>
            </a:pPr>
            <a:r>
              <a:rPr lang="en-GB" sz="3200" dirty="0"/>
              <a:t>Read each paragraph, highlighting key words and phrases. </a:t>
            </a:r>
            <a:endParaRPr sz="3200" dirty="0"/>
          </a:p>
          <a:p>
            <a:pPr marL="457200" lvl="0" indent="-431800" algn="l" rtl="0">
              <a:lnSpc>
                <a:spcPct val="115000"/>
              </a:lnSpc>
              <a:spcBef>
                <a:spcPts val="1000"/>
              </a:spcBef>
              <a:spcAft>
                <a:spcPts val="0"/>
              </a:spcAft>
              <a:buSzPts val="3200"/>
              <a:buChar char="•"/>
            </a:pPr>
            <a:r>
              <a:rPr lang="en-GB" sz="3200" dirty="0"/>
              <a:t>Title each paragraph in the left-hand column.</a:t>
            </a:r>
            <a:endParaRPr sz="3200" dirty="0"/>
          </a:p>
          <a:p>
            <a:pPr marL="457200" lvl="0" indent="-431800" algn="l" rtl="0">
              <a:lnSpc>
                <a:spcPct val="115000"/>
              </a:lnSpc>
              <a:spcBef>
                <a:spcPts val="1000"/>
              </a:spcBef>
              <a:spcAft>
                <a:spcPts val="0"/>
              </a:spcAft>
              <a:buSzPts val="3200"/>
              <a:buChar char="•"/>
            </a:pPr>
            <a:r>
              <a:rPr lang="en-GB" sz="3200" dirty="0"/>
              <a:t>Summarise each paragraph in the right-hand column (2-3 bullet points).</a:t>
            </a:r>
            <a:endParaRPr sz="3200" dirty="0"/>
          </a:p>
          <a:p>
            <a:pPr marL="0" lvl="0" indent="0" algn="l" rtl="0">
              <a:lnSpc>
                <a:spcPct val="115000"/>
              </a:lnSpc>
              <a:spcBef>
                <a:spcPts val="1000"/>
              </a:spcBef>
              <a:spcAft>
                <a:spcPts val="1000"/>
              </a:spcAft>
              <a:buNone/>
            </a:pPr>
            <a:r>
              <a:rPr lang="en-GB" sz="3200" dirty="0"/>
              <a:t>We will do the first paragraph together.</a:t>
            </a:r>
            <a:endParaRPr sz="3200" dirty="0"/>
          </a:p>
        </p:txBody>
      </p:sp>
      <p:pic>
        <p:nvPicPr>
          <p:cNvPr id="4" name="Graphic 3">
            <a:extLst>
              <a:ext uri="{FF2B5EF4-FFF2-40B4-BE49-F238E27FC236}">
                <a16:creationId xmlns:a16="http://schemas.microsoft.com/office/drawing/2014/main" id="{11C64B74-F5E6-CA1A-268B-5A72B14EED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476653"/>
            <a:ext cx="2336800" cy="86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 name="Picture 1" descr="A close-up of a map&#10;&#10;Description automatically generated">
            <a:extLst>
              <a:ext uri="{FF2B5EF4-FFF2-40B4-BE49-F238E27FC236}">
                <a16:creationId xmlns:a16="http://schemas.microsoft.com/office/drawing/2014/main" id="{46D28DCB-8C2F-911A-9CBA-FF53F42FD3FE}"/>
              </a:ext>
            </a:extLst>
          </p:cNvPr>
          <p:cNvPicPr>
            <a:picLocks noChangeAspect="1"/>
          </p:cNvPicPr>
          <p:nvPr/>
        </p:nvPicPr>
        <p:blipFill>
          <a:blip r:embed="rId3" cstate="print">
            <a:extLst>
              <a:ext uri="{28A0092B-C50C-407E-A947-70E740481C1C}">
                <a14:useLocalDpi xmlns:a14="http://schemas.microsoft.com/office/drawing/2010/main" val="0"/>
              </a:ext>
            </a:extLst>
          </a:blip>
          <a:srcRect l="31587" r="30518" b="1"/>
          <a:stretch/>
        </p:blipFill>
        <p:spPr>
          <a:xfrm>
            <a:off x="675364" y="1690688"/>
            <a:ext cx="3040379" cy="4352544"/>
          </a:xfrm>
          <a:prstGeom prst="rect">
            <a:avLst/>
          </a:prstGeom>
          <a:noFill/>
          <a:ln w="63500">
            <a:solidFill>
              <a:schemeClr val="accent3"/>
            </a:solidFill>
          </a:ln>
        </p:spPr>
      </p:pic>
      <p:sp>
        <p:nvSpPr>
          <p:cNvPr id="200" name="Google Shape;200;g2f3de1337c4_2_26"/>
          <p:cNvSpPr txBox="1">
            <a:spLocks noGrp="1"/>
          </p:cNvSpPr>
          <p:nvPr>
            <p:ph type="body" idx="4294967295"/>
          </p:nvPr>
        </p:nvSpPr>
        <p:spPr>
          <a:xfrm>
            <a:off x="4259579" y="3218304"/>
            <a:ext cx="7094220" cy="3015427"/>
          </a:xfrm>
        </p:spPr>
        <p:txBody>
          <a:bodyPr spcFirstLastPara="1" lIns="91425" tIns="45700" rIns="91425" bIns="45700" anchor="t" anchorCtr="0">
            <a:normAutofit/>
          </a:bodyPr>
          <a:lstStyle/>
          <a:p>
            <a:pPr marL="0" lvl="0" indent="0">
              <a:spcBef>
                <a:spcPts val="0"/>
              </a:spcBef>
              <a:spcAft>
                <a:spcPts val="600"/>
              </a:spcAft>
              <a:buClr>
                <a:srgbClr val="000000"/>
              </a:buClr>
              <a:buSzPct val="80645"/>
              <a:buFont typeface="Arial"/>
              <a:buNone/>
            </a:pPr>
            <a:r>
              <a:rPr lang="en-US" b="0" i="0" u="none" strike="noStrike" cap="none" dirty="0" err="1"/>
              <a:t>Analyse</a:t>
            </a:r>
            <a:r>
              <a:rPr lang="en-US" b="0" i="0" u="none" strike="noStrike" cap="none" dirty="0"/>
              <a:t> the map of the European forts on the West African coast. Using your own knowledge, explain how these forts would have been connected to slave trading and how they would have impacted local communities. Answer the questions below the map.</a:t>
            </a:r>
          </a:p>
        </p:txBody>
      </p:sp>
      <p:pic>
        <p:nvPicPr>
          <p:cNvPr id="5" name="Graphic 4">
            <a:extLst>
              <a:ext uri="{FF2B5EF4-FFF2-40B4-BE49-F238E27FC236}">
                <a16:creationId xmlns:a16="http://schemas.microsoft.com/office/drawing/2014/main" id="{3523D504-07ED-5044-275C-4FD55AE582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7323" y="1991604"/>
            <a:ext cx="7960311" cy="711372"/>
          </a:xfrm>
          <a:prstGeom prst="rect">
            <a:avLst/>
          </a:prstGeom>
        </p:spPr>
      </p:pic>
      <p:pic>
        <p:nvPicPr>
          <p:cNvPr id="6" name="Graphic 5">
            <a:extLst>
              <a:ext uri="{FF2B5EF4-FFF2-40B4-BE49-F238E27FC236}">
                <a16:creationId xmlns:a16="http://schemas.microsoft.com/office/drawing/2014/main" id="{884AA030-C81C-E647-165F-7A659B56EE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70480" y="1842334"/>
            <a:ext cx="580222" cy="724619"/>
          </a:xfrm>
          <a:prstGeom prst="rect">
            <a:avLst/>
          </a:prstGeom>
        </p:spPr>
      </p:pic>
      <p:pic>
        <p:nvPicPr>
          <p:cNvPr id="7" name="Graphic 6">
            <a:extLst>
              <a:ext uri="{FF2B5EF4-FFF2-40B4-BE49-F238E27FC236}">
                <a16:creationId xmlns:a16="http://schemas.microsoft.com/office/drawing/2014/main" id="{3D9BAACF-A5E4-F33C-5DF9-6E4FA8EAEA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614728" flipH="1">
            <a:off x="11128464" y="2150999"/>
            <a:ext cx="767243" cy="724619"/>
          </a:xfrm>
          <a:prstGeom prst="rect">
            <a:avLst/>
          </a:prstGeom>
        </p:spPr>
      </p:pic>
      <p:sp>
        <p:nvSpPr>
          <p:cNvPr id="4" name="TextBox 3">
            <a:extLst>
              <a:ext uri="{FF2B5EF4-FFF2-40B4-BE49-F238E27FC236}">
                <a16:creationId xmlns:a16="http://schemas.microsoft.com/office/drawing/2014/main" id="{A003DEE2-D413-CE22-5D4F-4204446692B9}"/>
              </a:ext>
            </a:extLst>
          </p:cNvPr>
          <p:cNvSpPr txBox="1"/>
          <p:nvPr/>
        </p:nvSpPr>
        <p:spPr>
          <a:xfrm>
            <a:off x="4381372" y="2131882"/>
            <a:ext cx="7174432" cy="461665"/>
          </a:xfrm>
          <a:prstGeom prst="rect">
            <a:avLst/>
          </a:prstGeom>
          <a:noFill/>
        </p:spPr>
        <p:txBody>
          <a:bodyPr wrap="square">
            <a:spAutoFit/>
          </a:bodyPr>
          <a:lstStyle/>
          <a:p>
            <a:pPr marL="0" lvl="0" indent="0">
              <a:spcBef>
                <a:spcPts val="0"/>
              </a:spcBef>
              <a:spcAft>
                <a:spcPts val="600"/>
              </a:spcAft>
              <a:buClr>
                <a:srgbClr val="000000"/>
              </a:buClr>
              <a:buSzPct val="80645"/>
              <a:buFont typeface="Arial"/>
              <a:buNone/>
            </a:pPr>
            <a:r>
              <a:rPr lang="en-US" sz="2400" b="1" dirty="0">
                <a:solidFill>
                  <a:schemeClr val="bg1"/>
                </a:solidFill>
              </a:rPr>
              <a:t>L</a:t>
            </a:r>
            <a:r>
              <a:rPr lang="en-US" sz="2400" b="1" i="0" u="none" strike="noStrike" cap="none" dirty="0">
                <a:solidFill>
                  <a:schemeClr val="bg1"/>
                </a:solidFill>
              </a:rPr>
              <a:t>ook at the Source section of your worksheet</a:t>
            </a:r>
          </a:p>
        </p:txBody>
      </p:sp>
      <p:pic>
        <p:nvPicPr>
          <p:cNvPr id="10" name="Graphic 9">
            <a:extLst>
              <a:ext uri="{FF2B5EF4-FFF2-40B4-BE49-F238E27FC236}">
                <a16:creationId xmlns:a16="http://schemas.microsoft.com/office/drawing/2014/main" id="{6B339B97-0E20-0404-C750-E4FEE16781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7600" y="476653"/>
            <a:ext cx="2336800" cy="863600"/>
          </a:xfrm>
          <a:prstGeom prst="rect">
            <a:avLst/>
          </a:prstGeom>
        </p:spPr>
      </p:pic>
    </p:spTree>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667</Words>
  <Application>Microsoft Macintosh PowerPoint</Application>
  <PresentationFormat>Widescreen</PresentationFormat>
  <Paragraphs>64</Paragraphs>
  <Slides>15</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Teaching Slavery in Scotland 2023</vt:lpstr>
      <vt:lpstr> What influenced the development of West Africa in the late 18th Century? </vt:lpstr>
      <vt:lpstr>How did the trade in enslaved African people impact West African social, political, and economic conditions?</vt:lpstr>
      <vt:lpstr>Starter Task – Cops and Robbers</vt:lpstr>
      <vt:lpstr>Starter Task – Cops and Robbers</vt:lpstr>
      <vt:lpstr>PowerPoint Presentation</vt:lpstr>
      <vt:lpstr>Impacts on Africa</vt:lpstr>
      <vt:lpstr>Economic impact</vt:lpstr>
      <vt:lpstr>PowerPoint Presentation</vt:lpstr>
      <vt:lpstr>PowerPoint Presentation</vt:lpstr>
      <vt:lpstr>PowerPoint Presentation</vt:lpstr>
      <vt:lpstr>PowerPoint Presentation</vt:lpstr>
      <vt:lpstr>Impact on Gender Roles</vt:lpstr>
      <vt:lpstr>Impacts on Africa</vt:lpstr>
      <vt:lpstr>Plenary: Summarising sentences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Katherine Burns</dc:creator>
  <cp:lastModifiedBy>Christine Whyte</cp:lastModifiedBy>
  <cp:revision>2</cp:revision>
  <dcterms:created xsi:type="dcterms:W3CDTF">2023-02-08T13:19:14Z</dcterms:created>
  <dcterms:modified xsi:type="dcterms:W3CDTF">2025-10-30T10:46:53Z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0x010100EECFA5C4BCC4AA41A24F75CCCF0AF410</vt:lpwstr>
  </property>
</Properties>
</file>