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3" r:id="rId4"/>
  </p:sldMasterIdLst>
  <p:notesMasterIdLst>
    <p:notesMasterId r:id="rId22"/>
  </p:notesMasterIdLst>
  <p:sldIdLst>
    <p:sldId id="269" r:id="rId5"/>
    <p:sldId id="669" r:id="rId6"/>
    <p:sldId id="667" r:id="rId7"/>
    <p:sldId id="680" r:id="rId8"/>
    <p:sldId id="676" r:id="rId9"/>
    <p:sldId id="677" r:id="rId10"/>
    <p:sldId id="670" r:id="rId11"/>
    <p:sldId id="687" r:id="rId12"/>
    <p:sldId id="683" r:id="rId13"/>
    <p:sldId id="685" r:id="rId14"/>
    <p:sldId id="671" r:id="rId15"/>
    <p:sldId id="684" r:id="rId16"/>
    <p:sldId id="672" r:id="rId17"/>
    <p:sldId id="686" r:id="rId18"/>
    <p:sldId id="679" r:id="rId19"/>
    <p:sldId id="674" r:id="rId20"/>
    <p:sldId id="663" r:id="rId21"/>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97BD3D-57AD-3D4A-9EA7-410266CFDEDA}" v="149" dt="2025-03-02T20:52:04.6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3"/>
    <p:restoredTop sz="94049"/>
  </p:normalViewPr>
  <p:slideViewPr>
    <p:cSldViewPr snapToGrid="0">
      <p:cViewPr varScale="1">
        <p:scale>
          <a:sx n="111" d="100"/>
          <a:sy n="111" d="100"/>
        </p:scale>
        <p:origin x="216" y="2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5E929-E815-5748-9DF0-3BB04058F22C}" type="datetimeFigureOut">
              <a:rPr lang="en-GB" smtClean="0"/>
              <a:t>30/10/2025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4154F-305B-A849-B07E-9F399C36C098}" type="slidenum">
              <a:rPr lang="en-GB" smtClean="0"/>
              <a:t>‹#›</a:t>
            </a:fld>
            <a:endParaRPr lang="en-GB"/>
          </a:p>
        </p:txBody>
      </p:sp>
    </p:spTree>
    <p:extLst>
      <p:ext uri="{BB962C8B-B14F-4D97-AF65-F5344CB8AC3E}">
        <p14:creationId xmlns:p14="http://schemas.microsoft.com/office/powerpoint/2010/main" val="188409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ritishmuseum.org/collection/object/E_Af1956-15-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ritishmuseum.org/collection/object/E_Af1956-15-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pendant was found in a 1938 excavation, a similar object is in the Nigerian Museum in Lagos. Facial scarification similar to t</a:t>
            </a:r>
            <a:r>
              <a:rPr lang="en-GB" b="1" dirty="0"/>
              <a:t>9th-10th century:</a:t>
            </a:r>
            <a:r>
              <a:rPr lang="en-GB" dirty="0"/>
              <a:t> Igbo-</a:t>
            </a:r>
            <a:r>
              <a:rPr lang="en-GB" dirty="0" err="1"/>
              <a:t>Ukwu</a:t>
            </a:r>
            <a:r>
              <a:rPr lang="en-GB" dirty="0"/>
              <a:t> becomes an urban centre with a highly-developed bronze casting tradition. See, </a:t>
            </a:r>
            <a:r>
              <a:rPr lang="en-GB" dirty="0" err="1"/>
              <a:t>eg</a:t>
            </a:r>
            <a:r>
              <a:rPr lang="en-GB" dirty="0"/>
              <a:t> </a:t>
            </a:r>
            <a:r>
              <a:rPr lang="en-GB" u="sng" dirty="0">
                <a:hlinkClick r:id="rId3"/>
              </a:rPr>
              <a:t>https://www.britishmuseum.org/collection/object/E_Af1956-15-1</a:t>
            </a:r>
            <a:r>
              <a:rPr lang="en-GB" dirty="0"/>
              <a:t> hat of the casting is particularly associated with the </a:t>
            </a:r>
            <a:r>
              <a:rPr lang="en-GB" dirty="0" err="1"/>
              <a:t>ichi</a:t>
            </a:r>
            <a:r>
              <a:rPr lang="en-GB" dirty="0"/>
              <a:t> title taken by Igbo men of status (Equiano’s father is described as having this scarification). </a:t>
            </a:r>
            <a:endParaRPr lang="en-US" dirty="0"/>
          </a:p>
        </p:txBody>
      </p:sp>
      <p:sp>
        <p:nvSpPr>
          <p:cNvPr id="4" name="Slide Number Placeholder 3"/>
          <p:cNvSpPr>
            <a:spLocks noGrp="1"/>
          </p:cNvSpPr>
          <p:nvPr>
            <p:ph type="sldNum" sz="quarter" idx="5"/>
          </p:nvPr>
        </p:nvSpPr>
        <p:spPr/>
        <p:txBody>
          <a:bodyPr/>
          <a:lstStyle/>
          <a:p>
            <a:fld id="{3854154F-305B-A849-B07E-9F399C36C098}" type="slidenum">
              <a:rPr lang="en-GB" smtClean="0"/>
              <a:t>7</a:t>
            </a:fld>
            <a:endParaRPr lang="en-GB"/>
          </a:p>
        </p:txBody>
      </p:sp>
    </p:spTree>
    <p:extLst>
      <p:ext uri="{BB962C8B-B14F-4D97-AF65-F5344CB8AC3E}">
        <p14:creationId xmlns:p14="http://schemas.microsoft.com/office/powerpoint/2010/main" val="2259004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144B6-E12B-E9B8-54B0-942571198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4776F-03D2-6BD1-4226-655CBE477A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DD548F-A0F0-1731-1669-CCA403029032}"/>
              </a:ext>
            </a:extLst>
          </p:cNvPr>
          <p:cNvSpPr>
            <a:spLocks noGrp="1"/>
          </p:cNvSpPr>
          <p:nvPr>
            <p:ph type="body" idx="1"/>
          </p:nvPr>
        </p:nvSpPr>
        <p:spPr/>
        <p:txBody>
          <a:bodyPr/>
          <a:lstStyle/>
          <a:p>
            <a:r>
              <a:rPr lang="en-GB" dirty="0"/>
              <a:t>this pendant was found in a 1938 excavation, a similar object is in the Nigerian Museum in Lagos. Facial scarification similar to t</a:t>
            </a:r>
            <a:r>
              <a:rPr lang="en-GB" b="1" dirty="0"/>
              <a:t>9th-10th century:</a:t>
            </a:r>
            <a:r>
              <a:rPr lang="en-GB" dirty="0"/>
              <a:t> Igbo-</a:t>
            </a:r>
            <a:r>
              <a:rPr lang="en-GB" dirty="0" err="1"/>
              <a:t>Ukwu</a:t>
            </a:r>
            <a:r>
              <a:rPr lang="en-GB" dirty="0"/>
              <a:t> becomes an urban centre with a highly-developed bronze casting tradition. See, </a:t>
            </a:r>
            <a:r>
              <a:rPr lang="en-GB" dirty="0" err="1"/>
              <a:t>eg</a:t>
            </a:r>
            <a:r>
              <a:rPr lang="en-GB" dirty="0"/>
              <a:t> </a:t>
            </a:r>
            <a:r>
              <a:rPr lang="en-GB" u="sng" dirty="0">
                <a:hlinkClick r:id="rId3"/>
              </a:rPr>
              <a:t>https://www.britishmuseum.org/collection/object/E_Af1956-15-1</a:t>
            </a:r>
            <a:r>
              <a:rPr lang="en-GB" dirty="0"/>
              <a:t> hat of the casting is particularly associated with the </a:t>
            </a:r>
            <a:r>
              <a:rPr lang="en-GB" dirty="0" err="1"/>
              <a:t>ichi</a:t>
            </a:r>
            <a:r>
              <a:rPr lang="en-GB" dirty="0"/>
              <a:t> title taken by Igbo men of status (Equiano’s father is described as having this scarification). </a:t>
            </a:r>
            <a:endParaRPr lang="en-US" dirty="0"/>
          </a:p>
        </p:txBody>
      </p:sp>
      <p:sp>
        <p:nvSpPr>
          <p:cNvPr id="4" name="Slide Number Placeholder 3">
            <a:extLst>
              <a:ext uri="{FF2B5EF4-FFF2-40B4-BE49-F238E27FC236}">
                <a16:creationId xmlns:a16="http://schemas.microsoft.com/office/drawing/2014/main" id="{6212E483-F2B1-A460-7DD2-9278B88267F7}"/>
              </a:ext>
            </a:extLst>
          </p:cNvPr>
          <p:cNvSpPr>
            <a:spLocks noGrp="1"/>
          </p:cNvSpPr>
          <p:nvPr>
            <p:ph type="sldNum" sz="quarter" idx="5"/>
          </p:nvPr>
        </p:nvSpPr>
        <p:spPr/>
        <p:txBody>
          <a:bodyPr/>
          <a:lstStyle/>
          <a:p>
            <a:fld id="{3854154F-305B-A849-B07E-9F399C36C098}" type="slidenum">
              <a:rPr lang="en-GB" smtClean="0"/>
              <a:t>8</a:t>
            </a:fld>
            <a:endParaRPr lang="en-GB"/>
          </a:p>
        </p:txBody>
      </p:sp>
    </p:spTree>
    <p:extLst>
      <p:ext uri="{BB962C8B-B14F-4D97-AF65-F5344CB8AC3E}">
        <p14:creationId xmlns:p14="http://schemas.microsoft.com/office/powerpoint/2010/main" val="875043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1FE88-75D3-3CAA-3E38-3B306FD85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6DBED-95DC-04A5-345D-DEBBA98BB8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5C9DC2-CD49-170F-5E60-27444E388DC2}"/>
              </a:ext>
            </a:extLst>
          </p:cNvPr>
          <p:cNvSpPr>
            <a:spLocks noGrp="1"/>
          </p:cNvSpPr>
          <p:nvPr>
            <p:ph type="body" idx="1"/>
          </p:nvPr>
        </p:nvSpPr>
        <p:spPr/>
        <p:txBody>
          <a:bodyPr/>
          <a:lstStyle/>
          <a:p>
            <a:r>
              <a:rPr lang="en-US" dirty="0"/>
              <a:t>https://</a:t>
            </a:r>
            <a:r>
              <a:rPr lang="en-US" dirty="0" err="1"/>
              <a:t>collections.leventhalmap.org</a:t>
            </a:r>
            <a:r>
              <a:rPr lang="en-US" dirty="0"/>
              <a:t>/search/commonwealth:7h149z97c</a:t>
            </a:r>
          </a:p>
        </p:txBody>
      </p:sp>
      <p:sp>
        <p:nvSpPr>
          <p:cNvPr id="4" name="Slide Number Placeholder 3">
            <a:extLst>
              <a:ext uri="{FF2B5EF4-FFF2-40B4-BE49-F238E27FC236}">
                <a16:creationId xmlns:a16="http://schemas.microsoft.com/office/drawing/2014/main" id="{82F250D1-09A2-F7D8-C7B7-72EE084DF817}"/>
              </a:ext>
            </a:extLst>
          </p:cNvPr>
          <p:cNvSpPr>
            <a:spLocks noGrp="1"/>
          </p:cNvSpPr>
          <p:nvPr>
            <p:ph type="sldNum" sz="quarter" idx="5"/>
          </p:nvPr>
        </p:nvSpPr>
        <p:spPr/>
        <p:txBody>
          <a:bodyPr/>
          <a:lstStyle/>
          <a:p>
            <a:fld id="{3854154F-305B-A849-B07E-9F399C36C098}" type="slidenum">
              <a:rPr lang="en-GB" smtClean="0"/>
              <a:t>9</a:t>
            </a:fld>
            <a:endParaRPr lang="en-GB"/>
          </a:p>
        </p:txBody>
      </p:sp>
    </p:spTree>
    <p:extLst>
      <p:ext uri="{BB962C8B-B14F-4D97-AF65-F5344CB8AC3E}">
        <p14:creationId xmlns:p14="http://schemas.microsoft.com/office/powerpoint/2010/main" val="1361369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D910B-DE17-5B0B-D4AB-5ACBD64D5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9C65A2-496B-0D84-D289-665F2CFE6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6E181-DDAC-0AB4-6A7D-FF310E544348}"/>
              </a:ext>
            </a:extLst>
          </p:cNvPr>
          <p:cNvSpPr>
            <a:spLocks noGrp="1"/>
          </p:cNvSpPr>
          <p:nvPr>
            <p:ph type="body" idx="1"/>
          </p:nvPr>
        </p:nvSpPr>
        <p:spPr/>
        <p:txBody>
          <a:bodyPr/>
          <a:lstStyle/>
          <a:p>
            <a:r>
              <a:rPr lang="en-US" dirty="0"/>
              <a:t>Link to timeline: https://</a:t>
            </a:r>
            <a:r>
              <a:rPr lang="en-US" dirty="0" err="1"/>
              <a:t>cdn.knightlab.com</a:t>
            </a:r>
            <a:r>
              <a:rPr lang="en-US" dirty="0"/>
              <a:t>/libs/timeline3/latest/embed/</a:t>
            </a:r>
            <a:r>
              <a:rPr lang="en-US" dirty="0" err="1"/>
              <a:t>index.html?source</a:t>
            </a:r>
            <a:r>
              <a:rPr lang="en-US" dirty="0"/>
              <a:t>=1bfN_lmHn_9wV_GskGTqFtrNNnlDz2OfOif4YGvBwTAo&amp;font=</a:t>
            </a:r>
            <a:r>
              <a:rPr lang="en-US" dirty="0" err="1"/>
              <a:t>Default&amp;lang</a:t>
            </a:r>
            <a:r>
              <a:rPr lang="en-US" dirty="0"/>
              <a:t>=</a:t>
            </a:r>
            <a:r>
              <a:rPr lang="en-US" dirty="0" err="1"/>
              <a:t>en&amp;initial_zoom</a:t>
            </a:r>
            <a:r>
              <a:rPr lang="en-US" dirty="0"/>
              <a:t>=2&amp;height=650 </a:t>
            </a:r>
          </a:p>
        </p:txBody>
      </p:sp>
      <p:sp>
        <p:nvSpPr>
          <p:cNvPr id="4" name="Slide Number Placeholder 3">
            <a:extLst>
              <a:ext uri="{FF2B5EF4-FFF2-40B4-BE49-F238E27FC236}">
                <a16:creationId xmlns:a16="http://schemas.microsoft.com/office/drawing/2014/main" id="{529E7D01-6F8D-EF37-AAEA-A8936690FD6E}"/>
              </a:ext>
            </a:extLst>
          </p:cNvPr>
          <p:cNvSpPr>
            <a:spLocks noGrp="1"/>
          </p:cNvSpPr>
          <p:nvPr>
            <p:ph type="sldNum" sz="quarter" idx="5"/>
          </p:nvPr>
        </p:nvSpPr>
        <p:spPr/>
        <p:txBody>
          <a:bodyPr/>
          <a:lstStyle/>
          <a:p>
            <a:fld id="{3854154F-305B-A849-B07E-9F399C36C098}" type="slidenum">
              <a:rPr lang="en-GB" smtClean="0"/>
              <a:t>10</a:t>
            </a:fld>
            <a:endParaRPr lang="en-GB"/>
          </a:p>
        </p:txBody>
      </p:sp>
    </p:spTree>
    <p:extLst>
      <p:ext uri="{BB962C8B-B14F-4D97-AF65-F5344CB8AC3E}">
        <p14:creationId xmlns:p14="http://schemas.microsoft.com/office/powerpoint/2010/main" val="3534769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timeline: https://</a:t>
            </a:r>
            <a:r>
              <a:rPr lang="en-US" dirty="0" err="1"/>
              <a:t>cdn.knightlab.com</a:t>
            </a:r>
            <a:r>
              <a:rPr lang="en-US" dirty="0"/>
              <a:t>/libs/timeline3/latest/embed/</a:t>
            </a:r>
            <a:r>
              <a:rPr lang="en-US" dirty="0" err="1"/>
              <a:t>index.html?source</a:t>
            </a:r>
            <a:r>
              <a:rPr lang="en-US" dirty="0"/>
              <a:t>=1bfN_lmHn_9wV_GskGTqFtrNNnlDz2OfOif4YGvBwTAo&amp;font=</a:t>
            </a:r>
            <a:r>
              <a:rPr lang="en-US" dirty="0" err="1"/>
              <a:t>Default&amp;lang</a:t>
            </a:r>
            <a:r>
              <a:rPr lang="en-US" dirty="0"/>
              <a:t>=</a:t>
            </a:r>
            <a:r>
              <a:rPr lang="en-US" dirty="0" err="1"/>
              <a:t>en&amp;initial_zoom</a:t>
            </a:r>
            <a:r>
              <a:rPr lang="en-US" dirty="0"/>
              <a:t>=2&amp;height=650 </a:t>
            </a:r>
          </a:p>
        </p:txBody>
      </p:sp>
      <p:sp>
        <p:nvSpPr>
          <p:cNvPr id="4" name="Slide Number Placeholder 3"/>
          <p:cNvSpPr>
            <a:spLocks noGrp="1"/>
          </p:cNvSpPr>
          <p:nvPr>
            <p:ph type="sldNum" sz="quarter" idx="5"/>
          </p:nvPr>
        </p:nvSpPr>
        <p:spPr/>
        <p:txBody>
          <a:bodyPr/>
          <a:lstStyle/>
          <a:p>
            <a:fld id="{3854154F-305B-A849-B07E-9F399C36C098}" type="slidenum">
              <a:rPr lang="en-GB" smtClean="0"/>
              <a:t>11</a:t>
            </a:fld>
            <a:endParaRPr lang="en-GB"/>
          </a:p>
        </p:txBody>
      </p:sp>
    </p:spTree>
    <p:extLst>
      <p:ext uri="{BB962C8B-B14F-4D97-AF65-F5344CB8AC3E}">
        <p14:creationId xmlns:p14="http://schemas.microsoft.com/office/powerpoint/2010/main" val="2107787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34461-C747-7E7B-CB69-B730D433B1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E32592-53BF-7D68-578B-3193B375F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379279-3A33-7E7F-83E0-C217A9098A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CCAA75-6EB4-BEE3-9689-5ED5CFBD0F3F}"/>
              </a:ext>
            </a:extLst>
          </p:cNvPr>
          <p:cNvSpPr>
            <a:spLocks noGrp="1"/>
          </p:cNvSpPr>
          <p:nvPr>
            <p:ph type="sldNum" sz="quarter" idx="5"/>
          </p:nvPr>
        </p:nvSpPr>
        <p:spPr/>
        <p:txBody>
          <a:bodyPr/>
          <a:lstStyle/>
          <a:p>
            <a:fld id="{3854154F-305B-A849-B07E-9F399C36C098}" type="slidenum">
              <a:rPr lang="en-GB" smtClean="0"/>
              <a:t>12</a:t>
            </a:fld>
            <a:endParaRPr lang="en-GB"/>
          </a:p>
        </p:txBody>
      </p:sp>
    </p:spTree>
    <p:extLst>
      <p:ext uri="{BB962C8B-B14F-4D97-AF65-F5344CB8AC3E}">
        <p14:creationId xmlns:p14="http://schemas.microsoft.com/office/powerpoint/2010/main" val="3492636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spTree>
    <p:extLst>
      <p:ext uri="{BB962C8B-B14F-4D97-AF65-F5344CB8AC3E}">
        <p14:creationId xmlns:p14="http://schemas.microsoft.com/office/powerpoint/2010/main" val="107443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463040"/>
            <a:ext cx="9144000" cy="2340864"/>
          </a:xfrm>
          <a:solidFill>
            <a:schemeClr val="accent3"/>
          </a:solidFill>
        </p:spPr>
        <p:txBody>
          <a:bodyPr rtlCol="0" anchor="ctr">
            <a:normAutofit/>
          </a:bodyPr>
          <a:lstStyle>
            <a:lvl1pPr algn="ctr">
              <a:defRPr sz="6000" b="1" i="0" cap="none" baseline="0">
                <a:solidFill>
                  <a:schemeClr val="accent5"/>
                </a:solidFill>
              </a:defRPr>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803904"/>
            <a:ext cx="9144000" cy="653022"/>
          </a:xfrm>
          <a:solidFill>
            <a:schemeClr val="accent3"/>
          </a:solidFill>
        </p:spPr>
        <p:txBody>
          <a:bodyPr rtlCol="0" anchor="b">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endParaRPr lang="en-GB" noProof="0" dirty="0"/>
          </a:p>
        </p:txBody>
      </p:sp>
      <p:sp>
        <p:nvSpPr>
          <p:cNvPr id="4" name="Graphic 12">
            <a:extLst>
              <a:ext uri="{FF2B5EF4-FFF2-40B4-BE49-F238E27FC236}">
                <a16:creationId xmlns:a16="http://schemas.microsoft.com/office/drawing/2014/main" id="{8A41917E-4B97-447C-98AB-970D625F1DE6}"/>
              </a:ext>
            </a:extLst>
          </p:cNvPr>
          <p:cNvSpPr/>
          <p:nvPr/>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sp>
        <p:nvSpPr>
          <p:cNvPr id="5" name="Graphic 13">
            <a:extLst>
              <a:ext uri="{FF2B5EF4-FFF2-40B4-BE49-F238E27FC236}">
                <a16:creationId xmlns:a16="http://schemas.microsoft.com/office/drawing/2014/main" id="{3B3FD238-4561-4AF8-A1F1-185B0CAFE2AC}"/>
              </a:ext>
            </a:extLst>
          </p:cNvPr>
          <p:cNvSpPr/>
          <p:nvPr/>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6" name="Graphic 15">
            <a:extLst>
              <a:ext uri="{FF2B5EF4-FFF2-40B4-BE49-F238E27FC236}">
                <a16:creationId xmlns:a16="http://schemas.microsoft.com/office/drawing/2014/main" id="{BAB9414C-AE69-4648-873E-9CE6B2DF8A71}"/>
              </a:ext>
            </a:extLst>
          </p:cNvPr>
          <p:cNvSpPr/>
          <p:nvPr/>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
        <p:nvSpPr>
          <p:cNvPr id="7" name="Graphic 22">
            <a:extLst>
              <a:ext uri="{FF2B5EF4-FFF2-40B4-BE49-F238E27FC236}">
                <a16:creationId xmlns:a16="http://schemas.microsoft.com/office/drawing/2014/main" id="{3BF75235-4E6E-4184-82A5-EE6FE7993BBC}"/>
              </a:ext>
            </a:extLst>
          </p:cNvPr>
          <p:cNvSpPr/>
          <p:nvPr/>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en-GB" noProof="0"/>
          </a:p>
        </p:txBody>
      </p:sp>
      <p:sp>
        <p:nvSpPr>
          <p:cNvPr id="11" name="Graphic 21">
            <a:extLst>
              <a:ext uri="{FF2B5EF4-FFF2-40B4-BE49-F238E27FC236}">
                <a16:creationId xmlns:a16="http://schemas.microsoft.com/office/drawing/2014/main" id="{E66FE37C-2F4B-42DA-BFF6-92DD00BDC49B}"/>
              </a:ext>
            </a:extLst>
          </p:cNvPr>
          <p:cNvSpPr/>
          <p:nvPr/>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en-GB" noProof="0"/>
          </a:p>
        </p:txBody>
      </p:sp>
      <p:sp>
        <p:nvSpPr>
          <p:cNvPr id="13" name="Graphic 23">
            <a:extLst>
              <a:ext uri="{FF2B5EF4-FFF2-40B4-BE49-F238E27FC236}">
                <a16:creationId xmlns:a16="http://schemas.microsoft.com/office/drawing/2014/main" id="{DDD38822-731A-48DA-A8A0-FBBAF7A6D65D}"/>
              </a:ext>
            </a:extLst>
          </p:cNvPr>
          <p:cNvSpPr/>
          <p:nvPr/>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1932047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rtlCol="0"/>
          <a:lstStyle>
            <a:lvl1pPr>
              <a:defRPr sz="5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fld id="{0B621650-D8AE-3041-A908-309DE76D96F4}" type="slidenum">
              <a:rPr lang="en-GB" smtClean="0"/>
              <a:t>‹#›</a:t>
            </a:fld>
            <a:endParaRPr lang="en-GB"/>
          </a:p>
        </p:txBody>
      </p:sp>
    </p:spTree>
    <p:extLst>
      <p:ext uri="{BB962C8B-B14F-4D97-AF65-F5344CB8AC3E}">
        <p14:creationId xmlns:p14="http://schemas.microsoft.com/office/powerpoint/2010/main" val="361477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a:solidFill>
            <a:schemeClr val="accent5"/>
          </a:solidFill>
        </p:spPr>
        <p:txBody>
          <a:bodyPr rtlCol="0"/>
          <a:lstStyle>
            <a:lvl1pPr>
              <a:defRPr sz="5400" b="1" cap="none" baseline="0">
                <a:solidFill>
                  <a:schemeClr val="bg1"/>
                </a:solidFill>
              </a:defRPr>
            </a:lvl1pPr>
          </a:lstStyle>
          <a:p>
            <a:pPr rtl="0"/>
            <a:r>
              <a:rPr lang="en-GB" noProof="0" dirty="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a:solidFill>
            <a:schemeClr val="accent5"/>
          </a:solidFill>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740968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rtlCol="0"/>
          <a:lstStyle/>
          <a:p>
            <a:pPr rtl="0"/>
            <a:r>
              <a:rPr lang="en-GB" noProof="0"/>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1099925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2587752"/>
          </a:xfrm>
        </p:spPr>
        <p:txBody>
          <a:bodyPr rtlCol="0" anchor="b"/>
          <a:lstStyle>
            <a:lvl1pPr algn="l">
              <a:lnSpc>
                <a:spcPct val="110000"/>
              </a:lnSpc>
              <a:spcBef>
                <a:spcPts val="1000"/>
              </a:spcBef>
              <a:defRPr sz="3600" b="1" i="0" cap="none" baseline="0"/>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3547555"/>
            <a:ext cx="4434835" cy="25877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en-GB" noProof="0"/>
              <a:t>Click icon to add picture</a:t>
            </a:r>
          </a:p>
        </p:txBody>
      </p:sp>
    </p:spTree>
    <p:extLst>
      <p:ext uri="{BB962C8B-B14F-4D97-AF65-F5344CB8AC3E}">
        <p14:creationId xmlns:p14="http://schemas.microsoft.com/office/powerpoint/2010/main" val="445856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n-GB" noProof="0"/>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277654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n-GB" noProof="0"/>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
        <p:nvSpPr>
          <p:cNvPr id="12" name="Graphic 15">
            <a:extLst>
              <a:ext uri="{FF2B5EF4-FFF2-40B4-BE49-F238E27FC236}">
                <a16:creationId xmlns:a16="http://schemas.microsoft.com/office/drawing/2014/main" id="{A9475260-301F-4744-B1DA-7B00F6FB4342}"/>
              </a:ext>
            </a:extLst>
          </p:cNvPr>
          <p:cNvSpPr/>
          <p:nvPr/>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
        <p:nvSpPr>
          <p:cNvPr id="14" name="Graphic 16">
            <a:extLst>
              <a:ext uri="{FF2B5EF4-FFF2-40B4-BE49-F238E27FC236}">
                <a16:creationId xmlns:a16="http://schemas.microsoft.com/office/drawing/2014/main" id="{9BBD3F4B-0836-48C5-AC68-747456D1DD50}"/>
              </a:ext>
            </a:extLst>
          </p:cNvPr>
          <p:cNvSpPr/>
          <p:nvPr/>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n-GB" noProof="0"/>
          </a:p>
        </p:txBody>
      </p:sp>
      <p:sp>
        <p:nvSpPr>
          <p:cNvPr id="16" name="Graphic 14">
            <a:extLst>
              <a:ext uri="{FF2B5EF4-FFF2-40B4-BE49-F238E27FC236}">
                <a16:creationId xmlns:a16="http://schemas.microsoft.com/office/drawing/2014/main" id="{9B4398D5-99F4-4F83-AA77-9B4177648CAF}"/>
              </a:ext>
            </a:extLst>
          </p:cNvPr>
          <p:cNvSpPr/>
          <p:nvPr/>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Tree>
    <p:extLst>
      <p:ext uri="{BB962C8B-B14F-4D97-AF65-F5344CB8AC3E}">
        <p14:creationId xmlns:p14="http://schemas.microsoft.com/office/powerpoint/2010/main" val="2952977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n-GB" noProof="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en-GB" noProof="0"/>
              <a:t>Click icon to add picture</a:t>
            </a:r>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en-GB" noProof="0"/>
              <a:t>Click icon to add picture</a:t>
            </a:r>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en-GB" noProof="0"/>
              <a:t>Click icon to add picture</a:t>
            </a:r>
          </a:p>
        </p:txBody>
      </p:sp>
    </p:spTree>
    <p:extLst>
      <p:ext uri="{BB962C8B-B14F-4D97-AF65-F5344CB8AC3E}">
        <p14:creationId xmlns:p14="http://schemas.microsoft.com/office/powerpoint/2010/main" val="1118646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n-GB" noProof="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endParaRPr lang="en-GB" noProof="0" dirty="0"/>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5" name="Graphic 13">
            <a:extLst>
              <a:ext uri="{FF2B5EF4-FFF2-40B4-BE49-F238E27FC236}">
                <a16:creationId xmlns:a16="http://schemas.microsoft.com/office/drawing/2014/main" id="{09D93411-5DC2-A48B-0842-A697B3C92A4B}"/>
              </a:ext>
            </a:extLst>
          </p:cNvPr>
          <p:cNvSpPr/>
          <p:nvPr/>
        </p:nvSpPr>
        <p:spPr>
          <a:xfrm>
            <a:off x="433313" y="160019"/>
            <a:ext cx="4913284" cy="3200400"/>
          </a:xfrm>
          <a:custGeom>
            <a:avLst/>
            <a:gdLst>
              <a:gd name="connsiteX0" fmla="*/ 2427752 w 4913284"/>
              <a:gd name="connsiteY0" fmla="*/ 1678972 h 1678971"/>
              <a:gd name="connsiteX1" fmla="*/ 2405940 w 4913284"/>
              <a:gd name="connsiteY1" fmla="*/ 1676210 h 1678971"/>
              <a:gd name="connsiteX2" fmla="*/ 2327263 w 4913284"/>
              <a:gd name="connsiteY2" fmla="*/ 1574578 h 1678971"/>
              <a:gd name="connsiteX3" fmla="*/ 2315928 w 4913284"/>
              <a:gd name="connsiteY3" fmla="*/ 1543336 h 1678971"/>
              <a:gd name="connsiteX4" fmla="*/ 2232680 w 4913284"/>
              <a:gd name="connsiteY4" fmla="*/ 1439418 h 1678971"/>
              <a:gd name="connsiteX5" fmla="*/ 1996079 w 4913284"/>
              <a:gd name="connsiteY5" fmla="*/ 1309402 h 1678971"/>
              <a:gd name="connsiteX6" fmla="*/ 1460012 w 4913284"/>
              <a:gd name="connsiteY6" fmla="*/ 1294924 h 1678971"/>
              <a:gd name="connsiteX7" fmla="*/ 1419150 w 4913284"/>
              <a:gd name="connsiteY7" fmla="*/ 1298543 h 1678971"/>
              <a:gd name="connsiteX8" fmla="*/ 376924 w 4913284"/>
              <a:gd name="connsiteY8" fmla="*/ 1334929 h 1678971"/>
              <a:gd name="connsiteX9" fmla="*/ 45454 w 4913284"/>
              <a:gd name="connsiteY9" fmla="*/ 1206246 h 1678971"/>
              <a:gd name="connsiteX10" fmla="*/ 4782 w 4913284"/>
              <a:gd name="connsiteY10" fmla="*/ 1008602 h 1678971"/>
              <a:gd name="connsiteX11" fmla="*/ 305 w 4913284"/>
              <a:gd name="connsiteY11" fmla="*/ 761143 h 1678971"/>
              <a:gd name="connsiteX12" fmla="*/ 200331 w 4913284"/>
              <a:gd name="connsiteY12" fmla="*/ 179165 h 1678971"/>
              <a:gd name="connsiteX13" fmla="*/ 528181 w 4913284"/>
              <a:gd name="connsiteY13" fmla="*/ 106585 h 1678971"/>
              <a:gd name="connsiteX14" fmla="*/ 1545832 w 4913284"/>
              <a:gd name="connsiteY14" fmla="*/ 71819 h 1678971"/>
              <a:gd name="connsiteX15" fmla="*/ 2563388 w 4913284"/>
              <a:gd name="connsiteY15" fmla="*/ 37052 h 1678971"/>
              <a:gd name="connsiteX16" fmla="*/ 2634063 w 4913284"/>
              <a:gd name="connsiteY16" fmla="*/ 34671 h 1678971"/>
              <a:gd name="connsiteX17" fmla="*/ 4125488 w 4913284"/>
              <a:gd name="connsiteY17" fmla="*/ 0 h 1678971"/>
              <a:gd name="connsiteX18" fmla="*/ 4505535 w 4913284"/>
              <a:gd name="connsiteY18" fmla="*/ 35433 h 1678971"/>
              <a:gd name="connsiteX19" fmla="*/ 4823004 w 4913284"/>
              <a:gd name="connsiteY19" fmla="*/ 265652 h 1678971"/>
              <a:gd name="connsiteX20" fmla="*/ 4892631 w 4913284"/>
              <a:gd name="connsiteY20" fmla="*/ 538925 h 1678971"/>
              <a:gd name="connsiteX21" fmla="*/ 4912443 w 4913284"/>
              <a:gd name="connsiteY21" fmla="*/ 827627 h 1678971"/>
              <a:gd name="connsiteX22" fmla="*/ 4912443 w 4913284"/>
              <a:gd name="connsiteY22" fmla="*/ 827913 h 1678971"/>
              <a:gd name="connsiteX23" fmla="*/ 4874153 w 4913284"/>
              <a:gd name="connsiteY23" fmla="*/ 1057085 h 1678971"/>
              <a:gd name="connsiteX24" fmla="*/ 4514680 w 4913284"/>
              <a:gd name="connsiteY24" fmla="*/ 1221486 h 1678971"/>
              <a:gd name="connsiteX25" fmla="*/ 2741220 w 4913284"/>
              <a:gd name="connsiteY25" fmla="*/ 1297972 h 1678971"/>
              <a:gd name="connsiteX26" fmla="*/ 2575104 w 4913284"/>
              <a:gd name="connsiteY26" fmla="*/ 1337786 h 1678971"/>
              <a:gd name="connsiteX27" fmla="*/ 2535861 w 4913284"/>
              <a:gd name="connsiteY27" fmla="*/ 1482852 h 1678971"/>
              <a:gd name="connsiteX28" fmla="*/ 2534146 w 4913284"/>
              <a:gd name="connsiteY28" fmla="*/ 1507522 h 1678971"/>
              <a:gd name="connsiteX29" fmla="*/ 2473186 w 4913284"/>
              <a:gd name="connsiteY29" fmla="*/ 1664208 h 1678971"/>
              <a:gd name="connsiteX30" fmla="*/ 2427752 w 4913284"/>
              <a:gd name="connsiteY30" fmla="*/ 1678781 h 16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13284" h="1678971">
                <a:moveTo>
                  <a:pt x="2427752" y="1678972"/>
                </a:moveTo>
                <a:cubicBezTo>
                  <a:pt x="2420608" y="1678972"/>
                  <a:pt x="2413369" y="1678019"/>
                  <a:pt x="2405940" y="1676210"/>
                </a:cubicBezTo>
                <a:cubicBezTo>
                  <a:pt x="2354600" y="1663160"/>
                  <a:pt x="2338788" y="1611916"/>
                  <a:pt x="2327263" y="1574578"/>
                </a:cubicBezTo>
                <a:cubicBezTo>
                  <a:pt x="2323548" y="1562481"/>
                  <a:pt x="2319738" y="1550003"/>
                  <a:pt x="2315928" y="1543336"/>
                </a:cubicBezTo>
                <a:cubicBezTo>
                  <a:pt x="2295069" y="1506379"/>
                  <a:pt x="2267065" y="1471422"/>
                  <a:pt x="2232680" y="1439418"/>
                </a:cubicBezTo>
                <a:cubicBezTo>
                  <a:pt x="2168100" y="1379315"/>
                  <a:pt x="2086376" y="1334357"/>
                  <a:pt x="1996079" y="1309402"/>
                </a:cubicBezTo>
                <a:cubicBezTo>
                  <a:pt x="1824915" y="1262063"/>
                  <a:pt x="1639368" y="1278731"/>
                  <a:pt x="1460012" y="1294924"/>
                </a:cubicBezTo>
                <a:lnTo>
                  <a:pt x="1419150" y="1298543"/>
                </a:lnTo>
                <a:cubicBezTo>
                  <a:pt x="1074345" y="1329500"/>
                  <a:pt x="723539" y="1341596"/>
                  <a:pt x="376924" y="1334929"/>
                </a:cubicBezTo>
                <a:cubicBezTo>
                  <a:pt x="259100" y="1333310"/>
                  <a:pt x="114701" y="1317212"/>
                  <a:pt x="45454" y="1206246"/>
                </a:cubicBezTo>
                <a:cubicBezTo>
                  <a:pt x="6497" y="1143667"/>
                  <a:pt x="5544" y="1068800"/>
                  <a:pt x="4782" y="1008602"/>
                </a:cubicBezTo>
                <a:lnTo>
                  <a:pt x="305" y="761143"/>
                </a:lnTo>
                <a:cubicBezTo>
                  <a:pt x="-3028" y="538734"/>
                  <a:pt x="18212" y="295751"/>
                  <a:pt x="200331" y="179165"/>
                </a:cubicBezTo>
                <a:cubicBezTo>
                  <a:pt x="301391" y="114586"/>
                  <a:pt x="427121" y="110109"/>
                  <a:pt x="528181" y="106585"/>
                </a:cubicBezTo>
                <a:cubicBezTo>
                  <a:pt x="867366" y="94869"/>
                  <a:pt x="1206647" y="83344"/>
                  <a:pt x="1545832" y="71819"/>
                </a:cubicBezTo>
                <a:cubicBezTo>
                  <a:pt x="1885017" y="60293"/>
                  <a:pt x="2224203" y="48768"/>
                  <a:pt x="2563388" y="37052"/>
                </a:cubicBezTo>
                <a:lnTo>
                  <a:pt x="2634063" y="34671"/>
                </a:lnTo>
                <a:cubicBezTo>
                  <a:pt x="3122696" y="18288"/>
                  <a:pt x="3627902" y="1429"/>
                  <a:pt x="4125488" y="0"/>
                </a:cubicBezTo>
                <a:cubicBezTo>
                  <a:pt x="4244074" y="0"/>
                  <a:pt x="4378282" y="0"/>
                  <a:pt x="4505535" y="35433"/>
                </a:cubicBezTo>
                <a:cubicBezTo>
                  <a:pt x="4648506" y="75248"/>
                  <a:pt x="4764234" y="159163"/>
                  <a:pt x="4823004" y="265652"/>
                </a:cubicBezTo>
                <a:cubicBezTo>
                  <a:pt x="4870248" y="350330"/>
                  <a:pt x="4883297" y="447104"/>
                  <a:pt x="4892631" y="538925"/>
                </a:cubicBezTo>
                <a:cubicBezTo>
                  <a:pt x="4902156" y="639032"/>
                  <a:pt x="4908824" y="736092"/>
                  <a:pt x="4912443" y="827627"/>
                </a:cubicBezTo>
                <a:lnTo>
                  <a:pt x="4912443" y="827913"/>
                </a:lnTo>
                <a:cubicBezTo>
                  <a:pt x="4915015" y="908876"/>
                  <a:pt x="4914062" y="987362"/>
                  <a:pt x="4874153" y="1057085"/>
                </a:cubicBezTo>
                <a:cubicBezTo>
                  <a:pt x="4803858" y="1178147"/>
                  <a:pt x="4652982" y="1208151"/>
                  <a:pt x="4514680" y="1221486"/>
                </a:cubicBezTo>
                <a:cubicBezTo>
                  <a:pt x="3925939" y="1278255"/>
                  <a:pt x="3329103" y="1304068"/>
                  <a:pt x="2741220" y="1297972"/>
                </a:cubicBezTo>
                <a:cubicBezTo>
                  <a:pt x="2676069" y="1297114"/>
                  <a:pt x="2610822" y="1299782"/>
                  <a:pt x="2575104" y="1337786"/>
                </a:cubicBezTo>
                <a:cubicBezTo>
                  <a:pt x="2543385" y="1371124"/>
                  <a:pt x="2539766" y="1425416"/>
                  <a:pt x="2535861" y="1482852"/>
                </a:cubicBezTo>
                <a:lnTo>
                  <a:pt x="2534146" y="1507522"/>
                </a:lnTo>
                <a:cubicBezTo>
                  <a:pt x="2526907" y="1589151"/>
                  <a:pt x="2507000" y="1640300"/>
                  <a:pt x="2473186" y="1664208"/>
                </a:cubicBezTo>
                <a:cubicBezTo>
                  <a:pt x="2459470" y="1673924"/>
                  <a:pt x="2444040" y="1678781"/>
                  <a:pt x="2427752" y="1678781"/>
                </a:cubicBezTo>
              </a:path>
            </a:pathLst>
          </a:custGeom>
          <a:solidFill>
            <a:schemeClr val="accent5"/>
          </a:solidFill>
          <a:ln w="9525" cap="flat">
            <a:noFill/>
            <a:prstDash val="solid"/>
            <a:miter/>
          </a:ln>
        </p:spPr>
        <p:txBody>
          <a:bodyPr rtlCol="0" anchor="ctr"/>
          <a:lstStyle/>
          <a:p>
            <a:endParaRPr lang="en-GB"/>
          </a:p>
        </p:txBody>
      </p:sp>
      <p:sp>
        <p:nvSpPr>
          <p:cNvPr id="16" name="Title 1">
            <a:extLst>
              <a:ext uri="{FF2B5EF4-FFF2-40B4-BE49-F238E27FC236}">
                <a16:creationId xmlns:a16="http://schemas.microsoft.com/office/drawing/2014/main" id="{B4A59681-420C-FFE0-869B-9E9EB306DBC4}"/>
              </a:ext>
            </a:extLst>
          </p:cNvPr>
          <p:cNvSpPr txBox="1">
            <a:spLocks/>
          </p:cNvSpPr>
          <p:nvPr/>
        </p:nvSpPr>
        <p:spPr>
          <a:xfrm>
            <a:off x="605838" y="457199"/>
            <a:ext cx="4480512" cy="16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GB" sz="2400" dirty="0">
                <a:solidFill>
                  <a:schemeClr val="bg2"/>
                </a:solidFill>
              </a:rPr>
              <a:t>“Click to edit quote text”</a:t>
            </a:r>
          </a:p>
        </p:txBody>
      </p:sp>
      <p:sp>
        <p:nvSpPr>
          <p:cNvPr id="18" name="Subtitle 2">
            <a:extLst>
              <a:ext uri="{FF2B5EF4-FFF2-40B4-BE49-F238E27FC236}">
                <a16:creationId xmlns:a16="http://schemas.microsoft.com/office/drawing/2014/main" id="{DC169334-852B-246F-EEE4-7E79CE06A27E}"/>
              </a:ext>
            </a:extLst>
          </p:cNvPr>
          <p:cNvSpPr txBox="1">
            <a:spLocks/>
          </p:cNvSpPr>
          <p:nvPr/>
        </p:nvSpPr>
        <p:spPr>
          <a:xfrm>
            <a:off x="665675" y="2103119"/>
            <a:ext cx="4420675" cy="41433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1600" dirty="0">
                <a:solidFill>
                  <a:schemeClr val="bg2"/>
                </a:solidFill>
              </a:rPr>
              <a:t>(Attribute quote here)</a:t>
            </a:r>
          </a:p>
        </p:txBody>
      </p:sp>
      <p:sp>
        <p:nvSpPr>
          <p:cNvPr id="21" name="Graphic 19">
            <a:extLst>
              <a:ext uri="{FF2B5EF4-FFF2-40B4-BE49-F238E27FC236}">
                <a16:creationId xmlns:a16="http://schemas.microsoft.com/office/drawing/2014/main" id="{B52CC89C-EEFE-7386-2469-C4A9105A8655}"/>
              </a:ext>
            </a:extLst>
          </p:cNvPr>
          <p:cNvSpPr/>
          <p:nvPr/>
        </p:nvSpPr>
        <p:spPr>
          <a:xfrm>
            <a:off x="423989" y="3384327"/>
            <a:ext cx="5081662" cy="3289745"/>
          </a:xfrm>
          <a:custGeom>
            <a:avLst/>
            <a:gdLst>
              <a:gd name="connsiteX0" fmla="*/ 2970587 w 2973657"/>
              <a:gd name="connsiteY0" fmla="*/ 1544579 h 2866771"/>
              <a:gd name="connsiteX1" fmla="*/ 2902388 w 2973657"/>
              <a:gd name="connsiteY1" fmla="*/ 686275 h 2866771"/>
              <a:gd name="connsiteX2" fmla="*/ 2852001 w 2973657"/>
              <a:gd name="connsiteY2" fmla="*/ 430143 h 2866771"/>
              <a:gd name="connsiteX3" fmla="*/ 2641784 w 2973657"/>
              <a:gd name="connsiteY3" fmla="*/ 254320 h 2866771"/>
              <a:gd name="connsiteX4" fmla="*/ 464655 w 2973657"/>
              <a:gd name="connsiteY4" fmla="*/ 5220 h 2866771"/>
              <a:gd name="connsiteX5" fmla="*/ 281965 w 2973657"/>
              <a:gd name="connsiteY5" fmla="*/ 9972 h 2866771"/>
              <a:gd name="connsiteX6" fmla="*/ 4788 w 2973657"/>
              <a:gd name="connsiteY6" fmla="*/ 370458 h 2866771"/>
              <a:gd name="connsiteX7" fmla="*/ 36125 w 2973657"/>
              <a:gd name="connsiteY7" fmla="*/ 742444 h 2866771"/>
              <a:gd name="connsiteX8" fmla="*/ 49841 w 2973657"/>
              <a:gd name="connsiteY8" fmla="*/ 817050 h 2866771"/>
              <a:gd name="connsiteX9" fmla="*/ 106896 w 2973657"/>
              <a:gd name="connsiteY9" fmla="*/ 1407912 h 2866771"/>
              <a:gd name="connsiteX10" fmla="*/ 155568 w 2973657"/>
              <a:gd name="connsiteY10" fmla="*/ 1949543 h 2866771"/>
              <a:gd name="connsiteX11" fmla="*/ 260534 w 2973657"/>
              <a:gd name="connsiteY11" fmla="*/ 2279997 h 2866771"/>
              <a:gd name="connsiteX12" fmla="*/ 559809 w 2973657"/>
              <a:gd name="connsiteY12" fmla="*/ 2472547 h 2866771"/>
              <a:gd name="connsiteX13" fmla="*/ 1990750 w 2973657"/>
              <a:gd name="connsiteY13" fmla="*/ 2289596 h 2866771"/>
              <a:gd name="connsiteX14" fmla="*/ 2081047 w 2973657"/>
              <a:gd name="connsiteY14" fmla="*/ 2261084 h 2866771"/>
              <a:gd name="connsiteX15" fmla="*/ 2098859 w 2973657"/>
              <a:gd name="connsiteY15" fmla="*/ 2254051 h 2866771"/>
              <a:gd name="connsiteX16" fmla="*/ 2022945 w 2973657"/>
              <a:gd name="connsiteY16" fmla="*/ 2503910 h 2866771"/>
              <a:gd name="connsiteX17" fmla="*/ 2014277 w 2973657"/>
              <a:gd name="connsiteY17" fmla="*/ 2531757 h 2866771"/>
              <a:gd name="connsiteX18" fmla="*/ 1962556 w 2973657"/>
              <a:gd name="connsiteY18" fmla="*/ 2705394 h 2866771"/>
              <a:gd name="connsiteX19" fmla="*/ 1954650 w 2973657"/>
              <a:gd name="connsiteY19" fmla="*/ 2726874 h 2866771"/>
              <a:gd name="connsiteX20" fmla="*/ 1938553 w 2973657"/>
              <a:gd name="connsiteY20" fmla="*/ 2792736 h 2866771"/>
              <a:gd name="connsiteX21" fmla="*/ 1986273 w 2973657"/>
              <a:gd name="connsiteY21" fmla="*/ 2864491 h 2866771"/>
              <a:gd name="connsiteX22" fmla="*/ 2001513 w 2973657"/>
              <a:gd name="connsiteY22" fmla="*/ 2866772 h 2866771"/>
              <a:gd name="connsiteX23" fmla="*/ 2049805 w 2973657"/>
              <a:gd name="connsiteY23" fmla="*/ 2838545 h 2866771"/>
              <a:gd name="connsiteX24" fmla="*/ 2304408 w 2973657"/>
              <a:gd name="connsiteY24" fmla="*/ 2486138 h 2866771"/>
              <a:gd name="connsiteX25" fmla="*/ 2570728 w 2973657"/>
              <a:gd name="connsiteY25" fmla="*/ 2117479 h 2866771"/>
              <a:gd name="connsiteX26" fmla="*/ 2769609 w 2973657"/>
              <a:gd name="connsiteY26" fmla="*/ 1889383 h 2866771"/>
              <a:gd name="connsiteX27" fmla="*/ 2813520 w 2973657"/>
              <a:gd name="connsiteY27" fmla="*/ 1857260 h 2866771"/>
              <a:gd name="connsiteX28" fmla="*/ 2958490 w 2973657"/>
              <a:gd name="connsiteY28" fmla="*/ 1702725 h 2866771"/>
              <a:gd name="connsiteX29" fmla="*/ 2970396 w 2973657"/>
              <a:gd name="connsiteY29" fmla="*/ 1544674 h 286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73657" h="2866771">
                <a:moveTo>
                  <a:pt x="2970587" y="1544579"/>
                </a:moveTo>
                <a:lnTo>
                  <a:pt x="2902388" y="686275"/>
                </a:lnTo>
                <a:cubicBezTo>
                  <a:pt x="2896101" y="605396"/>
                  <a:pt x="2888958" y="513778"/>
                  <a:pt x="2852001" y="430143"/>
                </a:cubicBezTo>
                <a:cubicBezTo>
                  <a:pt x="2809138" y="333868"/>
                  <a:pt x="2728461" y="266485"/>
                  <a:pt x="2641784" y="254320"/>
                </a:cubicBezTo>
                <a:cubicBezTo>
                  <a:pt x="1923027" y="151201"/>
                  <a:pt x="1190555" y="67376"/>
                  <a:pt x="464655" y="5220"/>
                </a:cubicBezTo>
                <a:cubicBezTo>
                  <a:pt x="399504" y="-672"/>
                  <a:pt x="340639" y="-4379"/>
                  <a:pt x="281965" y="9972"/>
                </a:cubicBezTo>
                <a:cubicBezTo>
                  <a:pt x="116516" y="50554"/>
                  <a:pt x="23552" y="220200"/>
                  <a:pt x="4788" y="370458"/>
                </a:cubicBezTo>
                <a:cubicBezTo>
                  <a:pt x="-10357" y="496481"/>
                  <a:pt x="13265" y="621553"/>
                  <a:pt x="36125" y="742444"/>
                </a:cubicBezTo>
                <a:cubicBezTo>
                  <a:pt x="40792" y="767344"/>
                  <a:pt x="45555" y="792244"/>
                  <a:pt x="49841" y="817050"/>
                </a:cubicBezTo>
                <a:cubicBezTo>
                  <a:pt x="83655" y="1011501"/>
                  <a:pt x="95466" y="1213080"/>
                  <a:pt x="106896" y="1407912"/>
                </a:cubicBezTo>
                <a:cubicBezTo>
                  <a:pt x="117373" y="1585826"/>
                  <a:pt x="128232" y="1769633"/>
                  <a:pt x="155568" y="1949543"/>
                </a:cubicBezTo>
                <a:cubicBezTo>
                  <a:pt x="172713" y="2061310"/>
                  <a:pt x="197288" y="2178684"/>
                  <a:pt x="260534" y="2279997"/>
                </a:cubicBezTo>
                <a:cubicBezTo>
                  <a:pt x="332448" y="2395850"/>
                  <a:pt x="444366" y="2467890"/>
                  <a:pt x="559809" y="2472547"/>
                </a:cubicBezTo>
                <a:cubicBezTo>
                  <a:pt x="1044537" y="2492315"/>
                  <a:pt x="1526311" y="2430730"/>
                  <a:pt x="1990750" y="2289596"/>
                </a:cubicBezTo>
                <a:cubicBezTo>
                  <a:pt x="2020944" y="2280377"/>
                  <a:pt x="2051043" y="2270873"/>
                  <a:pt x="2081047" y="2261084"/>
                </a:cubicBezTo>
                <a:cubicBezTo>
                  <a:pt x="2086286" y="2259373"/>
                  <a:pt x="2092287" y="2256902"/>
                  <a:pt x="2098859" y="2254051"/>
                </a:cubicBezTo>
                <a:cubicBezTo>
                  <a:pt x="2086667" y="2297199"/>
                  <a:pt x="2063807" y="2373135"/>
                  <a:pt x="2022945" y="2503910"/>
                </a:cubicBezTo>
                <a:lnTo>
                  <a:pt x="2014277" y="2531757"/>
                </a:lnTo>
                <a:cubicBezTo>
                  <a:pt x="1996656" y="2589541"/>
                  <a:pt x="1979415" y="2647420"/>
                  <a:pt x="1962556" y="2705394"/>
                </a:cubicBezTo>
                <a:cubicBezTo>
                  <a:pt x="1960461" y="2712427"/>
                  <a:pt x="1957603" y="2719650"/>
                  <a:pt x="1954650" y="2726874"/>
                </a:cubicBezTo>
                <a:cubicBezTo>
                  <a:pt x="1946935" y="2746261"/>
                  <a:pt x="1938267" y="2768311"/>
                  <a:pt x="1938553" y="2792736"/>
                </a:cubicBezTo>
                <a:cubicBezTo>
                  <a:pt x="1938839" y="2820583"/>
                  <a:pt x="1955698" y="2855177"/>
                  <a:pt x="1986273" y="2864491"/>
                </a:cubicBezTo>
                <a:cubicBezTo>
                  <a:pt x="1991322" y="2866107"/>
                  <a:pt x="1996465" y="2866772"/>
                  <a:pt x="2001513" y="2866772"/>
                </a:cubicBezTo>
                <a:cubicBezTo>
                  <a:pt x="2019706" y="2866772"/>
                  <a:pt x="2037042" y="2856888"/>
                  <a:pt x="2049805" y="2838545"/>
                </a:cubicBezTo>
                <a:cubicBezTo>
                  <a:pt x="2134768" y="2721076"/>
                  <a:pt x="2219541" y="2603607"/>
                  <a:pt x="2304408" y="2486138"/>
                </a:cubicBezTo>
                <a:cubicBezTo>
                  <a:pt x="2392705" y="2363917"/>
                  <a:pt x="2480907" y="2241601"/>
                  <a:pt x="2570728" y="2117479"/>
                </a:cubicBezTo>
                <a:cubicBezTo>
                  <a:pt x="2629878" y="2035459"/>
                  <a:pt x="2691123" y="1950589"/>
                  <a:pt x="2769609" y="1889383"/>
                </a:cubicBezTo>
                <a:cubicBezTo>
                  <a:pt x="2783706" y="1878359"/>
                  <a:pt x="2798565" y="1867809"/>
                  <a:pt x="2813520" y="1857260"/>
                </a:cubicBezTo>
                <a:cubicBezTo>
                  <a:pt x="2871432" y="1816108"/>
                  <a:pt x="2931249" y="1773625"/>
                  <a:pt x="2958490" y="1702725"/>
                </a:cubicBezTo>
                <a:cubicBezTo>
                  <a:pt x="2977350" y="1652829"/>
                  <a:pt x="2975064" y="1601603"/>
                  <a:pt x="2970396" y="1544674"/>
                </a:cubicBezTo>
              </a:path>
            </a:pathLst>
          </a:custGeom>
          <a:solidFill>
            <a:schemeClr val="accent5"/>
          </a:solidFill>
          <a:ln w="9525" cap="flat">
            <a:noFill/>
            <a:prstDash val="solid"/>
            <a:miter/>
          </a:ln>
        </p:spPr>
        <p:txBody>
          <a:bodyPr rtlCol="0" anchor="ctr"/>
          <a:lstStyle/>
          <a:p>
            <a:endParaRPr lang="en-GB"/>
          </a:p>
        </p:txBody>
      </p:sp>
      <p:sp>
        <p:nvSpPr>
          <p:cNvPr id="22" name="Title 1">
            <a:extLst>
              <a:ext uri="{FF2B5EF4-FFF2-40B4-BE49-F238E27FC236}">
                <a16:creationId xmlns:a16="http://schemas.microsoft.com/office/drawing/2014/main" id="{E65F8E8F-A6C4-D2FC-0217-DE7155C7E7EF}"/>
              </a:ext>
            </a:extLst>
          </p:cNvPr>
          <p:cNvSpPr txBox="1">
            <a:spLocks/>
          </p:cNvSpPr>
          <p:nvPr/>
        </p:nvSpPr>
        <p:spPr>
          <a:xfrm>
            <a:off x="605837" y="3657599"/>
            <a:ext cx="4480512" cy="1847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GB" sz="2400" dirty="0">
                <a:solidFill>
                  <a:schemeClr val="bg2"/>
                </a:solidFill>
              </a:rPr>
              <a:t>“Click to edit quote text”</a:t>
            </a:r>
          </a:p>
        </p:txBody>
      </p:sp>
      <p:sp>
        <p:nvSpPr>
          <p:cNvPr id="23" name="Subtitle 2">
            <a:extLst>
              <a:ext uri="{FF2B5EF4-FFF2-40B4-BE49-F238E27FC236}">
                <a16:creationId xmlns:a16="http://schemas.microsoft.com/office/drawing/2014/main" id="{5BF2640D-E9EA-428B-0754-B023CFF192A6}"/>
              </a:ext>
            </a:extLst>
          </p:cNvPr>
          <p:cNvSpPr txBox="1">
            <a:spLocks/>
          </p:cNvSpPr>
          <p:nvPr/>
        </p:nvSpPr>
        <p:spPr>
          <a:xfrm>
            <a:off x="665674" y="5505499"/>
            <a:ext cx="4420675" cy="41433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1600" dirty="0">
                <a:solidFill>
                  <a:schemeClr val="bg2"/>
                </a:solidFill>
              </a:rPr>
              <a:t>(Attribute quote here)</a:t>
            </a:r>
          </a:p>
        </p:txBody>
      </p:sp>
    </p:spTree>
    <p:extLst>
      <p:ext uri="{BB962C8B-B14F-4D97-AF65-F5344CB8AC3E}">
        <p14:creationId xmlns:p14="http://schemas.microsoft.com/office/powerpoint/2010/main" val="3605903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BEDBDDA-DDA3-0E35-568D-ABD93C5C3F06}"/>
              </a:ext>
            </a:extLst>
          </p:cNvPr>
          <p:cNvPicPr>
            <a:picLocks noChangeAspect="1"/>
          </p:cNvPicPr>
          <p:nvPr/>
        </p:nvPicPr>
        <p:blipFill>
          <a:blip r:embed="rId2"/>
          <a:stretch>
            <a:fillRect/>
          </a:stretch>
        </p:blipFill>
        <p:spPr>
          <a:xfrm>
            <a:off x="6096000" y="0"/>
            <a:ext cx="6096000" cy="6858000"/>
          </a:xfrm>
          <a:prstGeom prst="rect">
            <a:avLst/>
          </a:prstGeom>
        </p:spPr>
      </p:pic>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bg2"/>
                </a:solidFill>
              </a:defRPr>
            </a:lvl1pPr>
          </a:lstStyle>
          <a:p>
            <a:fld id="{0B621650-D8AE-3041-A908-309DE76D96F4}" type="slidenum">
              <a:rPr lang="en-GB" smtClean="0"/>
              <a:t>‹#›</a:t>
            </a:fld>
            <a:endParaRPr lang="en-GB"/>
          </a:p>
        </p:txBody>
      </p:sp>
      <p:sp>
        <p:nvSpPr>
          <p:cNvPr id="10" name="Title 1">
            <a:extLst>
              <a:ext uri="{FF2B5EF4-FFF2-40B4-BE49-F238E27FC236}">
                <a16:creationId xmlns:a16="http://schemas.microsoft.com/office/drawing/2014/main" id="{F5E2BA7A-DD47-9F4E-6813-E6C61B239166}"/>
              </a:ext>
            </a:extLst>
          </p:cNvPr>
          <p:cNvSpPr>
            <a:spLocks noGrp="1"/>
          </p:cNvSpPr>
          <p:nvPr>
            <p:ph type="ctrTitle"/>
          </p:nvPr>
        </p:nvSpPr>
        <p:spPr>
          <a:xfrm>
            <a:off x="944881" y="841248"/>
            <a:ext cx="4434840" cy="3236976"/>
          </a:xfrm>
        </p:spPr>
        <p:txBody>
          <a:bodyPr rtlCol="0" anchor="b"/>
          <a:lstStyle>
            <a:lvl1pPr algn="l">
              <a:lnSpc>
                <a:spcPct val="110000"/>
              </a:lnSpc>
              <a:spcBef>
                <a:spcPts val="1000"/>
              </a:spcBef>
              <a:defRPr sz="3600" b="0" i="0" cap="none" baseline="0"/>
            </a:lvl1pPr>
          </a:lstStyle>
          <a:p>
            <a:pPr rtl="0"/>
            <a:r>
              <a:rPr lang="en-GB" noProof="0" dirty="0"/>
              <a:t>Click to edit Master title style</a:t>
            </a:r>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3" name="Text Placeholder 2">
            <a:extLst>
              <a:ext uri="{FF2B5EF4-FFF2-40B4-BE49-F238E27FC236}">
                <a16:creationId xmlns:a16="http://schemas.microsoft.com/office/drawing/2014/main" id="{07AAEA0C-C491-D57D-018F-844CC2FCD338}"/>
              </a:ext>
            </a:extLst>
          </p:cNvPr>
          <p:cNvSpPr>
            <a:spLocks noGrp="1"/>
          </p:cNvSpPr>
          <p:nvPr>
            <p:ph type="body" sz="quarter" idx="13" hasCustomPrompt="1"/>
          </p:nvPr>
        </p:nvSpPr>
        <p:spPr>
          <a:xfrm>
            <a:off x="7486331" y="841248"/>
            <a:ext cx="3760788" cy="4113389"/>
          </a:xfrm>
        </p:spPr>
        <p:txBody>
          <a:bodyPr anchor="ctr"/>
          <a:lstStyle>
            <a:lvl1pPr marL="0" indent="0" algn="ctr">
              <a:buNone/>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“Insert Quote here”</a:t>
            </a:r>
          </a:p>
        </p:txBody>
      </p:sp>
      <p:sp>
        <p:nvSpPr>
          <p:cNvPr id="14" name="Text Placeholder 13">
            <a:extLst>
              <a:ext uri="{FF2B5EF4-FFF2-40B4-BE49-F238E27FC236}">
                <a16:creationId xmlns:a16="http://schemas.microsoft.com/office/drawing/2014/main" id="{DE739B1B-B116-0CC0-0395-C32CCAEB4E0B}"/>
              </a:ext>
            </a:extLst>
          </p:cNvPr>
          <p:cNvSpPr>
            <a:spLocks noGrp="1"/>
          </p:cNvSpPr>
          <p:nvPr>
            <p:ph type="body" sz="quarter" idx="14" hasCustomPrompt="1"/>
          </p:nvPr>
        </p:nvSpPr>
        <p:spPr>
          <a:xfrm>
            <a:off x="7486331" y="5089652"/>
            <a:ext cx="3760788" cy="411124"/>
          </a:xfrm>
        </p:spPr>
        <p:txBody>
          <a:bodyPr>
            <a:normAutofit/>
          </a:bodyPr>
          <a:lstStyle>
            <a:lvl1pPr marL="0" indent="0" algn="r">
              <a:buNone/>
              <a:defRPr sz="1600">
                <a:solidFill>
                  <a:schemeClr val="bg1"/>
                </a:solidFill>
              </a:defRPr>
            </a:lvl1pPr>
          </a:lstStyle>
          <a:p>
            <a:pPr lvl="0"/>
            <a:r>
              <a:rPr lang="en-GB" dirty="0"/>
              <a:t>(Attribute Quote here)</a:t>
            </a:r>
          </a:p>
        </p:txBody>
      </p:sp>
    </p:spTree>
    <p:extLst>
      <p:ext uri="{BB962C8B-B14F-4D97-AF65-F5344CB8AC3E}">
        <p14:creationId xmlns:p14="http://schemas.microsoft.com/office/powerpoint/2010/main" val="1378074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spTree>
    <p:extLst>
      <p:ext uri="{BB962C8B-B14F-4D97-AF65-F5344CB8AC3E}">
        <p14:creationId xmlns:p14="http://schemas.microsoft.com/office/powerpoint/2010/main" val="2590101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bg2"/>
                </a:solidFill>
              </a:defRPr>
            </a:lvl1pPr>
          </a:lstStyle>
          <a:p>
            <a:fld id="{0B621650-D8AE-3041-A908-309DE76D96F4}" type="slidenum">
              <a:rPr lang="en-GB" smtClean="0"/>
              <a:t>‹#›</a:t>
            </a:fld>
            <a:endParaRPr lang="en-GB"/>
          </a:p>
        </p:txBody>
      </p:sp>
      <p:sp>
        <p:nvSpPr>
          <p:cNvPr id="10" name="Title 1">
            <a:extLst>
              <a:ext uri="{FF2B5EF4-FFF2-40B4-BE49-F238E27FC236}">
                <a16:creationId xmlns:a16="http://schemas.microsoft.com/office/drawing/2014/main" id="{F5E2BA7A-DD47-9F4E-6813-E6C61B239166}"/>
              </a:ext>
            </a:extLst>
          </p:cNvPr>
          <p:cNvSpPr>
            <a:spLocks noGrp="1"/>
          </p:cNvSpPr>
          <p:nvPr>
            <p:ph type="ctrTitle"/>
          </p:nvPr>
        </p:nvSpPr>
        <p:spPr>
          <a:xfrm>
            <a:off x="944881" y="841248"/>
            <a:ext cx="4434840" cy="2587752"/>
          </a:xfrm>
        </p:spPr>
        <p:txBody>
          <a:bodyPr rtlCol="0" anchor="b"/>
          <a:lstStyle>
            <a:lvl1pPr algn="l">
              <a:lnSpc>
                <a:spcPct val="110000"/>
              </a:lnSpc>
              <a:spcBef>
                <a:spcPts val="1000"/>
              </a:spcBef>
              <a:defRPr sz="3600" b="1" i="0" cap="none" baseline="0"/>
            </a:lvl1pPr>
          </a:lstStyle>
          <a:p>
            <a:pPr rtl="0"/>
            <a:r>
              <a:rPr lang="en-GB" noProof="0" dirty="0"/>
              <a:t>Click to edit Master title style</a:t>
            </a:r>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3581400"/>
            <a:ext cx="4434835" cy="25877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pic>
        <p:nvPicPr>
          <p:cNvPr id="3" name="Picture 2" descr="A picture containing text, sign, vector graphics&#10;&#10;Description automatically generated">
            <a:extLst>
              <a:ext uri="{FF2B5EF4-FFF2-40B4-BE49-F238E27FC236}">
                <a16:creationId xmlns:a16="http://schemas.microsoft.com/office/drawing/2014/main" id="{B0BA7946-8F88-917E-677C-A9E19FFB231D}"/>
              </a:ext>
            </a:extLst>
          </p:cNvPr>
          <p:cNvPicPr>
            <a:picLocks noChangeAspect="1"/>
          </p:cNvPicPr>
          <p:nvPr/>
        </p:nvPicPr>
        <p:blipFill>
          <a:blip r:embed="rId2"/>
          <a:stretch>
            <a:fillRect/>
          </a:stretch>
        </p:blipFill>
        <p:spPr>
          <a:xfrm>
            <a:off x="6096000" y="0"/>
            <a:ext cx="6096000" cy="6858000"/>
          </a:xfrm>
          <a:prstGeom prst="rect">
            <a:avLst/>
          </a:prstGeom>
        </p:spPr>
      </p:pic>
    </p:spTree>
    <p:extLst>
      <p:ext uri="{BB962C8B-B14F-4D97-AF65-F5344CB8AC3E}">
        <p14:creationId xmlns:p14="http://schemas.microsoft.com/office/powerpoint/2010/main" val="3419000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760720" y="585216"/>
            <a:ext cx="5276088" cy="2276856"/>
          </a:xfrm>
          <a:solidFill>
            <a:schemeClr val="accent2"/>
          </a:solidFill>
        </p:spPr>
        <p:txBody>
          <a:bodyPr rtlCol="0" anchor="ctr"/>
          <a:lstStyle>
            <a:lvl1pPr algn="r">
              <a:defRPr sz="4800" b="1" cap="none" spc="400" baseline="0">
                <a:solidFill>
                  <a:schemeClr val="bg1"/>
                </a:solidFill>
              </a:defRPr>
            </a:lvl1pPr>
          </a:lstStyle>
          <a:p>
            <a:pPr rtl="0"/>
            <a:r>
              <a:rPr lang="en-GB" noProof="0" dirty="0"/>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fld id="{E8326E9F-85FC-EB4E-B839-9D6C687738E6}" type="datetimeFigureOut">
              <a:rPr lang="en-GB" smtClean="0"/>
              <a:t>30/10/2025</a:t>
            </a:fld>
            <a:endParaRPr lang="en-GB"/>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fld id="{0B621650-D8AE-3041-A908-309DE76D96F4}" type="slidenum">
              <a:rPr lang="en-GB" smtClean="0"/>
              <a:t>‹#›</a:t>
            </a:fld>
            <a:endParaRPr lang="en-GB"/>
          </a:p>
        </p:txBody>
      </p:sp>
      <p:sp>
        <p:nvSpPr>
          <p:cNvPr id="8" name="Graphic 32">
            <a:extLst>
              <a:ext uri="{FF2B5EF4-FFF2-40B4-BE49-F238E27FC236}">
                <a16:creationId xmlns:a16="http://schemas.microsoft.com/office/drawing/2014/main" id="{846CD0EA-B0AA-4845-81A5-4ADD7C58B12F}"/>
              </a:ext>
            </a:extLst>
          </p:cNvPr>
          <p:cNvSpPr/>
          <p:nvPr/>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10" name="Graphic 33">
            <a:extLst>
              <a:ext uri="{FF2B5EF4-FFF2-40B4-BE49-F238E27FC236}">
                <a16:creationId xmlns:a16="http://schemas.microsoft.com/office/drawing/2014/main" id="{0E97A0CB-7CB1-47F0-BD48-EEECBAC39CD2}"/>
              </a:ext>
            </a:extLst>
          </p:cNvPr>
          <p:cNvSpPr/>
          <p:nvPr/>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
        <p:nvSpPr>
          <p:cNvPr id="12" name="Graphic 31">
            <a:extLst>
              <a:ext uri="{FF2B5EF4-FFF2-40B4-BE49-F238E27FC236}">
                <a16:creationId xmlns:a16="http://schemas.microsoft.com/office/drawing/2014/main" id="{477816C9-06CB-4BC5-B26B-6A2877BD941A}"/>
              </a:ext>
            </a:extLst>
          </p:cNvPr>
          <p:cNvSpPr/>
          <p:nvPr/>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a:solidFill>
            <a:schemeClr val="accent2"/>
          </a:solidFill>
        </p:spPr>
        <p:txBody>
          <a:bodyPr rtlCol="0"/>
          <a:lstStyle>
            <a:lvl1pPr marL="0" indent="0" algn="r">
              <a:buNone/>
              <a:defRPr sz="1800">
                <a:solidFill>
                  <a:schemeClr val="bg1"/>
                </a:solidFill>
              </a:defRPr>
            </a:lvl1pPr>
          </a:lstStyle>
          <a:p>
            <a:pPr lvl="0" rtl="0"/>
            <a:r>
              <a:rPr lang="en-GB" noProof="0"/>
              <a:t>Click to edit Master text styles</a:t>
            </a:r>
          </a:p>
        </p:txBody>
      </p:sp>
    </p:spTree>
    <p:extLst>
      <p:ext uri="{BB962C8B-B14F-4D97-AF65-F5344CB8AC3E}">
        <p14:creationId xmlns:p14="http://schemas.microsoft.com/office/powerpoint/2010/main" val="1608848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rtlCol="0"/>
          <a:lstStyle/>
          <a:p>
            <a:pPr rtl="0"/>
            <a:r>
              <a:rPr lang="en-GB" noProof="0"/>
              <a:t>Click to edit Master title style</a:t>
            </a:r>
          </a:p>
        </p:txBody>
      </p:sp>
      <p:sp>
        <p:nvSpPr>
          <p:cNvPr id="7" name="Date Placeholder 4">
            <a:extLst>
              <a:ext uri="{FF2B5EF4-FFF2-40B4-BE49-F238E27FC236}">
                <a16:creationId xmlns:a16="http://schemas.microsoft.com/office/drawing/2014/main" id="{20CD5FF8-7F59-A061-A134-5D44CC587248}"/>
              </a:ext>
            </a:extLst>
          </p:cNvPr>
          <p:cNvSpPr>
            <a:spLocks noGrp="1"/>
          </p:cNvSpPr>
          <p:nvPr>
            <p:ph type="dt" sz="half" idx="10"/>
          </p:nvPr>
        </p:nvSpPr>
        <p:spPr>
          <a:xfrm>
            <a:off x="838200" y="6218237"/>
            <a:ext cx="2743200" cy="365125"/>
          </a:xfrm>
        </p:spPr>
        <p:txBody>
          <a:bodyPr rtlCol="0"/>
          <a:lstStyle/>
          <a:p>
            <a:fld id="{E8326E9F-85FC-EB4E-B839-9D6C687738E6}" type="datetimeFigureOut">
              <a:rPr lang="en-GB" smtClean="0"/>
              <a:t>30/10/2025</a:t>
            </a:fld>
            <a:endParaRPr lang="en-GB"/>
          </a:p>
        </p:txBody>
      </p:sp>
      <p:sp>
        <p:nvSpPr>
          <p:cNvPr id="8" name="Footer Placeholder 5">
            <a:extLst>
              <a:ext uri="{FF2B5EF4-FFF2-40B4-BE49-F238E27FC236}">
                <a16:creationId xmlns:a16="http://schemas.microsoft.com/office/drawing/2014/main" id="{B56C20DF-F4CF-E87F-87B6-08B6FE6CC53B}"/>
              </a:ext>
            </a:extLst>
          </p:cNvPr>
          <p:cNvSpPr>
            <a:spLocks noGrp="1"/>
          </p:cNvSpPr>
          <p:nvPr>
            <p:ph type="ftr" sz="quarter" idx="11"/>
          </p:nvPr>
        </p:nvSpPr>
        <p:spPr>
          <a:xfrm>
            <a:off x="4038600" y="6218237"/>
            <a:ext cx="4114800" cy="365125"/>
          </a:xfrm>
        </p:spPr>
        <p:txBody>
          <a:bodyPr rtlCol="0"/>
          <a:lstStyle/>
          <a:p>
            <a:endParaRPr lang="en-GB"/>
          </a:p>
        </p:txBody>
      </p:sp>
      <p:sp>
        <p:nvSpPr>
          <p:cNvPr id="9" name="Slide Number Placeholder 6">
            <a:extLst>
              <a:ext uri="{FF2B5EF4-FFF2-40B4-BE49-F238E27FC236}">
                <a16:creationId xmlns:a16="http://schemas.microsoft.com/office/drawing/2014/main" id="{FAD81C25-7BD3-E849-A6C2-059326AD9A85}"/>
              </a:ext>
            </a:extLst>
          </p:cNvPr>
          <p:cNvSpPr>
            <a:spLocks noGrp="1"/>
          </p:cNvSpPr>
          <p:nvPr>
            <p:ph type="sldNum" sz="quarter" idx="12"/>
          </p:nvPr>
        </p:nvSpPr>
        <p:spPr>
          <a:xfrm>
            <a:off x="8610600" y="6218237"/>
            <a:ext cx="2743200" cy="365125"/>
          </a:xfrm>
        </p:spPr>
        <p:txBody>
          <a:bodyPr rtlCol="0"/>
          <a:lstStyle/>
          <a:p>
            <a:fld id="{0B621650-D8AE-3041-A908-309DE76D96F4}" type="slidenum">
              <a:rPr lang="en-GB" smtClean="0"/>
              <a:t>‹#›</a:t>
            </a:fld>
            <a:endParaRPr lang="en-GB"/>
          </a:p>
        </p:txBody>
      </p:sp>
    </p:spTree>
    <p:extLst>
      <p:ext uri="{BB962C8B-B14F-4D97-AF65-F5344CB8AC3E}">
        <p14:creationId xmlns:p14="http://schemas.microsoft.com/office/powerpoint/2010/main" val="878196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8B5DEE6C-E6CC-3855-69CA-508A41EF0DD8}"/>
              </a:ext>
            </a:extLst>
          </p:cNvPr>
          <p:cNvSpPr>
            <a:spLocks noGrp="1"/>
          </p:cNvSpPr>
          <p:nvPr>
            <p:ph type="dt" sz="half" idx="10"/>
          </p:nvPr>
        </p:nvSpPr>
        <p:spPr>
          <a:xfrm>
            <a:off x="838200" y="6218237"/>
            <a:ext cx="2743200" cy="365125"/>
          </a:xfrm>
        </p:spPr>
        <p:txBody>
          <a:bodyPr rtlCol="0"/>
          <a:lstStyle/>
          <a:p>
            <a:fld id="{E8326E9F-85FC-EB4E-B839-9D6C687738E6}" type="datetimeFigureOut">
              <a:rPr lang="en-GB" smtClean="0"/>
              <a:t>30/10/2025</a:t>
            </a:fld>
            <a:endParaRPr lang="en-GB"/>
          </a:p>
        </p:txBody>
      </p:sp>
      <p:sp>
        <p:nvSpPr>
          <p:cNvPr id="7" name="Footer Placeholder 5">
            <a:extLst>
              <a:ext uri="{FF2B5EF4-FFF2-40B4-BE49-F238E27FC236}">
                <a16:creationId xmlns:a16="http://schemas.microsoft.com/office/drawing/2014/main" id="{F573E612-E88D-0ED9-0873-71199123D582}"/>
              </a:ext>
            </a:extLst>
          </p:cNvPr>
          <p:cNvSpPr>
            <a:spLocks noGrp="1"/>
          </p:cNvSpPr>
          <p:nvPr>
            <p:ph type="ftr" sz="quarter" idx="11"/>
          </p:nvPr>
        </p:nvSpPr>
        <p:spPr>
          <a:xfrm>
            <a:off x="4038600" y="6218237"/>
            <a:ext cx="4114800" cy="365125"/>
          </a:xfrm>
        </p:spPr>
        <p:txBody>
          <a:bodyPr rtlCol="0"/>
          <a:lstStyle/>
          <a:p>
            <a:endParaRPr lang="en-GB"/>
          </a:p>
        </p:txBody>
      </p:sp>
      <p:sp>
        <p:nvSpPr>
          <p:cNvPr id="8" name="Slide Number Placeholder 6">
            <a:extLst>
              <a:ext uri="{FF2B5EF4-FFF2-40B4-BE49-F238E27FC236}">
                <a16:creationId xmlns:a16="http://schemas.microsoft.com/office/drawing/2014/main" id="{C049576C-E6C6-6048-EFA6-29EB3A82FD42}"/>
              </a:ext>
            </a:extLst>
          </p:cNvPr>
          <p:cNvSpPr>
            <a:spLocks noGrp="1"/>
          </p:cNvSpPr>
          <p:nvPr>
            <p:ph type="sldNum" sz="quarter" idx="12"/>
          </p:nvPr>
        </p:nvSpPr>
        <p:spPr>
          <a:xfrm>
            <a:off x="8610600" y="6218237"/>
            <a:ext cx="2743200" cy="365125"/>
          </a:xfrm>
        </p:spPr>
        <p:txBody>
          <a:bodyPr rtlCol="0"/>
          <a:lstStyle/>
          <a:p>
            <a:fld id="{0B621650-D8AE-3041-A908-309DE76D96F4}" type="slidenum">
              <a:rPr lang="en-GB" smtClean="0"/>
              <a:t>‹#›</a:t>
            </a:fld>
            <a:endParaRPr lang="en-GB"/>
          </a:p>
        </p:txBody>
      </p:sp>
    </p:spTree>
    <p:extLst>
      <p:ext uri="{BB962C8B-B14F-4D97-AF65-F5344CB8AC3E}">
        <p14:creationId xmlns:p14="http://schemas.microsoft.com/office/powerpoint/2010/main" val="690063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rtlCol="0" anchor="b"/>
          <a:lstStyle>
            <a:lvl1pPr>
              <a:defRPr sz="3200"/>
            </a:lvl1pPr>
          </a:lstStyle>
          <a:p>
            <a:pPr rtl="0"/>
            <a:r>
              <a:rPr lang="en-GB" noProof="0"/>
              <a:t>Click to edit Master title style</a:t>
            </a:r>
            <a:endParaRPr lang="en-GB" noProof="0" dirty="0"/>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a:xfrm>
            <a:off x="838200" y="6218237"/>
            <a:ext cx="2743200" cy="365125"/>
          </a:xfrm>
        </p:spPr>
        <p:txBody>
          <a:bodyPr rtlCol="0"/>
          <a:lstStyle/>
          <a:p>
            <a:fld id="{E8326E9F-85FC-EB4E-B839-9D6C687738E6}" type="datetimeFigureOut">
              <a:rPr lang="en-GB" smtClean="0"/>
              <a:t>30/10/2025</a:t>
            </a:fld>
            <a:endParaRPr lang="en-GB"/>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a:xfrm>
            <a:off x="4038600" y="6218237"/>
            <a:ext cx="4114800" cy="365125"/>
          </a:xfrm>
        </p:spPr>
        <p:txBody>
          <a:bodyPr rtlCol="0"/>
          <a:lstStyle/>
          <a:p>
            <a:endParaRPr lang="en-GB"/>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a:xfrm>
            <a:off x="8610600" y="6218237"/>
            <a:ext cx="2743200" cy="365125"/>
          </a:xfrm>
        </p:spPr>
        <p:txBody>
          <a:bodyPr rtlCol="0"/>
          <a:lstStyle/>
          <a:p>
            <a:fld id="{0B621650-D8AE-3041-A908-309DE76D96F4}" type="slidenum">
              <a:rPr lang="en-GB" smtClean="0"/>
              <a:t>‹#›</a:t>
            </a:fld>
            <a:endParaRPr lang="en-GB"/>
          </a:p>
        </p:txBody>
      </p:sp>
    </p:spTree>
    <p:extLst>
      <p:ext uri="{BB962C8B-B14F-4D97-AF65-F5344CB8AC3E}">
        <p14:creationId xmlns:p14="http://schemas.microsoft.com/office/powerpoint/2010/main" val="3990971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rtlCol="0" anchor="b"/>
          <a:lstStyle>
            <a:lvl1pPr>
              <a:defRPr sz="3200"/>
            </a:lvl1pPr>
          </a:lstStyle>
          <a:p>
            <a:pPr rtl="0"/>
            <a:r>
              <a:rPr lang="en-GB" noProof="0"/>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rtlCol="0"/>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dirty="0"/>
              <a:t>Click to edit Master text styles</a:t>
            </a:r>
          </a:p>
        </p:txBody>
      </p:sp>
    </p:spTree>
    <p:extLst>
      <p:ext uri="{BB962C8B-B14F-4D97-AF65-F5344CB8AC3E}">
        <p14:creationId xmlns:p14="http://schemas.microsoft.com/office/powerpoint/2010/main" val="3027935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P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3" cy="2373086"/>
          </a:xfrm>
          <a:solidFill>
            <a:schemeClr val="accent5"/>
          </a:solidFill>
        </p:spPr>
        <p:txBody>
          <a:bodyPr rtlCol="0" anchor="ctr"/>
          <a:lstStyle>
            <a:lvl1pPr algn="l">
              <a:defRPr sz="5400" b="1" i="0" cap="none" baseline="0">
                <a:solidFill>
                  <a:schemeClr val="bg1"/>
                </a:solidFill>
              </a:defRPr>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9" y="2967445"/>
            <a:ext cx="6272782"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spTree>
    <p:extLst>
      <p:ext uri="{BB962C8B-B14F-4D97-AF65-F5344CB8AC3E}">
        <p14:creationId xmlns:p14="http://schemas.microsoft.com/office/powerpoint/2010/main" val="521653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spTree>
    <p:extLst>
      <p:ext uri="{BB962C8B-B14F-4D97-AF65-F5344CB8AC3E}">
        <p14:creationId xmlns:p14="http://schemas.microsoft.com/office/powerpoint/2010/main" val="1981559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tro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a:solidFill>
            <a:schemeClr val="accent5"/>
          </a:solidFill>
        </p:spPr>
        <p:txBody>
          <a:bodyPr rtlCol="0" anchor="ctr"/>
          <a:lstStyle>
            <a:lvl1pPr algn="r">
              <a:defRPr sz="6000" b="1" cap="none" spc="400" baseline="0">
                <a:solidFill>
                  <a:schemeClr val="bg1"/>
                </a:solidFill>
                <a:effectLst/>
              </a:defRPr>
            </a:lvl1pPr>
          </a:lstStyle>
          <a:p>
            <a:pPr rtl="0"/>
            <a:r>
              <a:rPr lang="en-GB" noProof="0" dirty="0"/>
              <a:t>Title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a:solidFill>
            <a:schemeClr val="tx1"/>
          </a:solidFill>
        </p:spPr>
        <p:txBody>
          <a:bodyPr rtlCol="0"/>
          <a:lstStyle>
            <a:lvl1pPr marL="0" indent="0" algn="r">
              <a:buNone/>
              <a:defRPr sz="1800">
                <a:solidFill>
                  <a:schemeClr val="bg1"/>
                </a:solidFill>
              </a:defRPr>
            </a:lvl1pPr>
          </a:lstStyle>
          <a:p>
            <a:pPr lvl="0" rtl="0"/>
            <a:r>
              <a:rPr lang="en-GB" noProof="0"/>
              <a:t>Click to edit Master text styles</a:t>
            </a:r>
          </a:p>
        </p:txBody>
      </p:sp>
    </p:spTree>
    <p:extLst>
      <p:ext uri="{BB962C8B-B14F-4D97-AF65-F5344CB8AC3E}">
        <p14:creationId xmlns:p14="http://schemas.microsoft.com/office/powerpoint/2010/main" val="19954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arning Intention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5E2BA7A-DD47-9F4E-6813-E6C61B239166}"/>
              </a:ext>
            </a:extLst>
          </p:cNvPr>
          <p:cNvSpPr>
            <a:spLocks noGrp="1"/>
          </p:cNvSpPr>
          <p:nvPr>
            <p:ph type="ctrTitle" hasCustomPrompt="1"/>
          </p:nvPr>
        </p:nvSpPr>
        <p:spPr>
          <a:xfrm>
            <a:off x="944881" y="1752600"/>
            <a:ext cx="4434840" cy="533400"/>
          </a:xfrm>
        </p:spPr>
        <p:txBody>
          <a:bodyPr rtlCol="0" anchor="b">
            <a:normAutofit/>
          </a:bodyPr>
          <a:lstStyle>
            <a:lvl1pPr algn="l">
              <a:lnSpc>
                <a:spcPct val="110000"/>
              </a:lnSpc>
              <a:spcBef>
                <a:spcPts val="1000"/>
              </a:spcBef>
              <a:defRPr sz="2400" b="1" i="0" cap="none" baseline="0"/>
            </a:lvl1pPr>
          </a:lstStyle>
          <a:p>
            <a:pPr rtl="0"/>
            <a:r>
              <a:rPr lang="en-GB" noProof="0" dirty="0"/>
              <a:t>Learning about:</a:t>
            </a:r>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2590800"/>
            <a:ext cx="4434835" cy="35783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pic>
        <p:nvPicPr>
          <p:cNvPr id="8" name="Graphic 7">
            <a:extLst>
              <a:ext uri="{FF2B5EF4-FFF2-40B4-BE49-F238E27FC236}">
                <a16:creationId xmlns:a16="http://schemas.microsoft.com/office/drawing/2014/main" id="{B9974ABF-C266-CBDA-E862-AA8A98FE37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37281" y="304800"/>
            <a:ext cx="4914900" cy="863600"/>
          </a:xfrm>
          <a:prstGeom prst="rect">
            <a:avLst/>
          </a:prstGeom>
        </p:spPr>
      </p:pic>
      <p:sp>
        <p:nvSpPr>
          <p:cNvPr id="12" name="Text Placeholder 11">
            <a:extLst>
              <a:ext uri="{FF2B5EF4-FFF2-40B4-BE49-F238E27FC236}">
                <a16:creationId xmlns:a16="http://schemas.microsoft.com/office/drawing/2014/main" id="{0489400E-327A-6965-6542-B732B254DE8D}"/>
              </a:ext>
            </a:extLst>
          </p:cNvPr>
          <p:cNvSpPr>
            <a:spLocks noGrp="1"/>
          </p:cNvSpPr>
          <p:nvPr>
            <p:ph type="body" sz="quarter" idx="10" hasCustomPrompt="1"/>
          </p:nvPr>
        </p:nvSpPr>
        <p:spPr>
          <a:xfrm>
            <a:off x="6812281" y="1752600"/>
            <a:ext cx="4434834" cy="533400"/>
          </a:xfrm>
        </p:spPr>
        <p:txBody>
          <a:bodyPr anchor="b"/>
          <a:lstStyle>
            <a:lvl1pPr marL="0" indent="0">
              <a:buNone/>
              <a:defRPr b="1"/>
            </a:lvl1pPr>
            <a:lvl2pPr marL="457200" indent="0">
              <a:buNone/>
              <a:defRPr/>
            </a:lvl2pPr>
          </a:lstStyle>
          <a:p>
            <a:r>
              <a:rPr lang="en-GB" sz="2400" noProof="0" dirty="0"/>
              <a:t>Learning to:</a:t>
            </a:r>
            <a:endParaRPr lang="en-GB" sz="2400" dirty="0"/>
          </a:p>
        </p:txBody>
      </p:sp>
      <p:sp>
        <p:nvSpPr>
          <p:cNvPr id="14" name="Text Placeholder 13">
            <a:extLst>
              <a:ext uri="{FF2B5EF4-FFF2-40B4-BE49-F238E27FC236}">
                <a16:creationId xmlns:a16="http://schemas.microsoft.com/office/drawing/2014/main" id="{B2853586-CF48-9451-8F30-4C6F782EB3FA}"/>
              </a:ext>
            </a:extLst>
          </p:cNvPr>
          <p:cNvSpPr>
            <a:spLocks noGrp="1"/>
          </p:cNvSpPr>
          <p:nvPr>
            <p:ph type="body" sz="quarter" idx="11" hasCustomPrompt="1"/>
          </p:nvPr>
        </p:nvSpPr>
        <p:spPr>
          <a:xfrm>
            <a:off x="6811963" y="2590800"/>
            <a:ext cx="4435475" cy="3578225"/>
          </a:xfrm>
        </p:spPr>
        <p:txBody>
          <a:bodyPr>
            <a:normAutofit/>
          </a:bodyPr>
          <a:lstStyle>
            <a:lvl1pPr marL="0" indent="0">
              <a:buNone/>
              <a:defRPr sz="1800"/>
            </a:lvl1pPr>
            <a:lvl4pPr marL="1371600" indent="0">
              <a:buNone/>
              <a:defRPr/>
            </a:lvl4pPr>
          </a:lstStyle>
          <a:p>
            <a:r>
              <a:rPr lang="en-GB" dirty="0"/>
              <a:t>Click to edit Master subtitle style</a:t>
            </a:r>
          </a:p>
        </p:txBody>
      </p:sp>
    </p:spTree>
    <p:extLst>
      <p:ext uri="{BB962C8B-B14F-4D97-AF65-F5344CB8AC3E}">
        <p14:creationId xmlns:p14="http://schemas.microsoft.com/office/powerpoint/2010/main" val="2107887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Intention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2590800"/>
            <a:ext cx="4434835" cy="35783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dirty="0"/>
              <a:t>Click to edit Master subtitle style</a:t>
            </a:r>
          </a:p>
        </p:txBody>
      </p:sp>
      <p:pic>
        <p:nvPicPr>
          <p:cNvPr id="8" name="Graphic 7">
            <a:extLst>
              <a:ext uri="{FF2B5EF4-FFF2-40B4-BE49-F238E27FC236}">
                <a16:creationId xmlns:a16="http://schemas.microsoft.com/office/drawing/2014/main" id="{B9974ABF-C266-CBDA-E862-AA8A98FE37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4847" y="1107948"/>
            <a:ext cx="4914900" cy="863600"/>
          </a:xfrm>
          <a:prstGeom prst="rect">
            <a:avLst/>
          </a:prstGeom>
        </p:spPr>
      </p:pic>
      <p:sp>
        <p:nvSpPr>
          <p:cNvPr id="14" name="Text Placeholder 13">
            <a:extLst>
              <a:ext uri="{FF2B5EF4-FFF2-40B4-BE49-F238E27FC236}">
                <a16:creationId xmlns:a16="http://schemas.microsoft.com/office/drawing/2014/main" id="{B2853586-CF48-9451-8F30-4C6F782EB3FA}"/>
              </a:ext>
            </a:extLst>
          </p:cNvPr>
          <p:cNvSpPr>
            <a:spLocks noGrp="1"/>
          </p:cNvSpPr>
          <p:nvPr>
            <p:ph type="body" sz="quarter" idx="11" hasCustomPrompt="1"/>
          </p:nvPr>
        </p:nvSpPr>
        <p:spPr>
          <a:xfrm>
            <a:off x="6811963" y="2590800"/>
            <a:ext cx="4435475" cy="3578225"/>
          </a:xfrm>
        </p:spPr>
        <p:txBody>
          <a:bodyPr>
            <a:normAutofit/>
          </a:bodyPr>
          <a:lstStyle>
            <a:lvl1pPr marL="0" indent="0">
              <a:buNone/>
              <a:defRPr sz="1800"/>
            </a:lvl1pPr>
            <a:lvl4pPr marL="1371600" indent="0">
              <a:buNone/>
              <a:defRPr/>
            </a:lvl4pPr>
          </a:lstStyle>
          <a:p>
            <a:r>
              <a:rPr lang="en-GB" dirty="0"/>
              <a:t>Click to edit Master subtitle style</a:t>
            </a:r>
          </a:p>
        </p:txBody>
      </p:sp>
      <p:pic>
        <p:nvPicPr>
          <p:cNvPr id="3" name="Graphic 2">
            <a:extLst>
              <a:ext uri="{FF2B5EF4-FFF2-40B4-BE49-F238E27FC236}">
                <a16:creationId xmlns:a16="http://schemas.microsoft.com/office/drawing/2014/main" id="{9A4F4341-D6CD-810F-CF95-C1781C99683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572255" y="1095248"/>
            <a:ext cx="4584700" cy="863600"/>
          </a:xfrm>
          <a:prstGeom prst="rect">
            <a:avLst/>
          </a:prstGeom>
        </p:spPr>
      </p:pic>
    </p:spTree>
    <p:extLst>
      <p:ext uri="{BB962C8B-B14F-4D97-AF65-F5344CB8AC3E}">
        <p14:creationId xmlns:p14="http://schemas.microsoft.com/office/powerpoint/2010/main" val="771059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Intr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122363"/>
            <a:ext cx="9144000" cy="2387600"/>
          </a:xfrm>
        </p:spPr>
        <p:txBody>
          <a:bodyPr rtlCol="0" anchor="b"/>
          <a:lstStyle>
            <a:lvl1pPr algn="l">
              <a:defRPr sz="6000" b="1" i="0" cap="none" baseline="0"/>
            </a:lvl1pPr>
          </a:lstStyle>
          <a:p>
            <a:pPr rtl="0"/>
            <a:r>
              <a:rPr lang="en-GB" noProof="0"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3300256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rtlCol="0" anchor="b"/>
          <a:lstStyle>
            <a:lvl1pPr>
              <a:defRPr sz="5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rtlCol="0"/>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p:txBody>
      </p:sp>
    </p:spTree>
    <p:extLst>
      <p:ext uri="{BB962C8B-B14F-4D97-AF65-F5344CB8AC3E}">
        <p14:creationId xmlns:p14="http://schemas.microsoft.com/office/powerpoint/2010/main" val="365166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GB" noProof="0"/>
              <a:t>Click to edit Master title style</a:t>
            </a:r>
            <a:endParaRPr lang="en-GB" noProof="0" dirty="0"/>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Quarter level</a:t>
            </a:r>
          </a:p>
          <a:p>
            <a:pPr lvl="4" rtl="0"/>
            <a:r>
              <a:rPr lang="en-GB" noProof="0" dirty="0"/>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E8326E9F-85FC-EB4E-B839-9D6C687738E6}" type="datetimeFigureOut">
              <a:rPr lang="en-GB" smtClean="0"/>
              <a:t>30/10/2025</a:t>
            </a:fld>
            <a:endParaRPr lang="en-GB"/>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0B621650-D8AE-3041-A908-309DE76D96F4}" type="slidenum">
              <a:rPr lang="en-GB" smtClean="0"/>
              <a:t>‹#›</a:t>
            </a:fld>
            <a:endParaRPr lang="en-GB"/>
          </a:p>
        </p:txBody>
      </p:sp>
    </p:spTree>
    <p:extLst>
      <p:ext uri="{BB962C8B-B14F-4D97-AF65-F5344CB8AC3E}">
        <p14:creationId xmlns:p14="http://schemas.microsoft.com/office/powerpoint/2010/main" val="2103213979"/>
      </p:ext>
    </p:extLst>
  </p:cSld>
  <p:clrMap bg1="lt1" tx1="dk1" bg2="lt2" tx2="dk2" accent1="accent1" accent2="accent2" accent3="accent3" accent4="accent4" accent5="accent5" accent6="accent6" hlink="hlink" folHlink="folHlink"/>
  <p:sldLayoutIdLst>
    <p:sldLayoutId id="2147483885" r:id="rId1"/>
    <p:sldLayoutId id="2147483905" r:id="rId2"/>
    <p:sldLayoutId id="2147483906" r:id="rId3"/>
    <p:sldLayoutId id="2147483907" r:id="rId4"/>
    <p:sldLayoutId id="2147483886" r:id="rId5"/>
    <p:sldLayoutId id="2147483904" r:id="rId6"/>
    <p:sldLayoutId id="2147483908" r:id="rId7"/>
    <p:sldLayoutId id="2147483884" r:id="rId8"/>
    <p:sldLayoutId id="2147483887" r:id="rId9"/>
    <p:sldLayoutId id="2147483888" r:id="rId10"/>
    <p:sldLayoutId id="2147483889" r:id="rId11"/>
    <p:sldLayoutId id="2147483891" r:id="rId12"/>
    <p:sldLayoutId id="2147483892" r:id="rId13"/>
    <p:sldLayoutId id="2147483890"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sv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42.jpeg"/><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5.svg"/><Relationship Id="rId7" Type="http://schemas.openxmlformats.org/officeDocument/2006/relationships/image" Target="../media/image48.svg"/><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1.png"/><Relationship Id="rId1" Type="http://schemas.openxmlformats.org/officeDocument/2006/relationships/slideLayout" Target="../slideLayouts/slideLayout11.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5.xml"/><Relationship Id="rId5" Type="http://schemas.openxmlformats.org/officeDocument/2006/relationships/image" Target="../media/image55.sv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5" Type="http://schemas.openxmlformats.org/officeDocument/2006/relationships/image" Target="../media/image27.sv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33.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0" name="Google Shape;160;p1"/>
          <p:cNvSpPr txBox="1">
            <a:spLocks noGrp="1"/>
          </p:cNvSpPr>
          <p:nvPr>
            <p:ph type="ctrTitle"/>
          </p:nvPr>
        </p:nvSpPr>
        <p:spPr>
          <a:xfrm>
            <a:off x="1298448" y="448408"/>
            <a:ext cx="6272783" cy="2519038"/>
          </a:xfrm>
          <a:prstGeom prst="rect">
            <a:avLst/>
          </a:prstGeom>
          <a:solidFill>
            <a:schemeClr val="accent5"/>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sz="3600" dirty="0"/>
          </a:p>
          <a:p>
            <a:pPr marL="0" lvl="0" indent="0" algn="l" rtl="0">
              <a:spcBef>
                <a:spcPts val="0"/>
              </a:spcBef>
              <a:spcAft>
                <a:spcPts val="0"/>
              </a:spcAft>
              <a:buNone/>
            </a:pPr>
            <a:r>
              <a:rPr lang="en-GB" sz="3600" dirty="0"/>
              <a:t>What influenced the development of West Africa in the late 18th Century?</a:t>
            </a:r>
            <a:endParaRPr sz="3600" dirty="0"/>
          </a:p>
          <a:p>
            <a:pPr marL="0" lvl="0" indent="0" algn="l" rtl="0">
              <a:lnSpc>
                <a:spcPct val="90000"/>
              </a:lnSpc>
              <a:spcBef>
                <a:spcPts val="0"/>
              </a:spcBef>
              <a:spcAft>
                <a:spcPts val="0"/>
              </a:spcAft>
              <a:buClr>
                <a:schemeClr val="lt1"/>
              </a:buClr>
              <a:buSzPts val="3600"/>
              <a:buFont typeface="Arial"/>
              <a:buNone/>
            </a:pPr>
            <a:endParaRPr sz="3600" dirty="0"/>
          </a:p>
        </p:txBody>
      </p:sp>
      <p:sp>
        <p:nvSpPr>
          <p:cNvPr id="4" name="Oval 3">
            <a:extLst>
              <a:ext uri="{FF2B5EF4-FFF2-40B4-BE49-F238E27FC236}">
                <a16:creationId xmlns:a16="http://schemas.microsoft.com/office/drawing/2014/main" id="{2A62D456-81A6-F31C-187D-F0FD6DD59385}"/>
              </a:ext>
            </a:extLst>
          </p:cNvPr>
          <p:cNvSpPr/>
          <p:nvPr/>
        </p:nvSpPr>
        <p:spPr>
          <a:xfrm>
            <a:off x="6972708" y="1514475"/>
            <a:ext cx="5219292" cy="5219292"/>
          </a:xfrm>
          <a:prstGeom prst="ellipse">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D34A3-5394-3119-068E-0BE490C7A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620ED6-C5AC-7674-0441-5A34EA0D4CFE}"/>
              </a:ext>
            </a:extLst>
          </p:cNvPr>
          <p:cNvSpPr>
            <a:spLocks noGrp="1"/>
          </p:cNvSpPr>
          <p:nvPr>
            <p:ph type="title"/>
          </p:nvPr>
        </p:nvSpPr>
        <p:spPr>
          <a:xfrm>
            <a:off x="838200" y="1461619"/>
            <a:ext cx="10515600" cy="1325563"/>
          </a:xfrm>
        </p:spPr>
        <p:txBody>
          <a:bodyPr/>
          <a:lstStyle/>
          <a:p>
            <a:pPr algn="ctr"/>
            <a:r>
              <a:rPr lang="en-GB" dirty="0"/>
              <a:t>Timeline of Lagos</a:t>
            </a:r>
          </a:p>
        </p:txBody>
      </p:sp>
      <p:sp>
        <p:nvSpPr>
          <p:cNvPr id="6" name="Content Placeholder 5">
            <a:extLst>
              <a:ext uri="{FF2B5EF4-FFF2-40B4-BE49-F238E27FC236}">
                <a16:creationId xmlns:a16="http://schemas.microsoft.com/office/drawing/2014/main" id="{F46DFA6C-2BB7-2C0C-8944-C2627272A45F}"/>
              </a:ext>
            </a:extLst>
          </p:cNvPr>
          <p:cNvSpPr>
            <a:spLocks noGrp="1"/>
          </p:cNvSpPr>
          <p:nvPr>
            <p:ph sz="quarter" idx="4"/>
          </p:nvPr>
        </p:nvSpPr>
        <p:spPr>
          <a:xfrm>
            <a:off x="1188720" y="2787182"/>
            <a:ext cx="9674351" cy="1501672"/>
          </a:xfrm>
        </p:spPr>
        <p:txBody>
          <a:bodyPr vert="horz" lIns="91440" tIns="45720" rIns="91440" bIns="45720" rtlCol="0" anchor="t">
            <a:normAutofit/>
          </a:bodyPr>
          <a:lstStyle/>
          <a:p>
            <a:pPr marL="0" indent="0" algn="just">
              <a:buNone/>
            </a:pPr>
            <a:r>
              <a:rPr lang="en-GB" sz="2400" dirty="0"/>
              <a:t>Read the information on your timeline sheet and highlight any key moments you think that helped Lagos to become a powerful port.</a:t>
            </a:r>
            <a:endParaRPr lang="en-GB" sz="2400" dirty="0">
              <a:cs typeface="Arial"/>
            </a:endParaRPr>
          </a:p>
          <a:p>
            <a:pPr marL="0" indent="0">
              <a:buNone/>
            </a:pPr>
            <a:endParaRPr lang="en-GB" sz="2400" dirty="0">
              <a:cs typeface="Arial"/>
            </a:endParaRPr>
          </a:p>
        </p:txBody>
      </p:sp>
      <p:pic>
        <p:nvPicPr>
          <p:cNvPr id="4" name="Graphic 3">
            <a:extLst>
              <a:ext uri="{FF2B5EF4-FFF2-40B4-BE49-F238E27FC236}">
                <a16:creationId xmlns:a16="http://schemas.microsoft.com/office/drawing/2014/main" id="{A38C697C-3E58-7EB8-C1AE-C52E46BE3E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27600" y="476653"/>
            <a:ext cx="2336800" cy="863600"/>
          </a:xfrm>
          <a:prstGeom prst="rect">
            <a:avLst/>
          </a:prstGeom>
        </p:spPr>
      </p:pic>
      <p:cxnSp>
        <p:nvCxnSpPr>
          <p:cNvPr id="8" name="Straight Arrow Connector 7">
            <a:extLst>
              <a:ext uri="{FF2B5EF4-FFF2-40B4-BE49-F238E27FC236}">
                <a16:creationId xmlns:a16="http://schemas.microsoft.com/office/drawing/2014/main" id="{D4A0C571-47C4-7C58-1067-AF0E57E4B9FE}"/>
              </a:ext>
            </a:extLst>
          </p:cNvPr>
          <p:cNvCxnSpPr>
            <a:cxnSpLocks/>
          </p:cNvCxnSpPr>
          <p:nvPr/>
        </p:nvCxnSpPr>
        <p:spPr>
          <a:xfrm>
            <a:off x="1188720" y="4992624"/>
            <a:ext cx="9820656" cy="0"/>
          </a:xfrm>
          <a:prstGeom prst="straightConnector1">
            <a:avLst/>
          </a:prstGeom>
          <a:ln w="889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4A8FA3-EB8E-2579-5F3C-3EACDB8EC2BC}"/>
              </a:ext>
            </a:extLst>
          </p:cNvPr>
          <p:cNvCxnSpPr>
            <a:cxnSpLocks/>
          </p:cNvCxnSpPr>
          <p:nvPr/>
        </p:nvCxnSpPr>
        <p:spPr>
          <a:xfrm>
            <a:off x="1828800" y="4992624"/>
            <a:ext cx="0" cy="2687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EE63741-7E10-74A8-B24B-930F8155C3B1}"/>
              </a:ext>
            </a:extLst>
          </p:cNvPr>
          <p:cNvSpPr txBox="1"/>
          <p:nvPr/>
        </p:nvSpPr>
        <p:spPr>
          <a:xfrm>
            <a:off x="1453896" y="5335163"/>
            <a:ext cx="749808" cy="369332"/>
          </a:xfrm>
          <a:prstGeom prst="rect">
            <a:avLst/>
          </a:prstGeom>
          <a:noFill/>
        </p:spPr>
        <p:txBody>
          <a:bodyPr wrap="square">
            <a:spAutoFit/>
          </a:bodyPr>
          <a:lstStyle/>
          <a:p>
            <a:r>
              <a:rPr lang="en-GB" sz="1800" b="1" dirty="0">
                <a:effectLst/>
                <a:latin typeface="Arial" panose="020B0604020202020204" pitchFamily="34" charset="0"/>
                <a:ea typeface="Arial" panose="020B0604020202020204" pitchFamily="34" charset="0"/>
              </a:rPr>
              <a:t>1485</a:t>
            </a:r>
            <a:r>
              <a:rPr lang="en-GB" b="1" dirty="0">
                <a:effectLst/>
              </a:rPr>
              <a:t> </a:t>
            </a:r>
            <a:endParaRPr lang="en-US" b="1" dirty="0"/>
          </a:p>
        </p:txBody>
      </p:sp>
      <p:sp>
        <p:nvSpPr>
          <p:cNvPr id="18" name="TextBox 17">
            <a:extLst>
              <a:ext uri="{FF2B5EF4-FFF2-40B4-BE49-F238E27FC236}">
                <a16:creationId xmlns:a16="http://schemas.microsoft.com/office/drawing/2014/main" id="{D67FD7D5-3DF5-3CD6-1626-FF1D38896F2E}"/>
              </a:ext>
            </a:extLst>
          </p:cNvPr>
          <p:cNvSpPr txBox="1"/>
          <p:nvPr/>
        </p:nvSpPr>
        <p:spPr>
          <a:xfrm>
            <a:off x="10135362" y="4318798"/>
            <a:ext cx="699516" cy="369332"/>
          </a:xfrm>
          <a:prstGeom prst="rect">
            <a:avLst/>
          </a:prstGeom>
          <a:noFill/>
        </p:spPr>
        <p:txBody>
          <a:bodyPr wrap="square">
            <a:spAutoFit/>
          </a:bodyPr>
          <a:lstStyle/>
          <a:p>
            <a:r>
              <a:rPr lang="en-GB" sz="1800" b="1" dirty="0">
                <a:effectLst/>
                <a:latin typeface="Arial" panose="020B0604020202020204" pitchFamily="34" charset="0"/>
                <a:ea typeface="Arial" panose="020B0604020202020204" pitchFamily="34" charset="0"/>
              </a:rPr>
              <a:t>1897</a:t>
            </a:r>
            <a:r>
              <a:rPr lang="en-GB" b="1" dirty="0">
                <a:effectLst/>
              </a:rPr>
              <a:t> </a:t>
            </a:r>
            <a:endParaRPr lang="en-US" b="1" dirty="0"/>
          </a:p>
        </p:txBody>
      </p:sp>
      <p:cxnSp>
        <p:nvCxnSpPr>
          <p:cNvPr id="19" name="Straight Connector 18">
            <a:extLst>
              <a:ext uri="{FF2B5EF4-FFF2-40B4-BE49-F238E27FC236}">
                <a16:creationId xmlns:a16="http://schemas.microsoft.com/office/drawing/2014/main" id="{19910069-0324-2561-05D0-3540E5F4F1E0}"/>
              </a:ext>
            </a:extLst>
          </p:cNvPr>
          <p:cNvCxnSpPr>
            <a:cxnSpLocks/>
          </p:cNvCxnSpPr>
          <p:nvPr/>
        </p:nvCxnSpPr>
        <p:spPr>
          <a:xfrm>
            <a:off x="2056166" y="4707814"/>
            <a:ext cx="0" cy="28481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5A82DFC-679A-3131-982F-BACC5BFD9441}"/>
              </a:ext>
            </a:extLst>
          </p:cNvPr>
          <p:cNvSpPr txBox="1"/>
          <p:nvPr/>
        </p:nvSpPr>
        <p:spPr>
          <a:xfrm>
            <a:off x="1706879" y="4337597"/>
            <a:ext cx="749808" cy="369332"/>
          </a:xfrm>
          <a:prstGeom prst="rect">
            <a:avLst/>
          </a:prstGeom>
          <a:noFill/>
        </p:spPr>
        <p:txBody>
          <a:bodyPr wrap="square">
            <a:spAutoFit/>
          </a:bodyPr>
          <a:lstStyle/>
          <a:p>
            <a:r>
              <a:rPr lang="en-GB" sz="1800" b="1" dirty="0">
                <a:effectLst/>
                <a:latin typeface="Arial" panose="020B0604020202020204" pitchFamily="34" charset="0"/>
                <a:ea typeface="Arial" panose="020B0604020202020204" pitchFamily="34" charset="0"/>
              </a:rPr>
              <a:t>1508</a:t>
            </a:r>
            <a:r>
              <a:rPr lang="en-GB" b="1" dirty="0">
                <a:effectLst/>
              </a:rPr>
              <a:t> </a:t>
            </a:r>
            <a:endParaRPr lang="en-US" b="1" dirty="0"/>
          </a:p>
        </p:txBody>
      </p:sp>
      <p:sp>
        <p:nvSpPr>
          <p:cNvPr id="21" name="TextBox 20">
            <a:extLst>
              <a:ext uri="{FF2B5EF4-FFF2-40B4-BE49-F238E27FC236}">
                <a16:creationId xmlns:a16="http://schemas.microsoft.com/office/drawing/2014/main" id="{686C2734-98ED-C21D-B04C-26012AAE9A23}"/>
              </a:ext>
            </a:extLst>
          </p:cNvPr>
          <p:cNvSpPr txBox="1"/>
          <p:nvPr/>
        </p:nvSpPr>
        <p:spPr>
          <a:xfrm>
            <a:off x="2106804" y="4566053"/>
            <a:ext cx="1423754" cy="369332"/>
          </a:xfrm>
          <a:prstGeom prst="rect">
            <a:avLst/>
          </a:prstGeom>
          <a:noFill/>
        </p:spPr>
        <p:txBody>
          <a:bodyPr wrap="square" rtlCol="0">
            <a:spAutoFit/>
          </a:bodyPr>
          <a:lstStyle/>
          <a:p>
            <a:r>
              <a:rPr lang="en-GB" sz="1800" dirty="0">
                <a:effectLst/>
                <a:latin typeface="Arial" panose="020B0604020202020204" pitchFamily="34" charset="0"/>
                <a:ea typeface="Arial" panose="020B0604020202020204" pitchFamily="34" charset="0"/>
              </a:rPr>
              <a:t>“very small</a:t>
            </a:r>
            <a:r>
              <a:rPr lang="en-GB" sz="1800" dirty="0">
                <a:latin typeface="Arial" panose="020B0604020202020204" pitchFamily="34" charset="0"/>
                <a:ea typeface="Arial" panose="020B0604020202020204" pitchFamily="34" charset="0"/>
              </a:rPr>
              <a:t>”</a:t>
            </a:r>
            <a:endParaRPr lang="en-US" dirty="0"/>
          </a:p>
        </p:txBody>
      </p:sp>
      <p:sp>
        <p:nvSpPr>
          <p:cNvPr id="25" name="TextBox 24">
            <a:extLst>
              <a:ext uri="{FF2B5EF4-FFF2-40B4-BE49-F238E27FC236}">
                <a16:creationId xmlns:a16="http://schemas.microsoft.com/office/drawing/2014/main" id="{A68EF928-40F1-58DB-0A17-42F8CD86C190}"/>
              </a:ext>
            </a:extLst>
          </p:cNvPr>
          <p:cNvSpPr txBox="1"/>
          <p:nvPr/>
        </p:nvSpPr>
        <p:spPr>
          <a:xfrm>
            <a:off x="2432185" y="5058164"/>
            <a:ext cx="2617694" cy="923330"/>
          </a:xfrm>
          <a:prstGeom prst="rect">
            <a:avLst/>
          </a:prstGeom>
          <a:noFill/>
        </p:spPr>
        <p:txBody>
          <a:bodyPr wrap="square" rtlCol="0">
            <a:spAutoFit/>
          </a:bodyPr>
          <a:lstStyle/>
          <a:p>
            <a:r>
              <a:rPr lang="en-GB" sz="1800" dirty="0">
                <a:effectLst/>
                <a:latin typeface="Arial" panose="020B0604020202020204" pitchFamily="34" charset="0"/>
                <a:ea typeface="Arial" panose="020B0604020202020204" pitchFamily="34" charset="0"/>
              </a:rPr>
              <a:t>Obas of Benin banned the sale of men into the transatlantic slave trade</a:t>
            </a:r>
            <a:r>
              <a:rPr lang="en-GB" dirty="0">
                <a:effectLst/>
              </a:rPr>
              <a:t> </a:t>
            </a:r>
            <a:endParaRPr lang="en-US" dirty="0"/>
          </a:p>
        </p:txBody>
      </p:sp>
      <p:cxnSp>
        <p:nvCxnSpPr>
          <p:cNvPr id="26" name="Straight Connector 25">
            <a:extLst>
              <a:ext uri="{FF2B5EF4-FFF2-40B4-BE49-F238E27FC236}">
                <a16:creationId xmlns:a16="http://schemas.microsoft.com/office/drawing/2014/main" id="{1F6005C6-0D7D-5593-54B7-17D0D976660C}"/>
              </a:ext>
            </a:extLst>
          </p:cNvPr>
          <p:cNvCxnSpPr>
            <a:cxnSpLocks/>
          </p:cNvCxnSpPr>
          <p:nvPr/>
        </p:nvCxnSpPr>
        <p:spPr>
          <a:xfrm>
            <a:off x="5049879" y="4696160"/>
            <a:ext cx="0" cy="2687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1F92FBF-78BF-EB56-EB79-10A08EB41E5F}"/>
              </a:ext>
            </a:extLst>
          </p:cNvPr>
          <p:cNvCxnSpPr>
            <a:cxnSpLocks/>
          </p:cNvCxnSpPr>
          <p:nvPr/>
        </p:nvCxnSpPr>
        <p:spPr>
          <a:xfrm>
            <a:off x="2423714" y="4985719"/>
            <a:ext cx="0" cy="28481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2C6655A-719F-8C5B-3364-BBB3E59EAFAB}"/>
              </a:ext>
            </a:extLst>
          </p:cNvPr>
          <p:cNvSpPr txBox="1"/>
          <p:nvPr/>
        </p:nvSpPr>
        <p:spPr>
          <a:xfrm>
            <a:off x="4674975" y="4345388"/>
            <a:ext cx="1026578" cy="369332"/>
          </a:xfrm>
          <a:prstGeom prst="rect">
            <a:avLst/>
          </a:prstGeom>
          <a:noFill/>
        </p:spPr>
        <p:txBody>
          <a:bodyPr wrap="square">
            <a:spAutoFit/>
          </a:bodyPr>
          <a:lstStyle/>
          <a:p>
            <a:r>
              <a:rPr lang="en-GB" sz="1800" b="1" dirty="0">
                <a:effectLst/>
                <a:latin typeface="Arial" panose="020B0604020202020204" pitchFamily="34" charset="0"/>
                <a:ea typeface="Arial" panose="020B0604020202020204" pitchFamily="34" charset="0"/>
              </a:rPr>
              <a:t>1680s</a:t>
            </a:r>
            <a:r>
              <a:rPr lang="en-GB" b="1" dirty="0">
                <a:effectLst/>
              </a:rPr>
              <a:t> </a:t>
            </a:r>
            <a:endParaRPr lang="en-US" b="1" dirty="0"/>
          </a:p>
        </p:txBody>
      </p:sp>
      <p:sp>
        <p:nvSpPr>
          <p:cNvPr id="29" name="TextBox 28">
            <a:extLst>
              <a:ext uri="{FF2B5EF4-FFF2-40B4-BE49-F238E27FC236}">
                <a16:creationId xmlns:a16="http://schemas.microsoft.com/office/drawing/2014/main" id="{5A732D8D-33B4-6479-CD97-AE5F97439BA3}"/>
              </a:ext>
            </a:extLst>
          </p:cNvPr>
          <p:cNvSpPr txBox="1"/>
          <p:nvPr/>
        </p:nvSpPr>
        <p:spPr>
          <a:xfrm>
            <a:off x="5439128" y="4240998"/>
            <a:ext cx="2366682" cy="646331"/>
          </a:xfrm>
          <a:prstGeom prst="rect">
            <a:avLst/>
          </a:prstGeom>
          <a:noFill/>
        </p:spPr>
        <p:txBody>
          <a:bodyPr wrap="square" rtlCol="0">
            <a:spAutoFit/>
          </a:bodyPr>
          <a:lstStyle/>
          <a:p>
            <a:r>
              <a:rPr lang="en-GB" sz="1800" dirty="0">
                <a:effectLst/>
                <a:latin typeface="Arial" panose="020B0604020202020204" pitchFamily="34" charset="0"/>
                <a:ea typeface="Arial" panose="020B0604020202020204" pitchFamily="34" charset="0"/>
              </a:rPr>
              <a:t>the biggest </a:t>
            </a:r>
            <a:r>
              <a:rPr lang="en-GB" sz="1800" dirty="0" err="1">
                <a:effectLst/>
                <a:latin typeface="Arial" panose="020B0604020202020204" pitchFamily="34" charset="0"/>
                <a:ea typeface="Arial" panose="020B0604020202020204" pitchFamily="34" charset="0"/>
              </a:rPr>
              <a:t>towne</a:t>
            </a:r>
            <a:r>
              <a:rPr lang="en-GB" sz="1800" dirty="0">
                <a:effectLst/>
                <a:latin typeface="Arial" panose="020B0604020202020204" pitchFamily="34" charset="0"/>
                <a:ea typeface="Arial" panose="020B0604020202020204" pitchFamily="34" charset="0"/>
              </a:rPr>
              <a:t> of al[l] the Coast</a:t>
            </a:r>
            <a:r>
              <a:rPr lang="en-GB" dirty="0">
                <a:effectLst/>
              </a:rPr>
              <a:t> </a:t>
            </a:r>
            <a:endParaRPr lang="en-US" dirty="0"/>
          </a:p>
        </p:txBody>
      </p:sp>
      <p:cxnSp>
        <p:nvCxnSpPr>
          <p:cNvPr id="30" name="Straight Connector 29">
            <a:extLst>
              <a:ext uri="{FF2B5EF4-FFF2-40B4-BE49-F238E27FC236}">
                <a16:creationId xmlns:a16="http://schemas.microsoft.com/office/drawing/2014/main" id="{729F5042-E244-C7D1-79F8-0AE58FB16057}"/>
              </a:ext>
            </a:extLst>
          </p:cNvPr>
          <p:cNvCxnSpPr>
            <a:cxnSpLocks/>
          </p:cNvCxnSpPr>
          <p:nvPr/>
        </p:nvCxnSpPr>
        <p:spPr>
          <a:xfrm>
            <a:off x="10473526" y="4687199"/>
            <a:ext cx="0" cy="2687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D19AA38-29A5-BD11-6E8D-0CB861E85A3E}"/>
              </a:ext>
            </a:extLst>
          </p:cNvPr>
          <p:cNvSpPr txBox="1"/>
          <p:nvPr/>
        </p:nvSpPr>
        <p:spPr>
          <a:xfrm>
            <a:off x="7805810" y="5335163"/>
            <a:ext cx="4279404" cy="369332"/>
          </a:xfrm>
          <a:prstGeom prst="rect">
            <a:avLst/>
          </a:prstGeom>
          <a:noFill/>
        </p:spPr>
        <p:txBody>
          <a:bodyPr wrap="square">
            <a:spAutoFit/>
          </a:bodyPr>
          <a:lstStyle/>
          <a:p>
            <a:r>
              <a:rPr lang="en-GB" sz="1800" dirty="0">
                <a:effectLst/>
                <a:latin typeface="Arial" panose="020B0604020202020204" pitchFamily="34" charset="0"/>
                <a:ea typeface="Arial" panose="020B0604020202020204" pitchFamily="34" charset="0"/>
              </a:rPr>
              <a:t>Slave ship </a:t>
            </a:r>
            <a:r>
              <a:rPr lang="en-GB" sz="1800" i="1" dirty="0">
                <a:effectLst/>
                <a:latin typeface="Arial" panose="020B0604020202020204" pitchFamily="34" charset="0"/>
                <a:ea typeface="Arial" panose="020B0604020202020204" pitchFamily="34" charset="0"/>
              </a:rPr>
              <a:t>Betty</a:t>
            </a:r>
            <a:r>
              <a:rPr lang="en-GB" sz="1800" dirty="0">
                <a:effectLst/>
                <a:latin typeface="Arial" panose="020B0604020202020204" pitchFamily="34" charset="0"/>
                <a:ea typeface="Arial" panose="020B0604020202020204" pitchFamily="34" charset="0"/>
              </a:rPr>
              <a:t> </a:t>
            </a:r>
            <a:endParaRPr lang="en-US" dirty="0"/>
          </a:p>
        </p:txBody>
      </p:sp>
      <p:cxnSp>
        <p:nvCxnSpPr>
          <p:cNvPr id="33" name="Straight Connector 32">
            <a:extLst>
              <a:ext uri="{FF2B5EF4-FFF2-40B4-BE49-F238E27FC236}">
                <a16:creationId xmlns:a16="http://schemas.microsoft.com/office/drawing/2014/main" id="{B7DAB83B-6A25-63DB-F709-9A1CAAE995A9}"/>
              </a:ext>
            </a:extLst>
          </p:cNvPr>
          <p:cNvCxnSpPr>
            <a:cxnSpLocks/>
          </p:cNvCxnSpPr>
          <p:nvPr/>
        </p:nvCxnSpPr>
        <p:spPr>
          <a:xfrm>
            <a:off x="7524628" y="4994687"/>
            <a:ext cx="0" cy="28481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8F1878B-1D05-7DC3-B3D7-108D53C42DAF}"/>
              </a:ext>
            </a:extLst>
          </p:cNvPr>
          <p:cNvSpPr txBox="1"/>
          <p:nvPr/>
        </p:nvSpPr>
        <p:spPr>
          <a:xfrm>
            <a:off x="7083055" y="5337480"/>
            <a:ext cx="1026578" cy="369332"/>
          </a:xfrm>
          <a:prstGeom prst="rect">
            <a:avLst/>
          </a:prstGeom>
          <a:noFill/>
        </p:spPr>
        <p:txBody>
          <a:bodyPr wrap="square">
            <a:spAutoFit/>
          </a:bodyPr>
          <a:lstStyle/>
          <a:p>
            <a:r>
              <a:rPr lang="en-GB" sz="1800" b="1" dirty="0">
                <a:effectLst/>
                <a:latin typeface="Arial" panose="020B0604020202020204" pitchFamily="34" charset="0"/>
                <a:ea typeface="Arial" panose="020B0604020202020204" pitchFamily="34" charset="0"/>
              </a:rPr>
              <a:t>1765</a:t>
            </a:r>
            <a:endParaRPr lang="en-US" b="1" dirty="0"/>
          </a:p>
        </p:txBody>
      </p:sp>
    </p:spTree>
    <p:extLst>
      <p:ext uri="{BB962C8B-B14F-4D97-AF65-F5344CB8AC3E}">
        <p14:creationId xmlns:p14="http://schemas.microsoft.com/office/powerpoint/2010/main" val="79678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47247B7-283B-3983-FA54-E23C899446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65353" y="2594840"/>
            <a:ext cx="3920679" cy="3942714"/>
          </a:xfrm>
          <a:prstGeom prst="rect">
            <a:avLst/>
          </a:prstGeom>
        </p:spPr>
      </p:pic>
      <p:sp>
        <p:nvSpPr>
          <p:cNvPr id="2" name="Title 1">
            <a:extLst>
              <a:ext uri="{FF2B5EF4-FFF2-40B4-BE49-F238E27FC236}">
                <a16:creationId xmlns:a16="http://schemas.microsoft.com/office/drawing/2014/main" id="{977BA56B-689E-48E7-B2A5-AF0305FD2C73}"/>
              </a:ext>
            </a:extLst>
          </p:cNvPr>
          <p:cNvSpPr>
            <a:spLocks noGrp="1"/>
          </p:cNvSpPr>
          <p:nvPr>
            <p:ph type="title"/>
          </p:nvPr>
        </p:nvSpPr>
        <p:spPr>
          <a:xfrm>
            <a:off x="886492" y="1269277"/>
            <a:ext cx="10515600" cy="1325563"/>
          </a:xfrm>
        </p:spPr>
        <p:txBody>
          <a:bodyPr/>
          <a:lstStyle/>
          <a:p>
            <a:pPr algn="ctr"/>
            <a:r>
              <a:rPr lang="en-GB" dirty="0"/>
              <a:t>Using Slave Voyages</a:t>
            </a:r>
          </a:p>
        </p:txBody>
      </p:sp>
      <p:sp>
        <p:nvSpPr>
          <p:cNvPr id="6" name="Content Placeholder 5">
            <a:extLst>
              <a:ext uri="{FF2B5EF4-FFF2-40B4-BE49-F238E27FC236}">
                <a16:creationId xmlns:a16="http://schemas.microsoft.com/office/drawing/2014/main" id="{A21A45B9-6F03-44CF-A523-FFB31A2DA972}"/>
              </a:ext>
            </a:extLst>
          </p:cNvPr>
          <p:cNvSpPr>
            <a:spLocks noGrp="1"/>
          </p:cNvSpPr>
          <p:nvPr>
            <p:ph sz="quarter" idx="4"/>
          </p:nvPr>
        </p:nvSpPr>
        <p:spPr>
          <a:xfrm>
            <a:off x="789908" y="2518198"/>
            <a:ext cx="6289017" cy="3583283"/>
          </a:xfrm>
        </p:spPr>
        <p:txBody>
          <a:bodyPr vert="horz" lIns="91440" tIns="45720" rIns="91440" bIns="45720" rtlCol="0" anchor="t">
            <a:normAutofit/>
          </a:bodyPr>
          <a:lstStyle/>
          <a:p>
            <a:pPr marL="0" indent="0">
              <a:buNone/>
            </a:pPr>
            <a:r>
              <a:rPr lang="en-GB" sz="2400" dirty="0">
                <a:cs typeface="Arial"/>
              </a:rPr>
              <a:t>Use the Scan Code to visit the </a:t>
            </a:r>
            <a:r>
              <a:rPr lang="en-GB" sz="2400" u="sng" dirty="0">
                <a:cs typeface="Arial"/>
              </a:rPr>
              <a:t>Slave Voyages website </a:t>
            </a:r>
            <a:r>
              <a:rPr lang="en-GB" sz="2400" dirty="0">
                <a:cs typeface="Arial"/>
              </a:rPr>
              <a:t>and search:</a:t>
            </a:r>
          </a:p>
          <a:p>
            <a:pPr marL="0" indent="0">
              <a:buNone/>
            </a:pPr>
            <a:endParaRPr lang="en-GB" sz="2400" b="1" dirty="0">
              <a:solidFill>
                <a:schemeClr val="accent4"/>
              </a:solidFill>
              <a:ea typeface="+mn-lt"/>
              <a:cs typeface="Arial"/>
            </a:endParaRPr>
          </a:p>
          <a:p>
            <a:pPr marL="0" indent="0">
              <a:buNone/>
            </a:pPr>
            <a:r>
              <a:rPr lang="en-GB" sz="2400" b="1" dirty="0">
                <a:solidFill>
                  <a:schemeClr val="accent4"/>
                </a:solidFill>
                <a:ea typeface="+mn-lt"/>
                <a:cs typeface="+mn-lt"/>
              </a:rPr>
              <a:t>Voyage ID: 91049 on the Database.</a:t>
            </a:r>
          </a:p>
          <a:p>
            <a:pPr marL="0" indent="0" algn="just">
              <a:buNone/>
            </a:pPr>
            <a:endParaRPr lang="en-GB" sz="2400" dirty="0">
              <a:solidFill>
                <a:srgbClr val="000000"/>
              </a:solidFill>
              <a:cs typeface="Arial"/>
            </a:endParaRPr>
          </a:p>
          <a:p>
            <a:pPr marL="0" indent="0" algn="just">
              <a:buNone/>
            </a:pPr>
            <a:r>
              <a:rPr lang="en-GB" sz="2400" b="1" dirty="0">
                <a:solidFill>
                  <a:srgbClr val="000000"/>
                </a:solidFill>
                <a:cs typeface="Arial"/>
              </a:rPr>
              <a:t>Extension</a:t>
            </a:r>
            <a:r>
              <a:rPr lang="en-GB" sz="2400" dirty="0">
                <a:solidFill>
                  <a:srgbClr val="000000"/>
                </a:solidFill>
                <a:cs typeface="Arial"/>
              </a:rPr>
              <a:t>: </a:t>
            </a:r>
            <a:r>
              <a:rPr lang="en-GB" sz="2400" dirty="0">
                <a:solidFill>
                  <a:srgbClr val="000000"/>
                </a:solidFill>
                <a:ea typeface="+mn-lt"/>
                <a:cs typeface="+mn-lt"/>
              </a:rPr>
              <a:t>Why do you think it took until the late eighteenth century for Lagos to rise to its prominent position? What impacts do you think the slave trade had in the area?</a:t>
            </a:r>
            <a:endParaRPr lang="en-GB" sz="2400" dirty="0">
              <a:cs typeface="Arial"/>
            </a:endParaRPr>
          </a:p>
        </p:txBody>
      </p:sp>
      <p:pic>
        <p:nvPicPr>
          <p:cNvPr id="3" name="Picture 2" descr="A qr code with black squares&#10;&#10;Description automatically generated">
            <a:extLst>
              <a:ext uri="{FF2B5EF4-FFF2-40B4-BE49-F238E27FC236}">
                <a16:creationId xmlns:a16="http://schemas.microsoft.com/office/drawing/2014/main" id="{20CDEB35-5B0D-C699-274A-AA988A94741B}"/>
              </a:ext>
            </a:extLst>
          </p:cNvPr>
          <p:cNvPicPr>
            <a:picLocks noChangeAspect="1"/>
          </p:cNvPicPr>
          <p:nvPr/>
        </p:nvPicPr>
        <p:blipFill>
          <a:blip r:embed="rId5"/>
          <a:stretch>
            <a:fillRect/>
          </a:stretch>
        </p:blipFill>
        <p:spPr>
          <a:xfrm>
            <a:off x="8049292" y="2942188"/>
            <a:ext cx="3352800" cy="3338423"/>
          </a:xfrm>
          <a:prstGeom prst="rect">
            <a:avLst/>
          </a:prstGeom>
          <a:ln w="63500">
            <a:noFill/>
            <a:extLst>
              <a:ext uri="{C807C97D-BFC1-408E-A445-0C87EB9F89A2}">
                <ask:lineSketchStyleProps xmlns:ask="http://schemas.microsoft.com/office/drawing/2018/sketchyshapes">
                  <ask:type>
                    <ask:lineSketchNone/>
                  </ask:type>
                </ask:lineSketchStyleProps>
              </a:ext>
            </a:extLst>
          </a:ln>
        </p:spPr>
      </p:pic>
      <p:pic>
        <p:nvPicPr>
          <p:cNvPr id="4" name="Graphic 3">
            <a:extLst>
              <a:ext uri="{FF2B5EF4-FFF2-40B4-BE49-F238E27FC236}">
                <a16:creationId xmlns:a16="http://schemas.microsoft.com/office/drawing/2014/main" id="{3FEF1EB3-58F6-FB49-211D-E1A6F40FAC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27600" y="476653"/>
            <a:ext cx="2336800" cy="863600"/>
          </a:xfrm>
          <a:prstGeom prst="rect">
            <a:avLst/>
          </a:prstGeom>
        </p:spPr>
      </p:pic>
    </p:spTree>
    <p:extLst>
      <p:ext uri="{BB962C8B-B14F-4D97-AF65-F5344CB8AC3E}">
        <p14:creationId xmlns:p14="http://schemas.microsoft.com/office/powerpoint/2010/main" val="2600688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D6499-328C-3C9A-23E6-F1CBC4FDE0C9}"/>
            </a:ext>
          </a:extLst>
        </p:cNvPr>
        <p:cNvGrpSpPr/>
        <p:nvPr/>
      </p:nvGrpSpPr>
      <p:grpSpPr>
        <a:xfrm>
          <a:off x="0" y="0"/>
          <a:ext cx="0" cy="0"/>
          <a:chOff x="0" y="0"/>
          <a:chExt cx="0" cy="0"/>
        </a:xfrm>
      </p:grpSpPr>
      <p:pic>
        <p:nvPicPr>
          <p:cNvPr id="8" name="Content Placeholder 7" descr="A map of the coast of the united states&#10;&#10;Description automatically generated">
            <a:extLst>
              <a:ext uri="{FF2B5EF4-FFF2-40B4-BE49-F238E27FC236}">
                <a16:creationId xmlns:a16="http://schemas.microsoft.com/office/drawing/2014/main" id="{D847E070-B659-B84C-86D1-0E89603F955B}"/>
              </a:ext>
            </a:extLst>
          </p:cNvPr>
          <p:cNvPicPr>
            <a:picLocks noGrp="1" noChangeAspect="1"/>
          </p:cNvPicPr>
          <p:nvPr>
            <p:ph idx="1"/>
          </p:nvPr>
        </p:nvPicPr>
        <p:blipFill>
          <a:blip r:embed="rId3"/>
          <a:stretch>
            <a:fillRect/>
          </a:stretch>
        </p:blipFill>
        <p:spPr>
          <a:xfrm>
            <a:off x="1030224" y="533766"/>
            <a:ext cx="10131551" cy="5790468"/>
          </a:xfrm>
        </p:spPr>
      </p:pic>
      <p:sp>
        <p:nvSpPr>
          <p:cNvPr id="9" name="Content Placeholder 3">
            <a:extLst>
              <a:ext uri="{FF2B5EF4-FFF2-40B4-BE49-F238E27FC236}">
                <a16:creationId xmlns:a16="http://schemas.microsoft.com/office/drawing/2014/main" id="{7E20D56B-0447-11B3-7C95-7A159F725268}"/>
              </a:ext>
            </a:extLst>
          </p:cNvPr>
          <p:cNvSpPr txBox="1">
            <a:spLocks/>
          </p:cNvSpPr>
          <p:nvPr/>
        </p:nvSpPr>
        <p:spPr>
          <a:xfrm>
            <a:off x="5907023" y="5594822"/>
            <a:ext cx="5801869" cy="998048"/>
          </a:xfrm>
          <a:prstGeom prst="rect">
            <a:avLst/>
          </a:prstGeom>
          <a:solidFill>
            <a:schemeClr val="accent3"/>
          </a:solidFill>
          <a:ln w="63500">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lIns="180000" tIns="14400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Herman Moll, "This map of Africa”, 1732. Boston Public Library</a:t>
            </a:r>
          </a:p>
          <a:p>
            <a:endParaRPr lang="en-US" dirty="0"/>
          </a:p>
        </p:txBody>
      </p:sp>
      <p:pic>
        <p:nvPicPr>
          <p:cNvPr id="10" name="Graphic 9">
            <a:extLst>
              <a:ext uri="{FF2B5EF4-FFF2-40B4-BE49-F238E27FC236}">
                <a16:creationId xmlns:a16="http://schemas.microsoft.com/office/drawing/2014/main" id="{04518151-C759-B6DD-3743-DA016CB604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107" y="430956"/>
            <a:ext cx="11092068" cy="993912"/>
          </a:xfrm>
          <a:prstGeom prst="rect">
            <a:avLst/>
          </a:prstGeom>
        </p:spPr>
      </p:pic>
      <p:sp>
        <p:nvSpPr>
          <p:cNvPr id="11" name="Title 1">
            <a:extLst>
              <a:ext uri="{FF2B5EF4-FFF2-40B4-BE49-F238E27FC236}">
                <a16:creationId xmlns:a16="http://schemas.microsoft.com/office/drawing/2014/main" id="{90C7B406-0D55-3794-3A5F-BEA8CAA5A985}"/>
              </a:ext>
            </a:extLst>
          </p:cNvPr>
          <p:cNvSpPr>
            <a:spLocks noGrp="1"/>
          </p:cNvSpPr>
          <p:nvPr>
            <p:ph type="title"/>
          </p:nvPr>
        </p:nvSpPr>
        <p:spPr>
          <a:xfrm>
            <a:off x="771341" y="265130"/>
            <a:ext cx="10803834" cy="1325563"/>
          </a:xfrm>
        </p:spPr>
        <p:txBody>
          <a:bodyPr anchor="ctr">
            <a:normAutofit/>
          </a:bodyPr>
          <a:lstStyle/>
          <a:p>
            <a:pPr algn="ctr"/>
            <a:r>
              <a:rPr lang="en-US" sz="4600" dirty="0">
                <a:solidFill>
                  <a:schemeClr val="bg1"/>
                </a:solidFill>
              </a:rPr>
              <a:t>Can you locate Lagos? </a:t>
            </a:r>
          </a:p>
        </p:txBody>
      </p:sp>
      <p:grpSp>
        <p:nvGrpSpPr>
          <p:cNvPr id="2" name="Group 1">
            <a:extLst>
              <a:ext uri="{FF2B5EF4-FFF2-40B4-BE49-F238E27FC236}">
                <a16:creationId xmlns:a16="http://schemas.microsoft.com/office/drawing/2014/main" id="{67199662-5FEC-5AE7-6DA5-1813A16AF06B}"/>
              </a:ext>
            </a:extLst>
          </p:cNvPr>
          <p:cNvGrpSpPr/>
          <p:nvPr/>
        </p:nvGrpSpPr>
        <p:grpSpPr>
          <a:xfrm>
            <a:off x="10015031" y="533766"/>
            <a:ext cx="631366" cy="998048"/>
            <a:chOff x="9906874" y="1036322"/>
            <a:chExt cx="1000440" cy="1581471"/>
          </a:xfrm>
        </p:grpSpPr>
        <p:sp>
          <p:nvSpPr>
            <p:cNvPr id="3" name="Rounded Rectangle 2">
              <a:extLst>
                <a:ext uri="{FF2B5EF4-FFF2-40B4-BE49-F238E27FC236}">
                  <a16:creationId xmlns:a16="http://schemas.microsoft.com/office/drawing/2014/main" id="{19DCE02D-B16C-0502-5FC0-EB532AD36F09}"/>
                </a:ext>
              </a:extLst>
            </p:cNvPr>
            <p:cNvSpPr/>
            <p:nvPr/>
          </p:nvSpPr>
          <p:spPr>
            <a:xfrm rot="19377854">
              <a:off x="10767897" y="1605503"/>
              <a:ext cx="139417" cy="1012290"/>
            </a:xfrm>
            <a:custGeom>
              <a:avLst/>
              <a:gdLst>
                <a:gd name="connsiteX0" fmla="*/ 0 w 139417"/>
                <a:gd name="connsiteY0" fmla="*/ 23237 h 1012290"/>
                <a:gd name="connsiteX1" fmla="*/ 23237 w 139417"/>
                <a:gd name="connsiteY1" fmla="*/ 0 h 1012290"/>
                <a:gd name="connsiteX2" fmla="*/ 116180 w 139417"/>
                <a:gd name="connsiteY2" fmla="*/ 0 h 1012290"/>
                <a:gd name="connsiteX3" fmla="*/ 139417 w 139417"/>
                <a:gd name="connsiteY3" fmla="*/ 23237 h 1012290"/>
                <a:gd name="connsiteX4" fmla="*/ 139417 w 139417"/>
                <a:gd name="connsiteY4" fmla="*/ 496487 h 1012290"/>
                <a:gd name="connsiteX5" fmla="*/ 139417 w 139417"/>
                <a:gd name="connsiteY5" fmla="*/ 989053 h 1012290"/>
                <a:gd name="connsiteX6" fmla="*/ 116180 w 139417"/>
                <a:gd name="connsiteY6" fmla="*/ 1012290 h 1012290"/>
                <a:gd name="connsiteX7" fmla="*/ 23237 w 139417"/>
                <a:gd name="connsiteY7" fmla="*/ 1012290 h 1012290"/>
                <a:gd name="connsiteX8" fmla="*/ 0 w 139417"/>
                <a:gd name="connsiteY8" fmla="*/ 989053 h 1012290"/>
                <a:gd name="connsiteX9" fmla="*/ 0 w 139417"/>
                <a:gd name="connsiteY9" fmla="*/ 486829 h 1012290"/>
                <a:gd name="connsiteX10" fmla="*/ 0 w 139417"/>
                <a:gd name="connsiteY10" fmla="*/ 23237 h 101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417" h="1012290" fill="none" extrusionOk="0">
                  <a:moveTo>
                    <a:pt x="0" y="23237"/>
                  </a:moveTo>
                  <a:cubicBezTo>
                    <a:pt x="-3494" y="9347"/>
                    <a:pt x="12232" y="1223"/>
                    <a:pt x="23237" y="0"/>
                  </a:cubicBezTo>
                  <a:cubicBezTo>
                    <a:pt x="64796" y="-2276"/>
                    <a:pt x="79263" y="9714"/>
                    <a:pt x="116180" y="0"/>
                  </a:cubicBezTo>
                  <a:cubicBezTo>
                    <a:pt x="127991" y="-1678"/>
                    <a:pt x="139402" y="8874"/>
                    <a:pt x="139417" y="23237"/>
                  </a:cubicBezTo>
                  <a:cubicBezTo>
                    <a:pt x="175216" y="225536"/>
                    <a:pt x="121858" y="349868"/>
                    <a:pt x="139417" y="496487"/>
                  </a:cubicBezTo>
                  <a:cubicBezTo>
                    <a:pt x="156976" y="643106"/>
                    <a:pt x="114989" y="880751"/>
                    <a:pt x="139417" y="989053"/>
                  </a:cubicBezTo>
                  <a:cubicBezTo>
                    <a:pt x="135708" y="1002147"/>
                    <a:pt x="131750" y="1014008"/>
                    <a:pt x="116180" y="1012290"/>
                  </a:cubicBezTo>
                  <a:cubicBezTo>
                    <a:pt x="82401" y="1015776"/>
                    <a:pt x="49556" y="1007712"/>
                    <a:pt x="23237" y="1012290"/>
                  </a:cubicBezTo>
                  <a:cubicBezTo>
                    <a:pt x="9536" y="1012378"/>
                    <a:pt x="1181" y="1002141"/>
                    <a:pt x="0" y="989053"/>
                  </a:cubicBezTo>
                  <a:cubicBezTo>
                    <a:pt x="-11290" y="797386"/>
                    <a:pt x="35451" y="683289"/>
                    <a:pt x="0" y="486829"/>
                  </a:cubicBezTo>
                  <a:cubicBezTo>
                    <a:pt x="-35451" y="290369"/>
                    <a:pt x="3558" y="164388"/>
                    <a:pt x="0" y="23237"/>
                  </a:cubicBezTo>
                  <a:close/>
                </a:path>
                <a:path w="139417" h="1012290" stroke="0" extrusionOk="0">
                  <a:moveTo>
                    <a:pt x="0" y="23237"/>
                  </a:moveTo>
                  <a:cubicBezTo>
                    <a:pt x="304" y="10487"/>
                    <a:pt x="10765" y="752"/>
                    <a:pt x="23237" y="0"/>
                  </a:cubicBezTo>
                  <a:cubicBezTo>
                    <a:pt x="45874" y="-6939"/>
                    <a:pt x="92842" y="6142"/>
                    <a:pt x="116180" y="0"/>
                  </a:cubicBezTo>
                  <a:cubicBezTo>
                    <a:pt x="129224" y="-2778"/>
                    <a:pt x="139214" y="10078"/>
                    <a:pt x="139417" y="23237"/>
                  </a:cubicBezTo>
                  <a:cubicBezTo>
                    <a:pt x="143128" y="132596"/>
                    <a:pt x="105961" y="379677"/>
                    <a:pt x="139417" y="486829"/>
                  </a:cubicBezTo>
                  <a:cubicBezTo>
                    <a:pt x="172873" y="593981"/>
                    <a:pt x="113730" y="751999"/>
                    <a:pt x="139417" y="989053"/>
                  </a:cubicBezTo>
                  <a:cubicBezTo>
                    <a:pt x="138733" y="1001092"/>
                    <a:pt x="129129" y="1012958"/>
                    <a:pt x="116180" y="1012290"/>
                  </a:cubicBezTo>
                  <a:cubicBezTo>
                    <a:pt x="81614" y="1021879"/>
                    <a:pt x="43688" y="1011631"/>
                    <a:pt x="23237" y="1012290"/>
                  </a:cubicBezTo>
                  <a:cubicBezTo>
                    <a:pt x="7509" y="1013364"/>
                    <a:pt x="89" y="1004304"/>
                    <a:pt x="0" y="989053"/>
                  </a:cubicBezTo>
                  <a:cubicBezTo>
                    <a:pt x="-3155" y="810353"/>
                    <a:pt x="52585" y="752188"/>
                    <a:pt x="0" y="535119"/>
                  </a:cubicBezTo>
                  <a:cubicBezTo>
                    <a:pt x="-52585" y="318050"/>
                    <a:pt x="44996" y="215646"/>
                    <a:pt x="0" y="23237"/>
                  </a:cubicBezTo>
                  <a:close/>
                </a:path>
              </a:pathLst>
            </a:custGeom>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4" name="Moon 3">
              <a:extLst>
                <a:ext uri="{FF2B5EF4-FFF2-40B4-BE49-F238E27FC236}">
                  <a16:creationId xmlns:a16="http://schemas.microsoft.com/office/drawing/2014/main" id="{F0B14407-80EF-AC86-3F93-C9D48EE458CF}"/>
                </a:ext>
              </a:extLst>
            </p:cNvPr>
            <p:cNvSpPr/>
            <p:nvPr/>
          </p:nvSpPr>
          <p:spPr>
            <a:xfrm rot="12459735">
              <a:off x="10384361" y="1284599"/>
              <a:ext cx="157684" cy="451791"/>
            </a:xfrm>
            <a:prstGeom prst="moon">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ughnut 4">
              <a:extLst>
                <a:ext uri="{FF2B5EF4-FFF2-40B4-BE49-F238E27FC236}">
                  <a16:creationId xmlns:a16="http://schemas.microsoft.com/office/drawing/2014/main" id="{981885E4-E778-1DB6-6D7E-56116600BF56}"/>
                </a:ext>
              </a:extLst>
            </p:cNvPr>
            <p:cNvSpPr/>
            <p:nvPr/>
          </p:nvSpPr>
          <p:spPr>
            <a:xfrm>
              <a:off x="9906874" y="1036322"/>
              <a:ext cx="791363" cy="791363"/>
            </a:xfrm>
            <a:custGeom>
              <a:avLst/>
              <a:gdLst>
                <a:gd name="connsiteX0" fmla="*/ 0 w 791363"/>
                <a:gd name="connsiteY0" fmla="*/ 395682 h 791363"/>
                <a:gd name="connsiteX1" fmla="*/ 395682 w 791363"/>
                <a:gd name="connsiteY1" fmla="*/ 0 h 791363"/>
                <a:gd name="connsiteX2" fmla="*/ 791364 w 791363"/>
                <a:gd name="connsiteY2" fmla="*/ 395682 h 791363"/>
                <a:gd name="connsiteX3" fmla="*/ 395682 w 791363"/>
                <a:gd name="connsiteY3" fmla="*/ 791364 h 791363"/>
                <a:gd name="connsiteX4" fmla="*/ 0 w 791363"/>
                <a:gd name="connsiteY4" fmla="*/ 395682 h 791363"/>
                <a:gd name="connsiteX5" fmla="*/ 69094 w 791363"/>
                <a:gd name="connsiteY5" fmla="*/ 395682 h 791363"/>
                <a:gd name="connsiteX6" fmla="*/ 395682 w 791363"/>
                <a:gd name="connsiteY6" fmla="*/ 722270 h 791363"/>
                <a:gd name="connsiteX7" fmla="*/ 722270 w 791363"/>
                <a:gd name="connsiteY7" fmla="*/ 395682 h 791363"/>
                <a:gd name="connsiteX8" fmla="*/ 395682 w 791363"/>
                <a:gd name="connsiteY8" fmla="*/ 69094 h 791363"/>
                <a:gd name="connsiteX9" fmla="*/ 69094 w 791363"/>
                <a:gd name="connsiteY9" fmla="*/ 395682 h 7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1363" h="791363" fill="none" extrusionOk="0">
                  <a:moveTo>
                    <a:pt x="0" y="395682"/>
                  </a:moveTo>
                  <a:cubicBezTo>
                    <a:pt x="-23383" y="173371"/>
                    <a:pt x="215638" y="31474"/>
                    <a:pt x="395682" y="0"/>
                  </a:cubicBezTo>
                  <a:cubicBezTo>
                    <a:pt x="623594" y="13968"/>
                    <a:pt x="794807" y="212817"/>
                    <a:pt x="791364" y="395682"/>
                  </a:cubicBezTo>
                  <a:cubicBezTo>
                    <a:pt x="813491" y="648294"/>
                    <a:pt x="629502" y="810095"/>
                    <a:pt x="395682" y="791364"/>
                  </a:cubicBezTo>
                  <a:cubicBezTo>
                    <a:pt x="182150" y="786989"/>
                    <a:pt x="3955" y="595606"/>
                    <a:pt x="0" y="395682"/>
                  </a:cubicBezTo>
                  <a:close/>
                  <a:moveTo>
                    <a:pt x="69094" y="395682"/>
                  </a:moveTo>
                  <a:cubicBezTo>
                    <a:pt x="47850" y="579541"/>
                    <a:pt x="196549" y="709324"/>
                    <a:pt x="395682" y="722270"/>
                  </a:cubicBezTo>
                  <a:cubicBezTo>
                    <a:pt x="547660" y="720255"/>
                    <a:pt x="707763" y="546481"/>
                    <a:pt x="722270" y="395682"/>
                  </a:cubicBezTo>
                  <a:cubicBezTo>
                    <a:pt x="722923" y="206478"/>
                    <a:pt x="560985" y="77892"/>
                    <a:pt x="395682" y="69094"/>
                  </a:cubicBezTo>
                  <a:cubicBezTo>
                    <a:pt x="204869" y="87767"/>
                    <a:pt x="97084" y="236111"/>
                    <a:pt x="69094" y="395682"/>
                  </a:cubicBezTo>
                  <a:close/>
                </a:path>
                <a:path w="791363" h="791363" stroke="0" extrusionOk="0">
                  <a:moveTo>
                    <a:pt x="0" y="395682"/>
                  </a:moveTo>
                  <a:cubicBezTo>
                    <a:pt x="-37431" y="154065"/>
                    <a:pt x="163757" y="5028"/>
                    <a:pt x="395682" y="0"/>
                  </a:cubicBezTo>
                  <a:cubicBezTo>
                    <a:pt x="661823" y="10023"/>
                    <a:pt x="755013" y="178309"/>
                    <a:pt x="791364" y="395682"/>
                  </a:cubicBezTo>
                  <a:cubicBezTo>
                    <a:pt x="778687" y="626591"/>
                    <a:pt x="606916" y="831688"/>
                    <a:pt x="395682" y="791364"/>
                  </a:cubicBezTo>
                  <a:cubicBezTo>
                    <a:pt x="149475" y="776221"/>
                    <a:pt x="47195" y="636761"/>
                    <a:pt x="0" y="395682"/>
                  </a:cubicBezTo>
                  <a:close/>
                  <a:moveTo>
                    <a:pt x="69094" y="395682"/>
                  </a:moveTo>
                  <a:cubicBezTo>
                    <a:pt x="80138" y="577362"/>
                    <a:pt x="219850" y="712931"/>
                    <a:pt x="395682" y="722270"/>
                  </a:cubicBezTo>
                  <a:cubicBezTo>
                    <a:pt x="570360" y="721398"/>
                    <a:pt x="691052" y="605443"/>
                    <a:pt x="722270" y="395682"/>
                  </a:cubicBezTo>
                  <a:cubicBezTo>
                    <a:pt x="721828" y="211099"/>
                    <a:pt x="550462" y="104657"/>
                    <a:pt x="395682" y="69094"/>
                  </a:cubicBezTo>
                  <a:cubicBezTo>
                    <a:pt x="246167" y="86368"/>
                    <a:pt x="112061" y="225643"/>
                    <a:pt x="69094" y="395682"/>
                  </a:cubicBezTo>
                  <a:close/>
                </a:path>
              </a:pathLst>
            </a:custGeom>
            <a:ln>
              <a:extLst>
                <a:ext uri="{C807C97D-BFC1-408E-A445-0C87EB9F89A2}">
                  <ask:lineSketchStyleProps xmlns:ask="http://schemas.microsoft.com/office/drawing/2018/sketchyshapes" sd="1219033472">
                    <a:prstGeom prst="donut">
                      <a:avLst>
                        <a:gd name="adj" fmla="val 873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u="sng">
                <a:solidFill>
                  <a:schemeClr val="tx1"/>
                </a:solidFill>
              </a:endParaRPr>
            </a:p>
          </p:txBody>
        </p:sp>
      </p:grpSp>
    </p:spTree>
    <p:extLst>
      <p:ext uri="{BB962C8B-B14F-4D97-AF65-F5344CB8AC3E}">
        <p14:creationId xmlns:p14="http://schemas.microsoft.com/office/powerpoint/2010/main" val="1757603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835497E-3395-43E3-4225-044B4F2D08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768056">
            <a:off x="8196421" y="1858799"/>
            <a:ext cx="3137986" cy="3964212"/>
          </a:xfrm>
          <a:prstGeom prst="rect">
            <a:avLst/>
          </a:prstGeom>
        </p:spPr>
      </p:pic>
      <p:sp>
        <p:nvSpPr>
          <p:cNvPr id="3" name="Text Placeholder 2">
            <a:extLst>
              <a:ext uri="{FF2B5EF4-FFF2-40B4-BE49-F238E27FC236}">
                <a16:creationId xmlns:a16="http://schemas.microsoft.com/office/drawing/2014/main" id="{BDD47C04-261C-47A0-BB36-A521B2CD31A0}"/>
              </a:ext>
            </a:extLst>
          </p:cNvPr>
          <p:cNvSpPr>
            <a:spLocks noGrp="1"/>
          </p:cNvSpPr>
          <p:nvPr>
            <p:ph type="body" idx="1"/>
          </p:nvPr>
        </p:nvSpPr>
        <p:spPr>
          <a:xfrm>
            <a:off x="745350" y="1444821"/>
            <a:ext cx="6804998" cy="823912"/>
          </a:xfrm>
        </p:spPr>
        <p:txBody>
          <a:bodyPr>
            <a:normAutofit fontScale="85000" lnSpcReduction="10000"/>
          </a:bodyPr>
          <a:lstStyle/>
          <a:p>
            <a:pPr algn="ctr"/>
            <a:r>
              <a:rPr lang="en-GB" sz="2600" dirty="0"/>
              <a:t>What was the relationship between the trade in enslaved Africans and the growth of Lagos? </a:t>
            </a:r>
            <a:endParaRPr lang="en-GB" dirty="0"/>
          </a:p>
        </p:txBody>
      </p:sp>
      <p:sp>
        <p:nvSpPr>
          <p:cNvPr id="4" name="Content Placeholder 3">
            <a:extLst>
              <a:ext uri="{FF2B5EF4-FFF2-40B4-BE49-F238E27FC236}">
                <a16:creationId xmlns:a16="http://schemas.microsoft.com/office/drawing/2014/main" id="{4D830A9F-4C89-452C-9186-D5AD847A456E}"/>
              </a:ext>
            </a:extLst>
          </p:cNvPr>
          <p:cNvSpPr>
            <a:spLocks noGrp="1"/>
          </p:cNvSpPr>
          <p:nvPr>
            <p:ph sz="half" idx="2"/>
          </p:nvPr>
        </p:nvSpPr>
        <p:spPr>
          <a:xfrm>
            <a:off x="994638" y="2433612"/>
            <a:ext cx="5298243" cy="467191"/>
          </a:xfrm>
        </p:spPr>
        <p:txBody>
          <a:bodyPr>
            <a:noAutofit/>
          </a:bodyPr>
          <a:lstStyle/>
          <a:p>
            <a:pPr marL="0" indent="0">
              <a:buNone/>
            </a:pPr>
            <a:r>
              <a:rPr lang="en-GB" sz="2400" dirty="0"/>
              <a:t>Read the extract by historian Kristin Mann.</a:t>
            </a:r>
          </a:p>
        </p:txBody>
      </p:sp>
      <p:pic>
        <p:nvPicPr>
          <p:cNvPr id="5" name="Graphic 4">
            <a:extLst>
              <a:ext uri="{FF2B5EF4-FFF2-40B4-BE49-F238E27FC236}">
                <a16:creationId xmlns:a16="http://schemas.microsoft.com/office/drawing/2014/main" id="{6D84464C-E585-1E87-6032-472F313CD2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7600" y="476653"/>
            <a:ext cx="2336800" cy="863600"/>
          </a:xfrm>
          <a:prstGeom prst="rect">
            <a:avLst/>
          </a:prstGeom>
        </p:spPr>
      </p:pic>
      <p:sp>
        <p:nvSpPr>
          <p:cNvPr id="7" name="TextBox 6">
            <a:extLst>
              <a:ext uri="{FF2B5EF4-FFF2-40B4-BE49-F238E27FC236}">
                <a16:creationId xmlns:a16="http://schemas.microsoft.com/office/drawing/2014/main" id="{4B915B61-5A85-9326-45D5-9D7E3A825842}"/>
              </a:ext>
            </a:extLst>
          </p:cNvPr>
          <p:cNvSpPr txBox="1"/>
          <p:nvPr/>
        </p:nvSpPr>
        <p:spPr>
          <a:xfrm>
            <a:off x="994638" y="5473670"/>
            <a:ext cx="6966021" cy="830997"/>
          </a:xfrm>
          <a:prstGeom prst="rect">
            <a:avLst/>
          </a:prstGeom>
          <a:noFill/>
        </p:spPr>
        <p:txBody>
          <a:bodyPr wrap="square">
            <a:spAutoFit/>
          </a:bodyPr>
          <a:lstStyle/>
          <a:p>
            <a:pPr marL="0" indent="0">
              <a:buNone/>
            </a:pPr>
            <a:r>
              <a:rPr lang="en-GB" sz="2400" dirty="0">
                <a:solidFill>
                  <a:schemeClr val="accent5"/>
                </a:solidFill>
              </a:rPr>
              <a:t>It covers a variety of reasons why Lagos became an important port during the 19</a:t>
            </a:r>
            <a:r>
              <a:rPr lang="en-GB" sz="2400" baseline="30000" dirty="0">
                <a:solidFill>
                  <a:schemeClr val="accent5"/>
                </a:solidFill>
              </a:rPr>
              <a:t>th</a:t>
            </a:r>
            <a:r>
              <a:rPr lang="en-GB" sz="2400" dirty="0">
                <a:solidFill>
                  <a:schemeClr val="accent5"/>
                </a:solidFill>
              </a:rPr>
              <a:t> century.</a:t>
            </a:r>
          </a:p>
        </p:txBody>
      </p:sp>
      <p:pic>
        <p:nvPicPr>
          <p:cNvPr id="8194" name="Picture 2" descr="Kristin Mann | Stanford Humanities Center">
            <a:extLst>
              <a:ext uri="{FF2B5EF4-FFF2-40B4-BE49-F238E27FC236}">
                <a16:creationId xmlns:a16="http://schemas.microsoft.com/office/drawing/2014/main" id="{7AEF0E4A-108D-DAD8-8A3F-A8E1C968B7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93136">
            <a:off x="8336663" y="2412154"/>
            <a:ext cx="2857500" cy="2857500"/>
          </a:xfrm>
          <a:prstGeom prst="rect">
            <a:avLst/>
          </a:prstGeom>
          <a:noFill/>
          <a:ln w="38100">
            <a:solidFill>
              <a:schemeClr val="accent4"/>
            </a:solidFill>
          </a:ln>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8CB65082-12B3-9963-4636-31A697D9CA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flipV="1">
            <a:off x="3526935" y="749240"/>
            <a:ext cx="2008090" cy="6749059"/>
          </a:xfrm>
          <a:prstGeom prst="rect">
            <a:avLst/>
          </a:prstGeom>
        </p:spPr>
      </p:pic>
      <p:sp>
        <p:nvSpPr>
          <p:cNvPr id="15" name="TextBox 14">
            <a:extLst>
              <a:ext uri="{FF2B5EF4-FFF2-40B4-BE49-F238E27FC236}">
                <a16:creationId xmlns:a16="http://schemas.microsoft.com/office/drawing/2014/main" id="{DCE28027-CF5C-6095-E7E3-B0CF988F150B}"/>
              </a:ext>
            </a:extLst>
          </p:cNvPr>
          <p:cNvSpPr txBox="1"/>
          <p:nvPr/>
        </p:nvSpPr>
        <p:spPr>
          <a:xfrm>
            <a:off x="1431638" y="3529999"/>
            <a:ext cx="5432421" cy="1323439"/>
          </a:xfrm>
          <a:prstGeom prst="rect">
            <a:avLst/>
          </a:prstGeom>
          <a:noFill/>
        </p:spPr>
        <p:txBody>
          <a:bodyPr wrap="square">
            <a:spAutoFit/>
          </a:bodyPr>
          <a:lstStyle/>
          <a:p>
            <a:pPr marL="0" lvl="0" indent="0" algn="ctr" rtl="0">
              <a:spcBef>
                <a:spcPts val="1000"/>
              </a:spcBef>
              <a:spcAft>
                <a:spcPts val="0"/>
              </a:spcAft>
              <a:buNone/>
            </a:pPr>
            <a:r>
              <a:rPr lang="en-US" sz="2000" b="1" dirty="0">
                <a:solidFill>
                  <a:schemeClr val="bg1"/>
                </a:solidFill>
                <a:latin typeface="Arial" panose="020B0604020202020204" pitchFamily="34" charset="0"/>
                <a:cs typeface="Arial" panose="020B0604020202020204" pitchFamily="34" charset="0"/>
              </a:rPr>
              <a:t>“To answer this question it is necessary to know how the slave trade was conducted, who profited from it, and what those who benefited did with their new income."</a:t>
            </a:r>
          </a:p>
        </p:txBody>
      </p:sp>
    </p:spTree>
    <p:extLst>
      <p:ext uri="{BB962C8B-B14F-4D97-AF65-F5344CB8AC3E}">
        <p14:creationId xmlns:p14="http://schemas.microsoft.com/office/powerpoint/2010/main" val="1230362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7AEAB-CEDC-FCA0-B109-7A404D6220F7}"/>
            </a:ext>
          </a:extLst>
        </p:cNvPr>
        <p:cNvGrpSpPr/>
        <p:nvPr/>
      </p:nvGrpSpPr>
      <p:grpSpPr>
        <a:xfrm>
          <a:off x="0" y="0"/>
          <a:ext cx="0" cy="0"/>
          <a:chOff x="0" y="0"/>
          <a:chExt cx="0" cy="0"/>
        </a:xfrm>
      </p:grpSpPr>
      <p:sp>
        <p:nvSpPr>
          <p:cNvPr id="10" name="Isosceles Triangle 9">
            <a:extLst>
              <a:ext uri="{FF2B5EF4-FFF2-40B4-BE49-F238E27FC236}">
                <a16:creationId xmlns:a16="http://schemas.microsoft.com/office/drawing/2014/main" id="{DA5C5C15-2DB4-F686-0756-0D2DBD3F4BFA}"/>
              </a:ext>
            </a:extLst>
          </p:cNvPr>
          <p:cNvSpPr/>
          <p:nvPr/>
        </p:nvSpPr>
        <p:spPr>
          <a:xfrm>
            <a:off x="7638524" y="3081554"/>
            <a:ext cx="3402623" cy="2611315"/>
          </a:xfrm>
          <a:custGeom>
            <a:avLst/>
            <a:gdLst>
              <a:gd name="connsiteX0" fmla="*/ 0 w 3402623"/>
              <a:gd name="connsiteY0" fmla="*/ 2611315 h 2611315"/>
              <a:gd name="connsiteX1" fmla="*/ 232513 w 3402623"/>
              <a:gd name="connsiteY1" fmla="*/ 2254435 h 2611315"/>
              <a:gd name="connsiteX2" fmla="*/ 482038 w 3402623"/>
              <a:gd name="connsiteY2" fmla="*/ 1871442 h 2611315"/>
              <a:gd name="connsiteX3" fmla="*/ 748577 w 3402623"/>
              <a:gd name="connsiteY3" fmla="*/ 1462336 h 2611315"/>
              <a:gd name="connsiteX4" fmla="*/ 1066156 w 3402623"/>
              <a:gd name="connsiteY4" fmla="*/ 974891 h 2611315"/>
              <a:gd name="connsiteX5" fmla="*/ 1349708 w 3402623"/>
              <a:gd name="connsiteY5" fmla="*/ 539672 h 2611315"/>
              <a:gd name="connsiteX6" fmla="*/ 1701312 w 3402623"/>
              <a:gd name="connsiteY6" fmla="*/ 0 h 2611315"/>
              <a:gd name="connsiteX7" fmla="*/ 1933825 w 3402623"/>
              <a:gd name="connsiteY7" fmla="*/ 356880 h 2611315"/>
              <a:gd name="connsiteX8" fmla="*/ 2251403 w 3402623"/>
              <a:gd name="connsiteY8" fmla="*/ 844325 h 2611315"/>
              <a:gd name="connsiteX9" fmla="*/ 2551968 w 3402623"/>
              <a:gd name="connsiteY9" fmla="*/ 1305658 h 2611315"/>
              <a:gd name="connsiteX10" fmla="*/ 2784480 w 3402623"/>
              <a:gd name="connsiteY10" fmla="*/ 1662537 h 2611315"/>
              <a:gd name="connsiteX11" fmla="*/ 3051019 w 3402623"/>
              <a:gd name="connsiteY11" fmla="*/ 2071643 h 2611315"/>
              <a:gd name="connsiteX12" fmla="*/ 3402623 w 3402623"/>
              <a:gd name="connsiteY12" fmla="*/ 2611315 h 2611315"/>
              <a:gd name="connsiteX13" fmla="*/ 2835519 w 3402623"/>
              <a:gd name="connsiteY13" fmla="*/ 2611315 h 2611315"/>
              <a:gd name="connsiteX14" fmla="*/ 2336468 w 3402623"/>
              <a:gd name="connsiteY14" fmla="*/ 2611315 h 2611315"/>
              <a:gd name="connsiteX15" fmla="*/ 1871443 w 3402623"/>
              <a:gd name="connsiteY15" fmla="*/ 2611315 h 2611315"/>
              <a:gd name="connsiteX16" fmla="*/ 1372391 w 3402623"/>
              <a:gd name="connsiteY16" fmla="*/ 2611315 h 2611315"/>
              <a:gd name="connsiteX17" fmla="*/ 771261 w 3402623"/>
              <a:gd name="connsiteY17" fmla="*/ 2611315 h 2611315"/>
              <a:gd name="connsiteX18" fmla="*/ 0 w 3402623"/>
              <a:gd name="connsiteY18" fmla="*/ 2611315 h 261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02623" h="2611315" fill="none" extrusionOk="0">
                <a:moveTo>
                  <a:pt x="0" y="2611315"/>
                </a:moveTo>
                <a:cubicBezTo>
                  <a:pt x="53027" y="2447331"/>
                  <a:pt x="185383" y="2392481"/>
                  <a:pt x="232513" y="2254435"/>
                </a:cubicBezTo>
                <a:cubicBezTo>
                  <a:pt x="279643" y="2116389"/>
                  <a:pt x="446331" y="2008231"/>
                  <a:pt x="482038" y="1871442"/>
                </a:cubicBezTo>
                <a:cubicBezTo>
                  <a:pt x="517745" y="1734653"/>
                  <a:pt x="683099" y="1628531"/>
                  <a:pt x="748577" y="1462336"/>
                </a:cubicBezTo>
                <a:cubicBezTo>
                  <a:pt x="814056" y="1296141"/>
                  <a:pt x="1040846" y="1134452"/>
                  <a:pt x="1066156" y="974891"/>
                </a:cubicBezTo>
                <a:cubicBezTo>
                  <a:pt x="1091466" y="815330"/>
                  <a:pt x="1288259" y="669001"/>
                  <a:pt x="1349708" y="539672"/>
                </a:cubicBezTo>
                <a:cubicBezTo>
                  <a:pt x="1411157" y="410342"/>
                  <a:pt x="1619763" y="227428"/>
                  <a:pt x="1701312" y="0"/>
                </a:cubicBezTo>
                <a:cubicBezTo>
                  <a:pt x="1792530" y="118822"/>
                  <a:pt x="1820023" y="273238"/>
                  <a:pt x="1933825" y="356880"/>
                </a:cubicBezTo>
                <a:cubicBezTo>
                  <a:pt x="2047627" y="440522"/>
                  <a:pt x="2143548" y="691415"/>
                  <a:pt x="2251403" y="844325"/>
                </a:cubicBezTo>
                <a:cubicBezTo>
                  <a:pt x="2359257" y="997235"/>
                  <a:pt x="2441240" y="1223644"/>
                  <a:pt x="2551968" y="1305658"/>
                </a:cubicBezTo>
                <a:cubicBezTo>
                  <a:pt x="2662696" y="1387672"/>
                  <a:pt x="2659852" y="1548930"/>
                  <a:pt x="2784480" y="1662537"/>
                </a:cubicBezTo>
                <a:cubicBezTo>
                  <a:pt x="2909108" y="1776144"/>
                  <a:pt x="2912146" y="1874598"/>
                  <a:pt x="3051019" y="2071643"/>
                </a:cubicBezTo>
                <a:cubicBezTo>
                  <a:pt x="3189892" y="2268689"/>
                  <a:pt x="3306082" y="2489997"/>
                  <a:pt x="3402623" y="2611315"/>
                </a:cubicBezTo>
                <a:cubicBezTo>
                  <a:pt x="3147746" y="2637940"/>
                  <a:pt x="3088233" y="2549033"/>
                  <a:pt x="2835519" y="2611315"/>
                </a:cubicBezTo>
                <a:cubicBezTo>
                  <a:pt x="2582805" y="2673597"/>
                  <a:pt x="2503442" y="2601970"/>
                  <a:pt x="2336468" y="2611315"/>
                </a:cubicBezTo>
                <a:cubicBezTo>
                  <a:pt x="2169494" y="2620660"/>
                  <a:pt x="2013646" y="2610842"/>
                  <a:pt x="1871443" y="2611315"/>
                </a:cubicBezTo>
                <a:cubicBezTo>
                  <a:pt x="1729241" y="2611788"/>
                  <a:pt x="1545228" y="2582864"/>
                  <a:pt x="1372391" y="2611315"/>
                </a:cubicBezTo>
                <a:cubicBezTo>
                  <a:pt x="1199554" y="2639766"/>
                  <a:pt x="1022535" y="2605441"/>
                  <a:pt x="771261" y="2611315"/>
                </a:cubicBezTo>
                <a:cubicBezTo>
                  <a:pt x="519987" y="2617189"/>
                  <a:pt x="311804" y="2534697"/>
                  <a:pt x="0" y="2611315"/>
                </a:cubicBezTo>
                <a:close/>
              </a:path>
              <a:path w="3402623" h="2611315" stroke="0" extrusionOk="0">
                <a:moveTo>
                  <a:pt x="0" y="2611315"/>
                </a:moveTo>
                <a:cubicBezTo>
                  <a:pt x="46229" y="2516901"/>
                  <a:pt x="153471" y="2417376"/>
                  <a:pt x="266539" y="2202209"/>
                </a:cubicBezTo>
                <a:cubicBezTo>
                  <a:pt x="379607" y="1987042"/>
                  <a:pt x="428249" y="2028801"/>
                  <a:pt x="499052" y="1845329"/>
                </a:cubicBezTo>
                <a:cubicBezTo>
                  <a:pt x="569855" y="1661857"/>
                  <a:pt x="729199" y="1570455"/>
                  <a:pt x="816630" y="1357884"/>
                </a:cubicBezTo>
                <a:cubicBezTo>
                  <a:pt x="904061" y="1145313"/>
                  <a:pt x="973472" y="1164643"/>
                  <a:pt x="1083169" y="948778"/>
                </a:cubicBezTo>
                <a:cubicBezTo>
                  <a:pt x="1192866" y="732913"/>
                  <a:pt x="1275559" y="665495"/>
                  <a:pt x="1349708" y="539672"/>
                </a:cubicBezTo>
                <a:cubicBezTo>
                  <a:pt x="1423857" y="413848"/>
                  <a:pt x="1645329" y="123868"/>
                  <a:pt x="1701312" y="0"/>
                </a:cubicBezTo>
                <a:cubicBezTo>
                  <a:pt x="1768271" y="73440"/>
                  <a:pt x="1871329" y="296237"/>
                  <a:pt x="1950838" y="382993"/>
                </a:cubicBezTo>
                <a:cubicBezTo>
                  <a:pt x="2030347" y="469749"/>
                  <a:pt x="2122655" y="673539"/>
                  <a:pt x="2234389" y="818212"/>
                </a:cubicBezTo>
                <a:cubicBezTo>
                  <a:pt x="2346123" y="962885"/>
                  <a:pt x="2422635" y="1112456"/>
                  <a:pt x="2483915" y="1201205"/>
                </a:cubicBezTo>
                <a:cubicBezTo>
                  <a:pt x="2545195" y="1289954"/>
                  <a:pt x="2584850" y="1443696"/>
                  <a:pt x="2733441" y="1584198"/>
                </a:cubicBezTo>
                <a:cubicBezTo>
                  <a:pt x="2882032" y="1724700"/>
                  <a:pt x="2868195" y="1816271"/>
                  <a:pt x="3016993" y="2019417"/>
                </a:cubicBezTo>
                <a:cubicBezTo>
                  <a:pt x="3165791" y="2222563"/>
                  <a:pt x="3226979" y="2343600"/>
                  <a:pt x="3402623" y="2611315"/>
                </a:cubicBezTo>
                <a:cubicBezTo>
                  <a:pt x="3192758" y="2627312"/>
                  <a:pt x="3095467" y="2566253"/>
                  <a:pt x="2937598" y="2611315"/>
                </a:cubicBezTo>
                <a:cubicBezTo>
                  <a:pt x="2779730" y="2656377"/>
                  <a:pt x="2518972" y="2546778"/>
                  <a:pt x="2302442" y="2611315"/>
                </a:cubicBezTo>
                <a:cubicBezTo>
                  <a:pt x="2085912" y="2675852"/>
                  <a:pt x="1903324" y="2588282"/>
                  <a:pt x="1803390" y="2611315"/>
                </a:cubicBezTo>
                <a:cubicBezTo>
                  <a:pt x="1703456" y="2634348"/>
                  <a:pt x="1488597" y="2608257"/>
                  <a:pt x="1236286" y="2611315"/>
                </a:cubicBezTo>
                <a:cubicBezTo>
                  <a:pt x="983975" y="2614373"/>
                  <a:pt x="737132" y="2581171"/>
                  <a:pt x="601130" y="2611315"/>
                </a:cubicBezTo>
                <a:cubicBezTo>
                  <a:pt x="465128" y="2641459"/>
                  <a:pt x="145313" y="2595915"/>
                  <a:pt x="0" y="2611315"/>
                </a:cubicBezTo>
                <a:close/>
              </a:path>
            </a:pathLst>
          </a:custGeom>
          <a:ln w="63500">
            <a:solidFill>
              <a:schemeClr val="accent4"/>
            </a:solidFill>
            <a:extLst>
              <a:ext uri="{C807C97D-BFC1-408E-A445-0C87EB9F89A2}">
                <ask:lineSketchStyleProps xmlns:ask="http://schemas.microsoft.com/office/drawing/2018/sketchyshapes" sd="1219033472">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3A9D637-A024-4708-52AF-CBD843E6D7ED}"/>
              </a:ext>
            </a:extLst>
          </p:cNvPr>
          <p:cNvSpPr txBox="1"/>
          <p:nvPr/>
        </p:nvSpPr>
        <p:spPr>
          <a:xfrm>
            <a:off x="8554518" y="4175976"/>
            <a:ext cx="1685168" cy="1200329"/>
          </a:xfrm>
          <a:prstGeom prst="rect">
            <a:avLst/>
          </a:prstGeom>
          <a:noFill/>
        </p:spPr>
        <p:txBody>
          <a:bodyPr wrap="square" rtlCol="0">
            <a:spAutoFit/>
          </a:bodyPr>
          <a:lstStyle/>
          <a:p>
            <a:pPr algn="ctr"/>
            <a:r>
              <a:rPr lang="en-GB" sz="3600" b="1" dirty="0">
                <a:solidFill>
                  <a:schemeClr val="bg1"/>
                </a:solidFill>
                <a:latin typeface="Boucherie Block" panose="02000506000000020004" pitchFamily="2" charset="77"/>
              </a:rPr>
              <a:t> Factors</a:t>
            </a:r>
          </a:p>
        </p:txBody>
      </p:sp>
      <p:sp>
        <p:nvSpPr>
          <p:cNvPr id="12" name="TextBox 11">
            <a:extLst>
              <a:ext uri="{FF2B5EF4-FFF2-40B4-BE49-F238E27FC236}">
                <a16:creationId xmlns:a16="http://schemas.microsoft.com/office/drawing/2014/main" id="{EC85D21F-10DC-C067-0611-B4B1805DA68B}"/>
              </a:ext>
            </a:extLst>
          </p:cNvPr>
          <p:cNvSpPr txBox="1"/>
          <p:nvPr/>
        </p:nvSpPr>
        <p:spPr>
          <a:xfrm rot="18201356">
            <a:off x="7212689" y="4336879"/>
            <a:ext cx="1503485" cy="430887"/>
          </a:xfrm>
          <a:prstGeom prst="rect">
            <a:avLst/>
          </a:prstGeom>
          <a:noFill/>
        </p:spPr>
        <p:txBody>
          <a:bodyPr wrap="square" rtlCol="0">
            <a:spAutoFit/>
          </a:bodyPr>
          <a:lstStyle/>
          <a:p>
            <a:pPr algn="ctr"/>
            <a:r>
              <a:rPr lang="en-GB" sz="2200" dirty="0">
                <a:latin typeface="Boucherie Block" panose="02000506000000020004" pitchFamily="2" charset="77"/>
              </a:rPr>
              <a:t>Trade</a:t>
            </a:r>
          </a:p>
        </p:txBody>
      </p:sp>
      <p:sp>
        <p:nvSpPr>
          <p:cNvPr id="13" name="TextBox 12">
            <a:extLst>
              <a:ext uri="{FF2B5EF4-FFF2-40B4-BE49-F238E27FC236}">
                <a16:creationId xmlns:a16="http://schemas.microsoft.com/office/drawing/2014/main" id="{A66CB4CC-7649-05A9-F00E-F0DCB01CE398}"/>
              </a:ext>
            </a:extLst>
          </p:cNvPr>
          <p:cNvSpPr txBox="1"/>
          <p:nvPr/>
        </p:nvSpPr>
        <p:spPr>
          <a:xfrm>
            <a:off x="10023216" y="3995756"/>
            <a:ext cx="1909349" cy="430887"/>
          </a:xfrm>
          <a:prstGeom prst="rect">
            <a:avLst/>
          </a:prstGeom>
          <a:noFill/>
        </p:spPr>
        <p:txBody>
          <a:bodyPr wrap="square" rtlCol="0">
            <a:spAutoFit/>
          </a:bodyPr>
          <a:lstStyle/>
          <a:p>
            <a:pPr algn="ctr"/>
            <a:r>
              <a:rPr lang="en-GB" sz="2200" dirty="0">
                <a:solidFill>
                  <a:schemeClr val="accent5"/>
                </a:solidFill>
                <a:latin typeface="Boucherie Block" panose="02000506000000020004" pitchFamily="2" charset="77"/>
              </a:rPr>
              <a:t> Environment</a:t>
            </a:r>
          </a:p>
        </p:txBody>
      </p:sp>
      <p:sp>
        <p:nvSpPr>
          <p:cNvPr id="14" name="TextBox 13">
            <a:extLst>
              <a:ext uri="{FF2B5EF4-FFF2-40B4-BE49-F238E27FC236}">
                <a16:creationId xmlns:a16="http://schemas.microsoft.com/office/drawing/2014/main" id="{F3A0DF44-3933-7A9D-7A53-45C4B5F7F188}"/>
              </a:ext>
            </a:extLst>
          </p:cNvPr>
          <p:cNvSpPr txBox="1"/>
          <p:nvPr/>
        </p:nvSpPr>
        <p:spPr>
          <a:xfrm>
            <a:off x="8737688" y="5873089"/>
            <a:ext cx="1503485" cy="430887"/>
          </a:xfrm>
          <a:prstGeom prst="rect">
            <a:avLst/>
          </a:prstGeom>
          <a:noFill/>
        </p:spPr>
        <p:txBody>
          <a:bodyPr wrap="square" rtlCol="0">
            <a:spAutoFit/>
          </a:bodyPr>
          <a:lstStyle/>
          <a:p>
            <a:pPr algn="ctr"/>
            <a:r>
              <a:rPr lang="en-GB" sz="2200" dirty="0">
                <a:solidFill>
                  <a:schemeClr val="accent5"/>
                </a:solidFill>
                <a:latin typeface="Boucherie Block" panose="02000506000000020004" pitchFamily="2" charset="77"/>
              </a:rPr>
              <a:t>POLITICS</a:t>
            </a:r>
          </a:p>
        </p:txBody>
      </p:sp>
      <p:pic>
        <p:nvPicPr>
          <p:cNvPr id="5" name="Graphic 4">
            <a:extLst>
              <a:ext uri="{FF2B5EF4-FFF2-40B4-BE49-F238E27FC236}">
                <a16:creationId xmlns:a16="http://schemas.microsoft.com/office/drawing/2014/main" id="{4436E644-7DA0-85BA-462F-11F3A5D6F9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27600" y="476653"/>
            <a:ext cx="2336800" cy="863600"/>
          </a:xfrm>
          <a:prstGeom prst="rect">
            <a:avLst/>
          </a:prstGeom>
        </p:spPr>
      </p:pic>
      <p:sp>
        <p:nvSpPr>
          <p:cNvPr id="7" name="TextBox 6">
            <a:extLst>
              <a:ext uri="{FF2B5EF4-FFF2-40B4-BE49-F238E27FC236}">
                <a16:creationId xmlns:a16="http://schemas.microsoft.com/office/drawing/2014/main" id="{9782BB56-3E7D-2CE1-2712-09D83A6C2B49}"/>
              </a:ext>
            </a:extLst>
          </p:cNvPr>
          <p:cNvSpPr txBox="1"/>
          <p:nvPr/>
        </p:nvSpPr>
        <p:spPr>
          <a:xfrm>
            <a:off x="1184524" y="3211599"/>
            <a:ext cx="7253995" cy="2893100"/>
          </a:xfrm>
          <a:prstGeom prst="rect">
            <a:avLst/>
          </a:prstGeom>
          <a:noFill/>
        </p:spPr>
        <p:txBody>
          <a:bodyPr wrap="square">
            <a:spAutoFit/>
          </a:bodyPr>
          <a:lstStyle/>
          <a:p>
            <a:r>
              <a:rPr lang="en-GB" sz="2600" b="1" dirty="0">
                <a:solidFill>
                  <a:schemeClr val="accent5"/>
                </a:solidFill>
              </a:rPr>
              <a:t>Summarise</a:t>
            </a:r>
            <a:r>
              <a:rPr lang="en-GB" sz="2600" dirty="0">
                <a:solidFill>
                  <a:srgbClr val="FF0000"/>
                </a:solidFill>
              </a:rPr>
              <a:t> </a:t>
            </a:r>
            <a:r>
              <a:rPr lang="en-GB" sz="2600" dirty="0"/>
              <a:t>your highlighted information by organising (writing) it </a:t>
            </a:r>
            <a:r>
              <a:rPr lang="en-GB" sz="2600" b="1" dirty="0">
                <a:solidFill>
                  <a:schemeClr val="accent5"/>
                </a:solidFill>
              </a:rPr>
              <a:t>in one of these 3 categories:</a:t>
            </a:r>
          </a:p>
          <a:p>
            <a:endParaRPr lang="en-GB" sz="2600" dirty="0"/>
          </a:p>
          <a:p>
            <a:pPr marL="457200" indent="-457200">
              <a:buFont typeface="Arial" panose="020B0604020202020204" pitchFamily="34" charset="0"/>
              <a:buChar char="•"/>
            </a:pPr>
            <a:r>
              <a:rPr lang="en-GB" sz="2600" dirty="0"/>
              <a:t>Trade </a:t>
            </a:r>
          </a:p>
          <a:p>
            <a:pPr marL="457200" indent="-457200">
              <a:buFont typeface="Arial" panose="020B0604020202020204" pitchFamily="34" charset="0"/>
              <a:buChar char="•"/>
            </a:pPr>
            <a:r>
              <a:rPr lang="en-GB" sz="2600" dirty="0"/>
              <a:t>Environment</a:t>
            </a:r>
          </a:p>
          <a:p>
            <a:pPr marL="457200" indent="-457200">
              <a:buFont typeface="Arial" panose="020B0604020202020204" pitchFamily="34" charset="0"/>
              <a:buChar char="•"/>
            </a:pPr>
            <a:r>
              <a:rPr lang="en-GB" sz="2600" dirty="0"/>
              <a:t>Political Situation</a:t>
            </a:r>
          </a:p>
        </p:txBody>
      </p:sp>
      <p:pic>
        <p:nvPicPr>
          <p:cNvPr id="16" name="Graphic 15" descr="Radar Chart with solid fill">
            <a:extLst>
              <a:ext uri="{FF2B5EF4-FFF2-40B4-BE49-F238E27FC236}">
                <a16:creationId xmlns:a16="http://schemas.microsoft.com/office/drawing/2014/main" id="{639A7139-1AB5-C440-445E-9331598AC0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6314" y="3412058"/>
            <a:ext cx="1273602" cy="1273602"/>
          </a:xfrm>
          <a:prstGeom prst="rect">
            <a:avLst/>
          </a:prstGeom>
        </p:spPr>
      </p:pic>
      <p:pic>
        <p:nvPicPr>
          <p:cNvPr id="22" name="Graphic 21" descr="Palm tree with solid fill">
            <a:extLst>
              <a:ext uri="{FF2B5EF4-FFF2-40B4-BE49-F238E27FC236}">
                <a16:creationId xmlns:a16="http://schemas.microsoft.com/office/drawing/2014/main" id="{9CAE0B0A-FF8A-A0BE-2EFE-79DA44457A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50222" y="3211599"/>
            <a:ext cx="1405218" cy="1458891"/>
          </a:xfrm>
          <a:prstGeom prst="rect">
            <a:avLst/>
          </a:prstGeom>
        </p:spPr>
      </p:pic>
      <p:pic>
        <p:nvPicPr>
          <p:cNvPr id="26" name="Graphic 25" descr="Chat with solid fill">
            <a:extLst>
              <a:ext uri="{FF2B5EF4-FFF2-40B4-BE49-F238E27FC236}">
                <a16:creationId xmlns:a16="http://schemas.microsoft.com/office/drawing/2014/main" id="{C7214585-4172-ECAD-AFC0-8C597FFD18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62559" y="5285441"/>
            <a:ext cx="914400" cy="914400"/>
          </a:xfrm>
          <a:prstGeom prst="rect">
            <a:avLst/>
          </a:prstGeom>
        </p:spPr>
      </p:pic>
      <p:sp>
        <p:nvSpPr>
          <p:cNvPr id="30" name="TextBox 29">
            <a:extLst>
              <a:ext uri="{FF2B5EF4-FFF2-40B4-BE49-F238E27FC236}">
                <a16:creationId xmlns:a16="http://schemas.microsoft.com/office/drawing/2014/main" id="{6BE63323-0B13-98A0-4E3E-485921EAD78E}"/>
              </a:ext>
            </a:extLst>
          </p:cNvPr>
          <p:cNvSpPr txBox="1"/>
          <p:nvPr/>
        </p:nvSpPr>
        <p:spPr>
          <a:xfrm>
            <a:off x="1184524" y="1894091"/>
            <a:ext cx="9055162" cy="1292662"/>
          </a:xfrm>
          <a:prstGeom prst="rect">
            <a:avLst/>
          </a:prstGeom>
          <a:noFill/>
        </p:spPr>
        <p:txBody>
          <a:bodyPr wrap="square">
            <a:spAutoFit/>
          </a:bodyPr>
          <a:lstStyle/>
          <a:p>
            <a:pPr marL="0" indent="0">
              <a:buNone/>
            </a:pPr>
            <a:r>
              <a:rPr lang="en-GB" sz="2600" dirty="0"/>
              <a:t>Using different colours, </a:t>
            </a:r>
            <a:r>
              <a:rPr lang="en-GB" sz="2600" b="1" dirty="0">
                <a:solidFill>
                  <a:schemeClr val="accent5"/>
                </a:solidFill>
              </a:rPr>
              <a:t>highlight</a:t>
            </a:r>
            <a:r>
              <a:rPr lang="en-GB" sz="2600" dirty="0"/>
              <a:t> what you consider important information that could have affected Lagos’ growing power.</a:t>
            </a:r>
          </a:p>
        </p:txBody>
      </p:sp>
    </p:spTree>
    <p:extLst>
      <p:ext uri="{BB962C8B-B14F-4D97-AF65-F5344CB8AC3E}">
        <p14:creationId xmlns:p14="http://schemas.microsoft.com/office/powerpoint/2010/main" val="1580817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A61C8C4-BB60-BEA9-7AFE-6743B6570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107" y="596184"/>
            <a:ext cx="11163487" cy="573146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7403C4BD-0115-05A5-198A-9E7F826DEAA5}"/>
              </a:ext>
            </a:extLst>
          </p:cNvPr>
          <p:cNvSpPr>
            <a:spLocks noGrp="1"/>
          </p:cNvSpPr>
          <p:nvPr>
            <p:ph idx="1"/>
          </p:nvPr>
        </p:nvSpPr>
        <p:spPr>
          <a:xfrm>
            <a:off x="5047489" y="5594822"/>
            <a:ext cx="6661404" cy="998048"/>
          </a:xfrm>
          <a:solidFill>
            <a:schemeClr val="accent3"/>
          </a:solidFill>
          <a:ln w="63500">
            <a:solidFill>
              <a:schemeClr val="tx1"/>
            </a:solidFill>
            <a:extLst>
              <a:ext uri="{C807C97D-BFC1-408E-A445-0C87EB9F89A2}">
                <ask:lineSketchStyleProps xmlns:ask="http://schemas.microsoft.com/office/drawing/2018/sketchyshapes">
                  <ask:type>
                    <ask:lineSketchNone/>
                  </ask:type>
                </ask:lineSketchStyleProps>
              </a:ext>
            </a:extLst>
          </a:ln>
        </p:spPr>
        <p:txBody>
          <a:bodyPr lIns="180000" tIns="144000">
            <a:normAutofit fontScale="92500"/>
          </a:bodyPr>
          <a:lstStyle/>
          <a:p>
            <a:pPr marL="0" indent="0">
              <a:buNone/>
            </a:pPr>
            <a:r>
              <a:rPr lang="en-GB" dirty="0"/>
              <a:t>"Map to Illustrate the Question of the Niger”, Detail showing Lagos, Nigeria, 1898</a:t>
            </a:r>
          </a:p>
          <a:p>
            <a:endParaRPr lang="en-US" dirty="0"/>
          </a:p>
        </p:txBody>
      </p:sp>
      <p:pic>
        <p:nvPicPr>
          <p:cNvPr id="5" name="Graphic 4">
            <a:extLst>
              <a:ext uri="{FF2B5EF4-FFF2-40B4-BE49-F238E27FC236}">
                <a16:creationId xmlns:a16="http://schemas.microsoft.com/office/drawing/2014/main" id="{90589D5A-8E88-3129-F1DC-CBF0E31E98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107" y="430956"/>
            <a:ext cx="11092068" cy="993912"/>
          </a:xfrm>
          <a:prstGeom prst="rect">
            <a:avLst/>
          </a:prstGeom>
        </p:spPr>
      </p:pic>
      <p:sp>
        <p:nvSpPr>
          <p:cNvPr id="2" name="Title 1">
            <a:extLst>
              <a:ext uri="{FF2B5EF4-FFF2-40B4-BE49-F238E27FC236}">
                <a16:creationId xmlns:a16="http://schemas.microsoft.com/office/drawing/2014/main" id="{C2C057B6-43AE-3428-525F-D52B7BBCB85A}"/>
              </a:ext>
            </a:extLst>
          </p:cNvPr>
          <p:cNvSpPr>
            <a:spLocks noGrp="1"/>
          </p:cNvSpPr>
          <p:nvPr>
            <p:ph type="title"/>
          </p:nvPr>
        </p:nvSpPr>
        <p:spPr>
          <a:xfrm>
            <a:off x="771341" y="265130"/>
            <a:ext cx="10803834" cy="1325563"/>
          </a:xfrm>
        </p:spPr>
        <p:txBody>
          <a:bodyPr anchor="ctr">
            <a:normAutofit/>
          </a:bodyPr>
          <a:lstStyle/>
          <a:p>
            <a:pPr algn="ctr"/>
            <a:r>
              <a:rPr lang="en-US" sz="4600" dirty="0">
                <a:solidFill>
                  <a:schemeClr val="bg1"/>
                </a:solidFill>
              </a:rPr>
              <a:t>Can you find Lagos now? </a:t>
            </a:r>
          </a:p>
        </p:txBody>
      </p:sp>
    </p:spTree>
    <p:extLst>
      <p:ext uri="{BB962C8B-B14F-4D97-AF65-F5344CB8AC3E}">
        <p14:creationId xmlns:p14="http://schemas.microsoft.com/office/powerpoint/2010/main" val="1485054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29CA099-4A72-C440-610C-F216B42629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9966" y="3219896"/>
            <a:ext cx="11092068" cy="1339019"/>
          </a:xfrm>
          <a:prstGeom prst="rect">
            <a:avLst/>
          </a:prstGeom>
        </p:spPr>
      </p:pic>
      <p:pic>
        <p:nvPicPr>
          <p:cNvPr id="11" name="Graphic 10">
            <a:extLst>
              <a:ext uri="{FF2B5EF4-FFF2-40B4-BE49-F238E27FC236}">
                <a16:creationId xmlns:a16="http://schemas.microsoft.com/office/drawing/2014/main" id="{40F63D52-C03A-BE96-1A48-79FCEC2501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5978" y="3110938"/>
            <a:ext cx="767243" cy="724619"/>
          </a:xfrm>
          <a:prstGeom prst="rect">
            <a:avLst/>
          </a:prstGeom>
        </p:spPr>
      </p:pic>
      <p:pic>
        <p:nvPicPr>
          <p:cNvPr id="12" name="Graphic 11">
            <a:extLst>
              <a:ext uri="{FF2B5EF4-FFF2-40B4-BE49-F238E27FC236}">
                <a16:creationId xmlns:a16="http://schemas.microsoft.com/office/drawing/2014/main" id="{94B731C0-3B3D-03C7-7ABF-8486DBD29A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614728" flipH="1">
            <a:off x="10934302" y="3892806"/>
            <a:ext cx="767243" cy="724619"/>
          </a:xfrm>
          <a:prstGeom prst="rect">
            <a:avLst/>
          </a:prstGeom>
        </p:spPr>
      </p:pic>
      <p:sp>
        <p:nvSpPr>
          <p:cNvPr id="3" name="Text Placeholder 2">
            <a:extLst>
              <a:ext uri="{FF2B5EF4-FFF2-40B4-BE49-F238E27FC236}">
                <a16:creationId xmlns:a16="http://schemas.microsoft.com/office/drawing/2014/main" id="{826AE2B0-3789-4F26-915D-86E24D7308BA}"/>
              </a:ext>
            </a:extLst>
          </p:cNvPr>
          <p:cNvSpPr>
            <a:spLocks noGrp="1"/>
          </p:cNvSpPr>
          <p:nvPr>
            <p:ph type="body" idx="1"/>
          </p:nvPr>
        </p:nvSpPr>
        <p:spPr>
          <a:xfrm>
            <a:off x="940149" y="2360311"/>
            <a:ext cx="10116627" cy="823912"/>
          </a:xfrm>
        </p:spPr>
        <p:txBody>
          <a:bodyPr>
            <a:noAutofit/>
          </a:bodyPr>
          <a:lstStyle/>
          <a:p>
            <a:pPr algn="ctr">
              <a:lnSpc>
                <a:spcPts val="2880"/>
              </a:lnSpc>
            </a:pPr>
            <a:r>
              <a:rPr lang="en-GB" b="0" dirty="0"/>
              <a:t>Answer the following question in as much detail as you want. You need to describe </a:t>
            </a:r>
            <a:r>
              <a:rPr lang="en-GB" dirty="0"/>
              <a:t>at least 2 reasons why </a:t>
            </a:r>
            <a:r>
              <a:rPr lang="en-GB" b="0" dirty="0"/>
              <a:t>Lagos became such an important port.</a:t>
            </a:r>
          </a:p>
          <a:p>
            <a:pPr>
              <a:lnSpc>
                <a:spcPts val="2880"/>
              </a:lnSpc>
            </a:pPr>
            <a:endParaRPr lang="en-GB" dirty="0"/>
          </a:p>
        </p:txBody>
      </p:sp>
      <p:sp>
        <p:nvSpPr>
          <p:cNvPr id="4" name="Content Placeholder 3">
            <a:extLst>
              <a:ext uri="{FF2B5EF4-FFF2-40B4-BE49-F238E27FC236}">
                <a16:creationId xmlns:a16="http://schemas.microsoft.com/office/drawing/2014/main" id="{09BCCA8E-8D5A-4E2B-A2A3-84F4F21E8DBA}"/>
              </a:ext>
            </a:extLst>
          </p:cNvPr>
          <p:cNvSpPr>
            <a:spLocks noGrp="1"/>
          </p:cNvSpPr>
          <p:nvPr>
            <p:ph sz="half" idx="2"/>
          </p:nvPr>
        </p:nvSpPr>
        <p:spPr>
          <a:xfrm>
            <a:off x="1436311" y="3492937"/>
            <a:ext cx="9124305" cy="908961"/>
          </a:xfrm>
        </p:spPr>
        <p:txBody>
          <a:bodyPr>
            <a:normAutofit lnSpcReduction="10000"/>
          </a:bodyPr>
          <a:lstStyle/>
          <a:p>
            <a:pPr marL="0" indent="0" algn="ctr">
              <a:buNone/>
            </a:pPr>
            <a:r>
              <a:rPr lang="en-GB" sz="3200" b="1" dirty="0"/>
              <a:t>How did Lagos become such an important Port for the Slave Trade?</a:t>
            </a:r>
          </a:p>
          <a:p>
            <a:pPr marL="0" indent="0" algn="ctr">
              <a:buNone/>
            </a:pPr>
            <a:endParaRPr lang="en-GB" sz="3200" b="1" dirty="0"/>
          </a:p>
          <a:p>
            <a:pPr marL="0" indent="0" algn="ctr">
              <a:buNone/>
            </a:pPr>
            <a:endParaRPr lang="en-GB" sz="3200" b="1" dirty="0"/>
          </a:p>
          <a:p>
            <a:pPr marL="0" indent="0">
              <a:buNone/>
            </a:pPr>
            <a:endParaRPr lang="en-GB" dirty="0"/>
          </a:p>
        </p:txBody>
      </p:sp>
      <p:sp>
        <p:nvSpPr>
          <p:cNvPr id="14" name="TextBox 13">
            <a:extLst>
              <a:ext uri="{FF2B5EF4-FFF2-40B4-BE49-F238E27FC236}">
                <a16:creationId xmlns:a16="http://schemas.microsoft.com/office/drawing/2014/main" id="{251710B1-8B25-A248-680A-B50646F2CAAC}"/>
              </a:ext>
            </a:extLst>
          </p:cNvPr>
          <p:cNvSpPr txBox="1"/>
          <p:nvPr/>
        </p:nvSpPr>
        <p:spPr>
          <a:xfrm>
            <a:off x="2056275" y="4654732"/>
            <a:ext cx="8079447" cy="1475276"/>
          </a:xfrm>
          <a:prstGeom prst="rect">
            <a:avLst/>
          </a:prstGeom>
          <a:noFill/>
        </p:spPr>
        <p:txBody>
          <a:bodyPr wrap="square">
            <a:spAutoFit/>
          </a:bodyPr>
          <a:lstStyle/>
          <a:p>
            <a:pPr marL="0" indent="0" algn="ctr">
              <a:lnSpc>
                <a:spcPct val="90000"/>
              </a:lnSpc>
              <a:buNone/>
            </a:pPr>
            <a:endParaRPr lang="en-GB" sz="2400" b="1" dirty="0"/>
          </a:p>
          <a:p>
            <a:pPr marL="0" indent="0" algn="ctr">
              <a:lnSpc>
                <a:spcPct val="90000"/>
              </a:lnSpc>
              <a:buNone/>
            </a:pPr>
            <a:endParaRPr lang="en-GB" sz="2400" b="1" dirty="0"/>
          </a:p>
          <a:p>
            <a:pPr marL="0" indent="0" algn="ctr">
              <a:lnSpc>
                <a:spcPts val="2800"/>
              </a:lnSpc>
              <a:buNone/>
            </a:pPr>
            <a:r>
              <a:rPr lang="en-GB" sz="2400" b="1" dirty="0"/>
              <a:t>Extension: </a:t>
            </a:r>
            <a:r>
              <a:rPr lang="en-GB" sz="2400" dirty="0"/>
              <a:t>In your own words, why were these factors important in making Lagos such a powerful port?</a:t>
            </a:r>
          </a:p>
        </p:txBody>
      </p:sp>
      <p:sp>
        <p:nvSpPr>
          <p:cNvPr id="15" name="Google Shape;197;g2db7d6dfe87_0_0">
            <a:extLst>
              <a:ext uri="{FF2B5EF4-FFF2-40B4-BE49-F238E27FC236}">
                <a16:creationId xmlns:a16="http://schemas.microsoft.com/office/drawing/2014/main" id="{FF7B619D-0E80-D8A6-3E07-CB44656C0AD1}"/>
              </a:ext>
            </a:extLst>
          </p:cNvPr>
          <p:cNvSpPr txBox="1">
            <a:spLocks noGrp="1"/>
          </p:cNvSpPr>
          <p:nvPr>
            <p:ph type="title"/>
          </p:nvPr>
        </p:nvSpPr>
        <p:spPr>
          <a:xfrm>
            <a:off x="816527" y="404881"/>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t>Plenary</a:t>
            </a:r>
            <a:endParaRPr sz="3600" dirty="0"/>
          </a:p>
        </p:txBody>
      </p:sp>
    </p:spTree>
    <p:extLst>
      <p:ext uri="{BB962C8B-B14F-4D97-AF65-F5344CB8AC3E}">
        <p14:creationId xmlns:p14="http://schemas.microsoft.com/office/powerpoint/2010/main" val="1556199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hape&#10;&#10;Description automatically generated">
            <a:extLst>
              <a:ext uri="{FF2B5EF4-FFF2-40B4-BE49-F238E27FC236}">
                <a16:creationId xmlns:a16="http://schemas.microsoft.com/office/drawing/2014/main" id="{160D18AF-8584-7D0B-A0E4-1F0C24ABFCC9}"/>
              </a:ext>
            </a:extLst>
          </p:cNvPr>
          <p:cNvPicPr>
            <a:picLocks noChangeAspect="1"/>
          </p:cNvPicPr>
          <p:nvPr/>
        </p:nvPicPr>
        <p:blipFill>
          <a:blip r:embed="rId2"/>
          <a:stretch>
            <a:fillRect/>
          </a:stretch>
        </p:blipFill>
        <p:spPr>
          <a:xfrm>
            <a:off x="-1" y="0"/>
            <a:ext cx="12536823" cy="7051963"/>
          </a:xfrm>
          <a:prstGeom prst="rect">
            <a:avLst/>
          </a:prstGeom>
        </p:spPr>
      </p:pic>
      <p:pic>
        <p:nvPicPr>
          <p:cNvPr id="7" name="Graphic 6">
            <a:extLst>
              <a:ext uri="{FF2B5EF4-FFF2-40B4-BE49-F238E27FC236}">
                <a16:creationId xmlns:a16="http://schemas.microsoft.com/office/drawing/2014/main" id="{294AA5C9-AC3D-EAE8-C255-C707B77C67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57074">
            <a:off x="4251283" y="1584283"/>
            <a:ext cx="3689434" cy="3689434"/>
          </a:xfrm>
          <a:prstGeom prst="rect">
            <a:avLst/>
          </a:prstGeom>
        </p:spPr>
      </p:pic>
    </p:spTree>
    <p:extLst>
      <p:ext uri="{BB962C8B-B14F-4D97-AF65-F5344CB8AC3E}">
        <p14:creationId xmlns:p14="http://schemas.microsoft.com/office/powerpoint/2010/main" val="1982482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533DEC-0B86-492E-8082-5ECC21AA3400}"/>
              </a:ext>
            </a:extLst>
          </p:cNvPr>
          <p:cNvSpPr>
            <a:spLocks noGrp="1"/>
          </p:cNvSpPr>
          <p:nvPr>
            <p:ph type="body" idx="1"/>
          </p:nvPr>
        </p:nvSpPr>
        <p:spPr>
          <a:xfrm>
            <a:off x="1406710" y="2094401"/>
            <a:ext cx="9378579" cy="823912"/>
          </a:xfrm>
        </p:spPr>
        <p:txBody>
          <a:bodyPr/>
          <a:lstStyle/>
          <a:p>
            <a:r>
              <a:rPr lang="en-GB" dirty="0"/>
              <a:t>Describe different ways in which Igbo communities resisted the trade in enslaved African people.</a:t>
            </a:r>
          </a:p>
        </p:txBody>
      </p:sp>
      <p:sp>
        <p:nvSpPr>
          <p:cNvPr id="4" name="Content Placeholder 3">
            <a:extLst>
              <a:ext uri="{FF2B5EF4-FFF2-40B4-BE49-F238E27FC236}">
                <a16:creationId xmlns:a16="http://schemas.microsoft.com/office/drawing/2014/main" id="{20744015-B6BB-47E0-9BC0-F8DCE6CD6AC7}"/>
              </a:ext>
            </a:extLst>
          </p:cNvPr>
          <p:cNvSpPr>
            <a:spLocks noGrp="1"/>
          </p:cNvSpPr>
          <p:nvPr>
            <p:ph sz="half" idx="2"/>
          </p:nvPr>
        </p:nvSpPr>
        <p:spPr>
          <a:xfrm>
            <a:off x="8874251" y="2798762"/>
            <a:ext cx="4553712" cy="3684588"/>
          </a:xfrm>
        </p:spPr>
        <p:txBody>
          <a:bodyPr>
            <a:normAutofit/>
          </a:bodyPr>
          <a:lstStyle/>
          <a:p>
            <a:pPr marL="0" indent="0">
              <a:buNone/>
            </a:pPr>
            <a:r>
              <a:rPr lang="en-GB" sz="2800" dirty="0"/>
              <a:t>4 Marks</a:t>
            </a:r>
          </a:p>
        </p:txBody>
      </p:sp>
      <p:pic>
        <p:nvPicPr>
          <p:cNvPr id="7" name="Graphic 6">
            <a:extLst>
              <a:ext uri="{FF2B5EF4-FFF2-40B4-BE49-F238E27FC236}">
                <a16:creationId xmlns:a16="http://schemas.microsoft.com/office/drawing/2014/main" id="{BD83F35F-B5D6-2DBC-043A-8FB5C0B0B1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61542" y="484040"/>
            <a:ext cx="3898900" cy="863600"/>
          </a:xfrm>
          <a:prstGeom prst="rect">
            <a:avLst/>
          </a:prstGeom>
        </p:spPr>
      </p:pic>
    </p:spTree>
    <p:extLst>
      <p:ext uri="{BB962C8B-B14F-4D97-AF65-F5344CB8AC3E}">
        <p14:creationId xmlns:p14="http://schemas.microsoft.com/office/powerpoint/2010/main" val="2175967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125732-96BE-48DD-8BED-8458390D8354}"/>
              </a:ext>
            </a:extLst>
          </p:cNvPr>
          <p:cNvSpPr>
            <a:spLocks noGrp="1"/>
          </p:cNvSpPr>
          <p:nvPr>
            <p:ph type="subTitle" idx="1"/>
          </p:nvPr>
        </p:nvSpPr>
        <p:spPr>
          <a:xfrm>
            <a:off x="1298448" y="2861938"/>
            <a:ext cx="6429989" cy="769286"/>
          </a:xfrm>
        </p:spPr>
        <p:txBody>
          <a:bodyPr/>
          <a:lstStyle/>
          <a:p>
            <a:r>
              <a:rPr lang="en-GB" dirty="0"/>
              <a:t>Lesson 4</a:t>
            </a:r>
          </a:p>
        </p:txBody>
      </p:sp>
      <p:sp>
        <p:nvSpPr>
          <p:cNvPr id="6" name="Title 5">
            <a:extLst>
              <a:ext uri="{FF2B5EF4-FFF2-40B4-BE49-F238E27FC236}">
                <a16:creationId xmlns:a16="http://schemas.microsoft.com/office/drawing/2014/main" id="{87A86930-FF49-D13F-FFF4-FACB9C5DEA4B}"/>
              </a:ext>
            </a:extLst>
          </p:cNvPr>
          <p:cNvSpPr>
            <a:spLocks noGrp="1"/>
          </p:cNvSpPr>
          <p:nvPr>
            <p:ph type="ctrTitle"/>
          </p:nvPr>
        </p:nvSpPr>
        <p:spPr>
          <a:xfrm>
            <a:off x="1298448" y="269044"/>
            <a:ext cx="6272783" cy="2518117"/>
          </a:xfrm>
        </p:spPr>
        <p:txBody>
          <a:bodyPr>
            <a:noAutofit/>
          </a:bodyPr>
          <a:lstStyle/>
          <a:p>
            <a:pPr algn="ctr"/>
            <a:br>
              <a:rPr lang="en-GB" sz="4000" dirty="0"/>
            </a:br>
            <a:r>
              <a:rPr lang="en-GB" sz="4000" dirty="0"/>
              <a:t>Why did Lagos become such an important port for the trade in enslaved African people? </a:t>
            </a:r>
            <a:br>
              <a:rPr lang="en-GB" sz="4000" dirty="0"/>
            </a:br>
            <a:endParaRPr lang="en-US" sz="4000" dirty="0"/>
          </a:p>
        </p:txBody>
      </p:sp>
      <p:pic>
        <p:nvPicPr>
          <p:cNvPr id="1026" name="Picture 2" descr="British Men o' War Attacked by the King of Lagos">
            <a:extLst>
              <a:ext uri="{FF2B5EF4-FFF2-40B4-BE49-F238E27FC236}">
                <a16:creationId xmlns:a16="http://schemas.microsoft.com/office/drawing/2014/main" id="{79CA1DA4-AA6E-62B2-4F7C-DECAE5254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9708" y="2861938"/>
            <a:ext cx="7176195" cy="3647898"/>
          </a:xfrm>
          <a:prstGeom prst="rect">
            <a:avLst/>
          </a:prstGeom>
          <a:noFill/>
          <a:ln w="101600">
            <a:solidFill>
              <a:schemeClr val="accent3"/>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A0B364-A3EF-C505-7BC1-5A18AF1C3F38}"/>
              </a:ext>
            </a:extLst>
          </p:cNvPr>
          <p:cNvSpPr txBox="1"/>
          <p:nvPr/>
        </p:nvSpPr>
        <p:spPr>
          <a:xfrm>
            <a:off x="8690414" y="3034090"/>
            <a:ext cx="3030071" cy="1754326"/>
          </a:xfrm>
          <a:prstGeom prst="rect">
            <a:avLst/>
          </a:prstGeom>
          <a:noFill/>
        </p:spPr>
        <p:txBody>
          <a:bodyPr wrap="square" rtlCol="0">
            <a:spAutoFit/>
          </a:bodyPr>
          <a:lstStyle/>
          <a:p>
            <a:pPr algn="r"/>
            <a:r>
              <a:rPr lang="en-US" dirty="0"/>
              <a:t>James George Philp, British Men o' War Attacked by the King of Lagos, 1851.  </a:t>
            </a:r>
          </a:p>
          <a:p>
            <a:pPr algn="r"/>
            <a:r>
              <a:rPr lang="en-US" dirty="0"/>
              <a:t>Government Art Collection.</a:t>
            </a:r>
          </a:p>
          <a:p>
            <a:r>
              <a:rPr lang="en-US" dirty="0"/>
              <a:t> </a:t>
            </a:r>
          </a:p>
          <a:p>
            <a:endParaRPr lang="en-US" dirty="0"/>
          </a:p>
        </p:txBody>
      </p:sp>
    </p:spTree>
    <p:extLst>
      <p:ext uri="{BB962C8B-B14F-4D97-AF65-F5344CB8AC3E}">
        <p14:creationId xmlns:p14="http://schemas.microsoft.com/office/powerpoint/2010/main" val="1267432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4B6FCD6-0B2B-A464-46D1-A03D4B37EB82}"/>
              </a:ext>
            </a:extLst>
          </p:cNvPr>
          <p:cNvSpPr>
            <a:spLocks noGrp="1"/>
          </p:cNvSpPr>
          <p:nvPr>
            <p:ph type="subTitle" idx="1"/>
          </p:nvPr>
        </p:nvSpPr>
        <p:spPr>
          <a:xfrm>
            <a:off x="944880" y="2590800"/>
            <a:ext cx="4735484" cy="3865418"/>
          </a:xfrm>
        </p:spPr>
        <p:txBody>
          <a:bodyPr>
            <a:normAutofit/>
          </a:bodyPr>
          <a:lstStyle/>
          <a:p>
            <a:pPr>
              <a:lnSpc>
                <a:spcPct val="90000"/>
              </a:lnSpc>
            </a:pPr>
            <a:r>
              <a:rPr lang="en-GB" sz="2200" b="1" dirty="0"/>
              <a:t>We will learn…</a:t>
            </a:r>
            <a:endParaRPr lang="en-US" sz="2200" b="1" dirty="0"/>
          </a:p>
          <a:p>
            <a:pPr>
              <a:lnSpc>
                <a:spcPct val="90000"/>
              </a:lnSpc>
            </a:pPr>
            <a:endParaRPr lang="en-US" sz="2200" dirty="0"/>
          </a:p>
          <a:p>
            <a:pPr>
              <a:lnSpc>
                <a:spcPct val="90000"/>
              </a:lnSpc>
            </a:pPr>
            <a:r>
              <a:rPr lang="en-US" sz="2200" dirty="0"/>
              <a:t>About the </a:t>
            </a:r>
            <a:r>
              <a:rPr lang="en-US" sz="2200" b="1" dirty="0"/>
              <a:t>different reasons </a:t>
            </a:r>
            <a:r>
              <a:rPr lang="en-US" sz="2200" dirty="0"/>
              <a:t>why Lagos became one of the most important Slave Trade ports in West Africa.</a:t>
            </a:r>
          </a:p>
          <a:p>
            <a:pPr>
              <a:lnSpc>
                <a:spcPct val="90000"/>
              </a:lnSpc>
            </a:pPr>
            <a:r>
              <a:rPr lang="en-US" sz="2200" b="1" dirty="0"/>
              <a:t>How</a:t>
            </a:r>
            <a:r>
              <a:rPr lang="en-US" sz="2200" dirty="0"/>
              <a:t> each of these factors impacted Lagos’ importance in West Africa.</a:t>
            </a:r>
            <a:endParaRPr lang="en-GB" sz="2200" dirty="0"/>
          </a:p>
        </p:txBody>
      </p:sp>
      <p:sp>
        <p:nvSpPr>
          <p:cNvPr id="3" name="Text Placeholder 2">
            <a:extLst>
              <a:ext uri="{FF2B5EF4-FFF2-40B4-BE49-F238E27FC236}">
                <a16:creationId xmlns:a16="http://schemas.microsoft.com/office/drawing/2014/main" id="{233A1DF8-F35B-D2B1-37E8-B37FE31CC8E7}"/>
              </a:ext>
            </a:extLst>
          </p:cNvPr>
          <p:cNvSpPr>
            <a:spLocks noGrp="1"/>
          </p:cNvSpPr>
          <p:nvPr>
            <p:ph type="body" sz="quarter" idx="11"/>
          </p:nvPr>
        </p:nvSpPr>
        <p:spPr>
          <a:xfrm>
            <a:off x="6811963" y="2590800"/>
            <a:ext cx="4735484" cy="3578225"/>
          </a:xfrm>
        </p:spPr>
        <p:txBody>
          <a:bodyPr>
            <a:noAutofit/>
          </a:bodyPr>
          <a:lstStyle/>
          <a:p>
            <a:r>
              <a:rPr lang="en-GB" sz="2200" b="1" dirty="0"/>
              <a:t>We will be successful if we can…</a:t>
            </a:r>
            <a:endParaRPr lang="en-US" sz="2200" b="1" dirty="0"/>
          </a:p>
          <a:p>
            <a:endParaRPr lang="en-US" sz="2200" b="1" dirty="0"/>
          </a:p>
          <a:p>
            <a:r>
              <a:rPr lang="en-US" sz="2200" b="1" dirty="0"/>
              <a:t>Gather, </a:t>
            </a:r>
            <a:r>
              <a:rPr lang="en-US" sz="2200" b="1" dirty="0" err="1"/>
              <a:t>organise</a:t>
            </a:r>
            <a:r>
              <a:rPr lang="en-US" sz="2200" b="1" dirty="0"/>
              <a:t> and </a:t>
            </a:r>
            <a:r>
              <a:rPr lang="en-US" sz="2200" b="1" dirty="0" err="1"/>
              <a:t>summarise</a:t>
            </a:r>
            <a:r>
              <a:rPr lang="en-US" sz="2200" b="1" dirty="0"/>
              <a:t> </a:t>
            </a:r>
            <a:r>
              <a:rPr lang="en-US" sz="2200" dirty="0"/>
              <a:t>information</a:t>
            </a:r>
            <a:r>
              <a:rPr lang="en-US" sz="2200" b="1" dirty="0"/>
              <a:t> </a:t>
            </a:r>
            <a:r>
              <a:rPr lang="en-US" sz="2200" dirty="0"/>
              <a:t>from secondary sources.</a:t>
            </a:r>
          </a:p>
          <a:p>
            <a:r>
              <a:rPr lang="en-US" sz="2200" b="1" dirty="0"/>
              <a:t>Describe</a:t>
            </a:r>
            <a:r>
              <a:rPr lang="en-US" sz="2200" dirty="0"/>
              <a:t> 2 factors that affected the development of Lagos as a slaving port.</a:t>
            </a:r>
          </a:p>
          <a:p>
            <a:r>
              <a:rPr lang="en-US" sz="2200" b="1" dirty="0"/>
              <a:t>Explain</a:t>
            </a:r>
            <a:r>
              <a:rPr lang="en-US" sz="2200" dirty="0"/>
              <a:t> the reasons why these factors impacted Lagos’ importance as a port.</a:t>
            </a:r>
            <a:endParaRPr lang="en-US" sz="2200" dirty="0">
              <a:cs typeface="Arial"/>
            </a:endParaRPr>
          </a:p>
          <a:p>
            <a:endParaRPr lang="en-US" sz="2200" dirty="0"/>
          </a:p>
        </p:txBody>
      </p:sp>
    </p:spTree>
    <p:extLst>
      <p:ext uri="{BB962C8B-B14F-4D97-AF65-F5344CB8AC3E}">
        <p14:creationId xmlns:p14="http://schemas.microsoft.com/office/powerpoint/2010/main" val="1322283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map of africa with different countries/regions&#10;&#10;Description automatically generated">
            <a:extLst>
              <a:ext uri="{FF2B5EF4-FFF2-40B4-BE49-F238E27FC236}">
                <a16:creationId xmlns:a16="http://schemas.microsoft.com/office/drawing/2014/main" id="{B2BDDFC7-48B7-B535-3FCE-3C70D79E6AC0}"/>
              </a:ext>
            </a:extLst>
          </p:cNvPr>
          <p:cNvPicPr>
            <a:picLocks noChangeAspect="1"/>
          </p:cNvPicPr>
          <p:nvPr/>
        </p:nvPicPr>
        <p:blipFill>
          <a:blip r:embed="rId2"/>
          <a:stretch>
            <a:fillRect/>
          </a:stretch>
        </p:blipFill>
        <p:spPr>
          <a:xfrm>
            <a:off x="-1098746" y="2116899"/>
            <a:ext cx="7772400" cy="4371975"/>
          </a:xfrm>
          <a:prstGeom prst="rect">
            <a:avLst/>
          </a:prstGeom>
        </p:spPr>
      </p:pic>
      <p:sp>
        <p:nvSpPr>
          <p:cNvPr id="2" name="Title 1">
            <a:extLst>
              <a:ext uri="{FF2B5EF4-FFF2-40B4-BE49-F238E27FC236}">
                <a16:creationId xmlns:a16="http://schemas.microsoft.com/office/drawing/2014/main" id="{776B90BB-EA30-83D8-4FD5-38AA9F68606A}"/>
              </a:ext>
            </a:extLst>
          </p:cNvPr>
          <p:cNvSpPr>
            <a:spLocks noGrp="1"/>
          </p:cNvSpPr>
          <p:nvPr>
            <p:ph type="title"/>
          </p:nvPr>
        </p:nvSpPr>
        <p:spPr>
          <a:xfrm>
            <a:off x="1463159" y="511850"/>
            <a:ext cx="9904087" cy="886181"/>
          </a:xfrm>
        </p:spPr>
        <p:txBody>
          <a:bodyPr anchor="b">
            <a:normAutofit/>
          </a:bodyPr>
          <a:lstStyle/>
          <a:p>
            <a:pPr algn="ctr"/>
            <a:r>
              <a:rPr lang="en-US" sz="4200" dirty="0">
                <a:solidFill>
                  <a:schemeClr val="accent5"/>
                </a:solidFill>
              </a:rPr>
              <a:t>Lagos: A Bit of Context</a:t>
            </a:r>
          </a:p>
        </p:txBody>
      </p:sp>
      <p:pic>
        <p:nvPicPr>
          <p:cNvPr id="10" name="Picture 9" descr="A map of africa with different colors&#10;&#10;Description automatically generated">
            <a:extLst>
              <a:ext uri="{FF2B5EF4-FFF2-40B4-BE49-F238E27FC236}">
                <a16:creationId xmlns:a16="http://schemas.microsoft.com/office/drawing/2014/main" id="{BD91A924-EC04-4558-8E96-98EF1E143705}"/>
              </a:ext>
            </a:extLst>
          </p:cNvPr>
          <p:cNvPicPr>
            <a:picLocks noChangeAspect="1"/>
          </p:cNvPicPr>
          <p:nvPr/>
        </p:nvPicPr>
        <p:blipFill>
          <a:blip r:embed="rId3"/>
          <a:stretch>
            <a:fillRect/>
          </a:stretch>
        </p:blipFill>
        <p:spPr>
          <a:xfrm>
            <a:off x="3987707" y="1447346"/>
            <a:ext cx="7772400" cy="4072951"/>
          </a:xfrm>
          <a:prstGeom prst="rect">
            <a:avLst/>
          </a:prstGeom>
        </p:spPr>
      </p:pic>
      <p:grpSp>
        <p:nvGrpSpPr>
          <p:cNvPr id="11" name="Group 10">
            <a:extLst>
              <a:ext uri="{FF2B5EF4-FFF2-40B4-BE49-F238E27FC236}">
                <a16:creationId xmlns:a16="http://schemas.microsoft.com/office/drawing/2014/main" id="{0C6600A8-E75C-22CA-1DBE-087281259836}"/>
              </a:ext>
            </a:extLst>
          </p:cNvPr>
          <p:cNvGrpSpPr/>
          <p:nvPr/>
        </p:nvGrpSpPr>
        <p:grpSpPr>
          <a:xfrm>
            <a:off x="1897101" y="3610389"/>
            <a:ext cx="1000440" cy="1581471"/>
            <a:chOff x="9906874" y="1036322"/>
            <a:chExt cx="1000440" cy="1581471"/>
          </a:xfrm>
        </p:grpSpPr>
        <p:sp>
          <p:nvSpPr>
            <p:cNvPr id="12" name="Rounded Rectangle 11">
              <a:extLst>
                <a:ext uri="{FF2B5EF4-FFF2-40B4-BE49-F238E27FC236}">
                  <a16:creationId xmlns:a16="http://schemas.microsoft.com/office/drawing/2014/main" id="{FB94816A-9ADF-9E19-79E6-9FF1B0F248B4}"/>
                </a:ext>
              </a:extLst>
            </p:cNvPr>
            <p:cNvSpPr/>
            <p:nvPr/>
          </p:nvSpPr>
          <p:spPr>
            <a:xfrm rot="19377854">
              <a:off x="10767897" y="1605503"/>
              <a:ext cx="139417" cy="1012290"/>
            </a:xfrm>
            <a:custGeom>
              <a:avLst/>
              <a:gdLst>
                <a:gd name="connsiteX0" fmla="*/ 0 w 139417"/>
                <a:gd name="connsiteY0" fmla="*/ 23237 h 1012290"/>
                <a:gd name="connsiteX1" fmla="*/ 23237 w 139417"/>
                <a:gd name="connsiteY1" fmla="*/ 0 h 1012290"/>
                <a:gd name="connsiteX2" fmla="*/ 116180 w 139417"/>
                <a:gd name="connsiteY2" fmla="*/ 0 h 1012290"/>
                <a:gd name="connsiteX3" fmla="*/ 139417 w 139417"/>
                <a:gd name="connsiteY3" fmla="*/ 23237 h 1012290"/>
                <a:gd name="connsiteX4" fmla="*/ 139417 w 139417"/>
                <a:gd name="connsiteY4" fmla="*/ 496487 h 1012290"/>
                <a:gd name="connsiteX5" fmla="*/ 139417 w 139417"/>
                <a:gd name="connsiteY5" fmla="*/ 989053 h 1012290"/>
                <a:gd name="connsiteX6" fmla="*/ 116180 w 139417"/>
                <a:gd name="connsiteY6" fmla="*/ 1012290 h 1012290"/>
                <a:gd name="connsiteX7" fmla="*/ 23237 w 139417"/>
                <a:gd name="connsiteY7" fmla="*/ 1012290 h 1012290"/>
                <a:gd name="connsiteX8" fmla="*/ 0 w 139417"/>
                <a:gd name="connsiteY8" fmla="*/ 989053 h 1012290"/>
                <a:gd name="connsiteX9" fmla="*/ 0 w 139417"/>
                <a:gd name="connsiteY9" fmla="*/ 486829 h 1012290"/>
                <a:gd name="connsiteX10" fmla="*/ 0 w 139417"/>
                <a:gd name="connsiteY10" fmla="*/ 23237 h 101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417" h="1012290" fill="none" extrusionOk="0">
                  <a:moveTo>
                    <a:pt x="0" y="23237"/>
                  </a:moveTo>
                  <a:cubicBezTo>
                    <a:pt x="-3494" y="9347"/>
                    <a:pt x="12232" y="1223"/>
                    <a:pt x="23237" y="0"/>
                  </a:cubicBezTo>
                  <a:cubicBezTo>
                    <a:pt x="64796" y="-2276"/>
                    <a:pt x="79263" y="9714"/>
                    <a:pt x="116180" y="0"/>
                  </a:cubicBezTo>
                  <a:cubicBezTo>
                    <a:pt x="127991" y="-1678"/>
                    <a:pt x="139402" y="8874"/>
                    <a:pt x="139417" y="23237"/>
                  </a:cubicBezTo>
                  <a:cubicBezTo>
                    <a:pt x="175216" y="225536"/>
                    <a:pt x="121858" y="349868"/>
                    <a:pt x="139417" y="496487"/>
                  </a:cubicBezTo>
                  <a:cubicBezTo>
                    <a:pt x="156976" y="643106"/>
                    <a:pt x="114989" y="880751"/>
                    <a:pt x="139417" y="989053"/>
                  </a:cubicBezTo>
                  <a:cubicBezTo>
                    <a:pt x="135708" y="1002147"/>
                    <a:pt x="131750" y="1014008"/>
                    <a:pt x="116180" y="1012290"/>
                  </a:cubicBezTo>
                  <a:cubicBezTo>
                    <a:pt x="82401" y="1015776"/>
                    <a:pt x="49556" y="1007712"/>
                    <a:pt x="23237" y="1012290"/>
                  </a:cubicBezTo>
                  <a:cubicBezTo>
                    <a:pt x="9536" y="1012378"/>
                    <a:pt x="1181" y="1002141"/>
                    <a:pt x="0" y="989053"/>
                  </a:cubicBezTo>
                  <a:cubicBezTo>
                    <a:pt x="-11290" y="797386"/>
                    <a:pt x="35451" y="683289"/>
                    <a:pt x="0" y="486829"/>
                  </a:cubicBezTo>
                  <a:cubicBezTo>
                    <a:pt x="-35451" y="290369"/>
                    <a:pt x="3558" y="164388"/>
                    <a:pt x="0" y="23237"/>
                  </a:cubicBezTo>
                  <a:close/>
                </a:path>
                <a:path w="139417" h="1012290" stroke="0" extrusionOk="0">
                  <a:moveTo>
                    <a:pt x="0" y="23237"/>
                  </a:moveTo>
                  <a:cubicBezTo>
                    <a:pt x="304" y="10487"/>
                    <a:pt x="10765" y="752"/>
                    <a:pt x="23237" y="0"/>
                  </a:cubicBezTo>
                  <a:cubicBezTo>
                    <a:pt x="45874" y="-6939"/>
                    <a:pt x="92842" y="6142"/>
                    <a:pt x="116180" y="0"/>
                  </a:cubicBezTo>
                  <a:cubicBezTo>
                    <a:pt x="129224" y="-2778"/>
                    <a:pt x="139214" y="10078"/>
                    <a:pt x="139417" y="23237"/>
                  </a:cubicBezTo>
                  <a:cubicBezTo>
                    <a:pt x="143128" y="132596"/>
                    <a:pt x="105961" y="379677"/>
                    <a:pt x="139417" y="486829"/>
                  </a:cubicBezTo>
                  <a:cubicBezTo>
                    <a:pt x="172873" y="593981"/>
                    <a:pt x="113730" y="751999"/>
                    <a:pt x="139417" y="989053"/>
                  </a:cubicBezTo>
                  <a:cubicBezTo>
                    <a:pt x="138733" y="1001092"/>
                    <a:pt x="129129" y="1012958"/>
                    <a:pt x="116180" y="1012290"/>
                  </a:cubicBezTo>
                  <a:cubicBezTo>
                    <a:pt x="81614" y="1021879"/>
                    <a:pt x="43688" y="1011631"/>
                    <a:pt x="23237" y="1012290"/>
                  </a:cubicBezTo>
                  <a:cubicBezTo>
                    <a:pt x="7509" y="1013364"/>
                    <a:pt x="89" y="1004304"/>
                    <a:pt x="0" y="989053"/>
                  </a:cubicBezTo>
                  <a:cubicBezTo>
                    <a:pt x="-3155" y="810353"/>
                    <a:pt x="52585" y="752188"/>
                    <a:pt x="0" y="535119"/>
                  </a:cubicBezTo>
                  <a:cubicBezTo>
                    <a:pt x="-52585" y="318050"/>
                    <a:pt x="44996" y="215646"/>
                    <a:pt x="0" y="23237"/>
                  </a:cubicBezTo>
                  <a:close/>
                </a:path>
              </a:pathLst>
            </a:custGeom>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13" name="Moon 12">
              <a:extLst>
                <a:ext uri="{FF2B5EF4-FFF2-40B4-BE49-F238E27FC236}">
                  <a16:creationId xmlns:a16="http://schemas.microsoft.com/office/drawing/2014/main" id="{C4364822-4700-A359-AD7E-4B593A5D815C}"/>
                </a:ext>
              </a:extLst>
            </p:cNvPr>
            <p:cNvSpPr/>
            <p:nvPr/>
          </p:nvSpPr>
          <p:spPr>
            <a:xfrm rot="12459735">
              <a:off x="10384361" y="1284599"/>
              <a:ext cx="157684" cy="451791"/>
            </a:xfrm>
            <a:prstGeom prst="moon">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ughnut 13">
              <a:extLst>
                <a:ext uri="{FF2B5EF4-FFF2-40B4-BE49-F238E27FC236}">
                  <a16:creationId xmlns:a16="http://schemas.microsoft.com/office/drawing/2014/main" id="{5553DC66-E656-A874-64C6-AA81C9A98CB8}"/>
                </a:ext>
              </a:extLst>
            </p:cNvPr>
            <p:cNvSpPr/>
            <p:nvPr/>
          </p:nvSpPr>
          <p:spPr>
            <a:xfrm>
              <a:off x="9906874" y="1036322"/>
              <a:ext cx="791363" cy="791363"/>
            </a:xfrm>
            <a:custGeom>
              <a:avLst/>
              <a:gdLst>
                <a:gd name="connsiteX0" fmla="*/ 0 w 791363"/>
                <a:gd name="connsiteY0" fmla="*/ 395682 h 791363"/>
                <a:gd name="connsiteX1" fmla="*/ 395682 w 791363"/>
                <a:gd name="connsiteY1" fmla="*/ 0 h 791363"/>
                <a:gd name="connsiteX2" fmla="*/ 791364 w 791363"/>
                <a:gd name="connsiteY2" fmla="*/ 395682 h 791363"/>
                <a:gd name="connsiteX3" fmla="*/ 395682 w 791363"/>
                <a:gd name="connsiteY3" fmla="*/ 791364 h 791363"/>
                <a:gd name="connsiteX4" fmla="*/ 0 w 791363"/>
                <a:gd name="connsiteY4" fmla="*/ 395682 h 791363"/>
                <a:gd name="connsiteX5" fmla="*/ 69094 w 791363"/>
                <a:gd name="connsiteY5" fmla="*/ 395682 h 791363"/>
                <a:gd name="connsiteX6" fmla="*/ 395682 w 791363"/>
                <a:gd name="connsiteY6" fmla="*/ 722270 h 791363"/>
                <a:gd name="connsiteX7" fmla="*/ 722270 w 791363"/>
                <a:gd name="connsiteY7" fmla="*/ 395682 h 791363"/>
                <a:gd name="connsiteX8" fmla="*/ 395682 w 791363"/>
                <a:gd name="connsiteY8" fmla="*/ 69094 h 791363"/>
                <a:gd name="connsiteX9" fmla="*/ 69094 w 791363"/>
                <a:gd name="connsiteY9" fmla="*/ 395682 h 7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1363" h="791363" fill="none" extrusionOk="0">
                  <a:moveTo>
                    <a:pt x="0" y="395682"/>
                  </a:moveTo>
                  <a:cubicBezTo>
                    <a:pt x="-23383" y="173371"/>
                    <a:pt x="215638" y="31474"/>
                    <a:pt x="395682" y="0"/>
                  </a:cubicBezTo>
                  <a:cubicBezTo>
                    <a:pt x="623594" y="13968"/>
                    <a:pt x="794807" y="212817"/>
                    <a:pt x="791364" y="395682"/>
                  </a:cubicBezTo>
                  <a:cubicBezTo>
                    <a:pt x="813491" y="648294"/>
                    <a:pt x="629502" y="810095"/>
                    <a:pt x="395682" y="791364"/>
                  </a:cubicBezTo>
                  <a:cubicBezTo>
                    <a:pt x="182150" y="786989"/>
                    <a:pt x="3955" y="595606"/>
                    <a:pt x="0" y="395682"/>
                  </a:cubicBezTo>
                  <a:close/>
                  <a:moveTo>
                    <a:pt x="69094" y="395682"/>
                  </a:moveTo>
                  <a:cubicBezTo>
                    <a:pt x="47850" y="579541"/>
                    <a:pt x="196549" y="709324"/>
                    <a:pt x="395682" y="722270"/>
                  </a:cubicBezTo>
                  <a:cubicBezTo>
                    <a:pt x="547660" y="720255"/>
                    <a:pt x="707763" y="546481"/>
                    <a:pt x="722270" y="395682"/>
                  </a:cubicBezTo>
                  <a:cubicBezTo>
                    <a:pt x="722923" y="206478"/>
                    <a:pt x="560985" y="77892"/>
                    <a:pt x="395682" y="69094"/>
                  </a:cubicBezTo>
                  <a:cubicBezTo>
                    <a:pt x="204869" y="87767"/>
                    <a:pt x="97084" y="236111"/>
                    <a:pt x="69094" y="395682"/>
                  </a:cubicBezTo>
                  <a:close/>
                </a:path>
                <a:path w="791363" h="791363" stroke="0" extrusionOk="0">
                  <a:moveTo>
                    <a:pt x="0" y="395682"/>
                  </a:moveTo>
                  <a:cubicBezTo>
                    <a:pt x="-37431" y="154065"/>
                    <a:pt x="163757" y="5028"/>
                    <a:pt x="395682" y="0"/>
                  </a:cubicBezTo>
                  <a:cubicBezTo>
                    <a:pt x="661823" y="10023"/>
                    <a:pt x="755013" y="178309"/>
                    <a:pt x="791364" y="395682"/>
                  </a:cubicBezTo>
                  <a:cubicBezTo>
                    <a:pt x="778687" y="626591"/>
                    <a:pt x="606916" y="831688"/>
                    <a:pt x="395682" y="791364"/>
                  </a:cubicBezTo>
                  <a:cubicBezTo>
                    <a:pt x="149475" y="776221"/>
                    <a:pt x="47195" y="636761"/>
                    <a:pt x="0" y="395682"/>
                  </a:cubicBezTo>
                  <a:close/>
                  <a:moveTo>
                    <a:pt x="69094" y="395682"/>
                  </a:moveTo>
                  <a:cubicBezTo>
                    <a:pt x="80138" y="577362"/>
                    <a:pt x="219850" y="712931"/>
                    <a:pt x="395682" y="722270"/>
                  </a:cubicBezTo>
                  <a:cubicBezTo>
                    <a:pt x="570360" y="721398"/>
                    <a:pt x="691052" y="605443"/>
                    <a:pt x="722270" y="395682"/>
                  </a:cubicBezTo>
                  <a:cubicBezTo>
                    <a:pt x="721828" y="211099"/>
                    <a:pt x="550462" y="104657"/>
                    <a:pt x="395682" y="69094"/>
                  </a:cubicBezTo>
                  <a:cubicBezTo>
                    <a:pt x="246167" y="86368"/>
                    <a:pt x="112061" y="225643"/>
                    <a:pt x="69094" y="395682"/>
                  </a:cubicBezTo>
                  <a:close/>
                </a:path>
              </a:pathLst>
            </a:custGeom>
            <a:ln>
              <a:extLst>
                <a:ext uri="{C807C97D-BFC1-408E-A445-0C87EB9F89A2}">
                  <ask:lineSketchStyleProps xmlns:ask="http://schemas.microsoft.com/office/drawing/2018/sketchyshapes" sd="1219033472">
                    <a:prstGeom prst="donut">
                      <a:avLst>
                        <a:gd name="adj" fmla="val 873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u="sng">
                <a:solidFill>
                  <a:schemeClr val="tx1"/>
                </a:solidFill>
              </a:endParaRPr>
            </a:p>
          </p:txBody>
        </p:sp>
      </p:grpSp>
      <p:sp>
        <p:nvSpPr>
          <p:cNvPr id="15" name="TextBox 14">
            <a:extLst>
              <a:ext uri="{FF2B5EF4-FFF2-40B4-BE49-F238E27FC236}">
                <a16:creationId xmlns:a16="http://schemas.microsoft.com/office/drawing/2014/main" id="{DFE89EC8-2A55-A3A0-2973-25E790B65340}"/>
              </a:ext>
            </a:extLst>
          </p:cNvPr>
          <p:cNvSpPr txBox="1"/>
          <p:nvPr/>
        </p:nvSpPr>
        <p:spPr>
          <a:xfrm>
            <a:off x="8058483" y="5908022"/>
            <a:ext cx="1691809" cy="646331"/>
          </a:xfrm>
          <a:prstGeom prst="rect">
            <a:avLst/>
          </a:prstGeom>
          <a:noFill/>
        </p:spPr>
        <p:txBody>
          <a:bodyPr wrap="square" rtlCol="0">
            <a:spAutoFit/>
          </a:bodyPr>
          <a:lstStyle/>
          <a:p>
            <a:r>
              <a:rPr lang="en-US" sz="3600" dirty="0">
                <a:solidFill>
                  <a:schemeClr val="accent4"/>
                </a:solidFill>
                <a:latin typeface="Boucherie Block" panose="020F0502020204030204" pitchFamily="34" charset="0"/>
                <a:cs typeface="Boucherie Block" panose="020F0502020204030204" pitchFamily="34" charset="0"/>
              </a:rPr>
              <a:t>LAGOS</a:t>
            </a:r>
          </a:p>
        </p:txBody>
      </p:sp>
      <p:pic>
        <p:nvPicPr>
          <p:cNvPr id="17" name="Graphic 16" descr="City outline">
            <a:extLst>
              <a:ext uri="{FF2B5EF4-FFF2-40B4-BE49-F238E27FC236}">
                <a16:creationId xmlns:a16="http://schemas.microsoft.com/office/drawing/2014/main" id="{EB11E9BA-4F3A-EA19-B266-5FEEA6567B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5954" y="5219945"/>
            <a:ext cx="914400" cy="914400"/>
          </a:xfrm>
          <a:prstGeom prst="rect">
            <a:avLst/>
          </a:prstGeom>
        </p:spPr>
      </p:pic>
      <p:cxnSp>
        <p:nvCxnSpPr>
          <p:cNvPr id="23" name="Straight Arrow Connector 22">
            <a:extLst>
              <a:ext uri="{FF2B5EF4-FFF2-40B4-BE49-F238E27FC236}">
                <a16:creationId xmlns:a16="http://schemas.microsoft.com/office/drawing/2014/main" id="{D2E4CF23-4047-F815-43AC-6F83B02A9067}"/>
              </a:ext>
            </a:extLst>
          </p:cNvPr>
          <p:cNvCxnSpPr>
            <a:cxnSpLocks/>
          </p:cNvCxnSpPr>
          <p:nvPr/>
        </p:nvCxnSpPr>
        <p:spPr>
          <a:xfrm flipV="1">
            <a:off x="8588188" y="4203835"/>
            <a:ext cx="233085" cy="1034039"/>
          </a:xfrm>
          <a:prstGeom prst="straightConnector1">
            <a:avLst/>
          </a:prstGeom>
          <a:ln w="635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222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land&#10;&#10;Description automatically generated">
            <a:extLst>
              <a:ext uri="{FF2B5EF4-FFF2-40B4-BE49-F238E27FC236}">
                <a16:creationId xmlns:a16="http://schemas.microsoft.com/office/drawing/2014/main" id="{5AF2DC67-25EE-ECF5-66B2-2D0851B44661}"/>
              </a:ext>
            </a:extLst>
          </p:cNvPr>
          <p:cNvPicPr>
            <a:picLocks noChangeAspect="1"/>
          </p:cNvPicPr>
          <p:nvPr/>
        </p:nvPicPr>
        <p:blipFill>
          <a:blip r:embed="rId2"/>
          <a:srcRect t="6062" b="11520"/>
          <a:stretch/>
        </p:blipFill>
        <p:spPr>
          <a:xfrm>
            <a:off x="20" y="10"/>
            <a:ext cx="12191980" cy="6857990"/>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a:noFill/>
          <a:ln w="88900">
            <a:solidFill>
              <a:schemeClr val="accent3"/>
            </a:solidFill>
          </a:ln>
        </p:spPr>
      </p:pic>
    </p:spTree>
    <p:extLst>
      <p:ext uri="{BB962C8B-B14F-4D97-AF65-F5344CB8AC3E}">
        <p14:creationId xmlns:p14="http://schemas.microsoft.com/office/powerpoint/2010/main" val="659677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E73C4BE-425E-47F9-991C-CA19BC5EE529}"/>
              </a:ext>
            </a:extLst>
          </p:cNvPr>
          <p:cNvSpPr>
            <a:spLocks noGrp="1"/>
          </p:cNvSpPr>
          <p:nvPr>
            <p:ph sz="half" idx="2"/>
          </p:nvPr>
        </p:nvSpPr>
        <p:spPr>
          <a:xfrm>
            <a:off x="839788" y="1848659"/>
            <a:ext cx="6188542" cy="4518025"/>
          </a:xfrm>
        </p:spPr>
        <p:txBody>
          <a:bodyPr vert="horz" lIns="91440" tIns="45720" rIns="91440" bIns="45720" rtlCol="0" anchor="t">
            <a:normAutofit/>
          </a:bodyPr>
          <a:lstStyle/>
          <a:p>
            <a:pPr marL="0" indent="0" algn="just">
              <a:lnSpc>
                <a:spcPts val="2880"/>
              </a:lnSpc>
              <a:buNone/>
            </a:pPr>
            <a:r>
              <a:rPr lang="en-GB" sz="2400" dirty="0">
                <a:solidFill>
                  <a:srgbClr val="000000"/>
                </a:solidFill>
                <a:ea typeface="+mn-lt"/>
                <a:cs typeface="+mn-lt"/>
              </a:rPr>
              <a:t>From the River Volta to the Niger Delta there is a coastal lagoon system which linked to interior through rivers. It also served the coastal trading system.</a:t>
            </a:r>
          </a:p>
          <a:p>
            <a:pPr marL="0" indent="0" algn="just">
              <a:lnSpc>
                <a:spcPts val="2880"/>
              </a:lnSpc>
              <a:buNone/>
            </a:pPr>
            <a:r>
              <a:rPr lang="en-GB" sz="2400" b="1" dirty="0">
                <a:ea typeface="+mn-lt"/>
                <a:cs typeface="+mn-lt"/>
              </a:rPr>
              <a:t>Lagos occupies a central position within the lagoon system </a:t>
            </a:r>
            <a:r>
              <a:rPr lang="en-GB" sz="2400" dirty="0">
                <a:solidFill>
                  <a:srgbClr val="000000"/>
                </a:solidFill>
                <a:ea typeface="+mn-lt"/>
                <a:cs typeface="+mn-lt"/>
              </a:rPr>
              <a:t>between the kingdoms of </a:t>
            </a:r>
            <a:r>
              <a:rPr lang="en-GB" sz="2400" dirty="0" err="1">
                <a:solidFill>
                  <a:srgbClr val="000000"/>
                </a:solidFill>
                <a:ea typeface="+mn-lt"/>
                <a:cs typeface="+mn-lt"/>
              </a:rPr>
              <a:t>Allada</a:t>
            </a:r>
            <a:r>
              <a:rPr lang="en-GB" sz="2400" dirty="0">
                <a:solidFill>
                  <a:srgbClr val="000000"/>
                </a:solidFill>
                <a:ea typeface="+mn-lt"/>
                <a:cs typeface="+mn-lt"/>
              </a:rPr>
              <a:t>, and later Dahomey, to the west and the Yoruba kingdom of Ijebu and Kingdom of Benin to the east. </a:t>
            </a:r>
          </a:p>
          <a:p>
            <a:pPr algn="just">
              <a:lnSpc>
                <a:spcPts val="2880"/>
              </a:lnSpc>
            </a:pPr>
            <a:endParaRPr lang="en-GB" sz="2400" dirty="0">
              <a:solidFill>
                <a:srgbClr val="000000"/>
              </a:solidFill>
              <a:ea typeface="+mn-lt"/>
              <a:cs typeface="+mn-lt"/>
            </a:endParaRPr>
          </a:p>
        </p:txBody>
      </p:sp>
      <p:sp>
        <p:nvSpPr>
          <p:cNvPr id="2" name="Title 1">
            <a:extLst>
              <a:ext uri="{FF2B5EF4-FFF2-40B4-BE49-F238E27FC236}">
                <a16:creationId xmlns:a16="http://schemas.microsoft.com/office/drawing/2014/main" id="{F13EA364-969D-4F1B-8D72-C85FD5441A62}"/>
              </a:ext>
            </a:extLst>
          </p:cNvPr>
          <p:cNvSpPr>
            <a:spLocks noGrp="1"/>
          </p:cNvSpPr>
          <p:nvPr>
            <p:ph type="title"/>
          </p:nvPr>
        </p:nvSpPr>
        <p:spPr/>
        <p:txBody>
          <a:bodyPr/>
          <a:lstStyle/>
          <a:p>
            <a:r>
              <a:rPr lang="en-GB" dirty="0"/>
              <a:t>Introduction</a:t>
            </a:r>
          </a:p>
        </p:txBody>
      </p:sp>
      <p:sp>
        <p:nvSpPr>
          <p:cNvPr id="8" name="Oval 7">
            <a:extLst>
              <a:ext uri="{FF2B5EF4-FFF2-40B4-BE49-F238E27FC236}">
                <a16:creationId xmlns:a16="http://schemas.microsoft.com/office/drawing/2014/main" id="{4790F4F4-F57D-CCF1-0D1A-BF679BFF1103}"/>
              </a:ext>
            </a:extLst>
          </p:cNvPr>
          <p:cNvSpPr/>
          <p:nvPr/>
        </p:nvSpPr>
        <p:spPr>
          <a:xfrm>
            <a:off x="7156730" y="1331259"/>
            <a:ext cx="4195482" cy="4195482"/>
          </a:xfrm>
          <a:prstGeom prst="ellipse">
            <a:avLst/>
          </a:prstGeom>
          <a:blipFill>
            <a:blip r:embed="rId3"/>
            <a:stretch>
              <a:fillRect/>
            </a:stretch>
          </a:blip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658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091CE-4CD0-E981-241A-5EC7FE3BD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5306F4-5645-8918-21E7-E00F61427A74}"/>
              </a:ext>
            </a:extLst>
          </p:cNvPr>
          <p:cNvSpPr>
            <a:spLocks noGrp="1"/>
          </p:cNvSpPr>
          <p:nvPr>
            <p:ph type="title"/>
          </p:nvPr>
        </p:nvSpPr>
        <p:spPr/>
        <p:txBody>
          <a:bodyPr/>
          <a:lstStyle/>
          <a:p>
            <a:r>
              <a:rPr lang="en-GB" dirty="0"/>
              <a:t>Early History of Lagos</a:t>
            </a:r>
          </a:p>
        </p:txBody>
      </p:sp>
      <p:sp>
        <p:nvSpPr>
          <p:cNvPr id="4" name="Content Placeholder 3">
            <a:extLst>
              <a:ext uri="{FF2B5EF4-FFF2-40B4-BE49-F238E27FC236}">
                <a16:creationId xmlns:a16="http://schemas.microsoft.com/office/drawing/2014/main" id="{31A3B651-B14D-6669-CAD9-BAF9C683E28A}"/>
              </a:ext>
            </a:extLst>
          </p:cNvPr>
          <p:cNvSpPr>
            <a:spLocks noGrp="1"/>
          </p:cNvSpPr>
          <p:nvPr>
            <p:ph sz="half" idx="2"/>
          </p:nvPr>
        </p:nvSpPr>
        <p:spPr>
          <a:xfrm>
            <a:off x="839788" y="1848659"/>
            <a:ext cx="6242330" cy="4518025"/>
          </a:xfrm>
        </p:spPr>
        <p:txBody>
          <a:bodyPr vert="horz" lIns="91440" tIns="45720" rIns="91440" bIns="45720" rtlCol="0" anchor="t">
            <a:normAutofit/>
          </a:bodyPr>
          <a:lstStyle/>
          <a:p>
            <a:pPr marL="0" indent="0">
              <a:lnSpc>
                <a:spcPts val="2880"/>
              </a:lnSpc>
              <a:buNone/>
            </a:pPr>
            <a:r>
              <a:rPr lang="en-GB" sz="2400" dirty="0">
                <a:solidFill>
                  <a:srgbClr val="000000"/>
                </a:solidFill>
                <a:ea typeface="+mn-lt"/>
                <a:cs typeface="+mn-lt"/>
              </a:rPr>
              <a:t>Original inhabitants of Lagos were the </a:t>
            </a:r>
            <a:r>
              <a:rPr lang="en-GB" sz="2400" b="1" dirty="0">
                <a:ea typeface="+mn-lt"/>
                <a:cs typeface="+mn-lt"/>
              </a:rPr>
              <a:t>Awori Yoruba </a:t>
            </a:r>
            <a:r>
              <a:rPr lang="en-GB" sz="2400" dirty="0">
                <a:solidFill>
                  <a:srgbClr val="000000"/>
                </a:solidFill>
                <a:ea typeface="+mn-lt"/>
                <a:cs typeface="+mn-lt"/>
              </a:rPr>
              <a:t>who moved there down the River Ogun Iseri. </a:t>
            </a:r>
          </a:p>
          <a:p>
            <a:pPr marL="0" indent="0">
              <a:lnSpc>
                <a:spcPts val="2880"/>
              </a:lnSpc>
              <a:buNone/>
            </a:pPr>
            <a:r>
              <a:rPr lang="en-GB" sz="2400" dirty="0">
                <a:solidFill>
                  <a:srgbClr val="000000"/>
                </a:solidFill>
                <a:ea typeface="+mn-lt"/>
                <a:cs typeface="+mn-lt"/>
              </a:rPr>
              <a:t>By mid-16</a:t>
            </a:r>
            <a:r>
              <a:rPr lang="en-GB" sz="2400" baseline="30000" dirty="0">
                <a:solidFill>
                  <a:srgbClr val="000000"/>
                </a:solidFill>
                <a:ea typeface="+mn-lt"/>
                <a:cs typeface="+mn-lt"/>
              </a:rPr>
              <a:t>th</a:t>
            </a:r>
            <a:r>
              <a:rPr lang="en-GB" sz="2400" dirty="0">
                <a:solidFill>
                  <a:srgbClr val="000000"/>
                </a:solidFill>
                <a:ea typeface="+mn-lt"/>
                <a:cs typeface="+mn-lt"/>
              </a:rPr>
              <a:t> century </a:t>
            </a:r>
            <a:r>
              <a:rPr lang="en-GB" sz="2400" b="1" dirty="0">
                <a:ea typeface="+mn-lt"/>
                <a:cs typeface="+mn-lt"/>
              </a:rPr>
              <a:t>Benin</a:t>
            </a:r>
            <a:r>
              <a:rPr lang="en-GB" sz="2400" dirty="0">
                <a:solidFill>
                  <a:srgbClr val="000000"/>
                </a:solidFill>
                <a:ea typeface="+mn-lt"/>
                <a:cs typeface="+mn-lt"/>
              </a:rPr>
              <a:t> had sent war canoes to establish a military fort in Lagos. </a:t>
            </a:r>
            <a:endParaRPr lang="en-GB" sz="2400" dirty="0"/>
          </a:p>
          <a:p>
            <a:pPr marL="0" indent="0">
              <a:lnSpc>
                <a:spcPts val="2880"/>
              </a:lnSpc>
              <a:buNone/>
            </a:pPr>
            <a:r>
              <a:rPr lang="en-GB" sz="2400" dirty="0">
                <a:solidFill>
                  <a:srgbClr val="000000"/>
                </a:solidFill>
                <a:ea typeface="+mn-lt"/>
                <a:cs typeface="+mn-lt"/>
              </a:rPr>
              <a:t>In the late seventeenth century, the present dynasty of </a:t>
            </a:r>
            <a:r>
              <a:rPr lang="en-GB" sz="2400" b="1" dirty="0">
                <a:solidFill>
                  <a:schemeClr val="accent5"/>
                </a:solidFill>
                <a:ea typeface="+mn-lt"/>
                <a:cs typeface="+mn-lt"/>
              </a:rPr>
              <a:t>Obas</a:t>
            </a:r>
            <a:r>
              <a:rPr lang="en-GB" sz="2400" dirty="0">
                <a:solidFill>
                  <a:srgbClr val="000000"/>
                </a:solidFill>
                <a:ea typeface="+mn-lt"/>
                <a:cs typeface="+mn-lt"/>
              </a:rPr>
              <a:t> (Kings) of Lagos was founded. </a:t>
            </a:r>
          </a:p>
          <a:p>
            <a:pPr marL="0" indent="0">
              <a:lnSpc>
                <a:spcPts val="2880"/>
              </a:lnSpc>
              <a:buNone/>
            </a:pPr>
            <a:r>
              <a:rPr lang="en-GB" sz="2400" dirty="0">
                <a:solidFill>
                  <a:srgbClr val="000000"/>
                </a:solidFill>
                <a:ea typeface="+mn-lt"/>
                <a:cs typeface="+mn-lt"/>
              </a:rPr>
              <a:t>Still little-known by Europeans. </a:t>
            </a:r>
          </a:p>
          <a:p>
            <a:pPr algn="just">
              <a:lnSpc>
                <a:spcPts val="2880"/>
              </a:lnSpc>
            </a:pPr>
            <a:endParaRPr lang="en-GB" sz="2400" dirty="0">
              <a:solidFill>
                <a:srgbClr val="000000"/>
              </a:solidFill>
              <a:ea typeface="+mn-lt"/>
              <a:cs typeface="+mn-lt"/>
            </a:endParaRPr>
          </a:p>
        </p:txBody>
      </p:sp>
      <p:pic>
        <p:nvPicPr>
          <p:cNvPr id="11266" name="Picture 2">
            <a:extLst>
              <a:ext uri="{FF2B5EF4-FFF2-40B4-BE49-F238E27FC236}">
                <a16:creationId xmlns:a16="http://schemas.microsoft.com/office/drawing/2014/main" id="{50EFC812-EE4A-4070-B63C-B7C18240B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5838">
            <a:off x="7622236" y="1067021"/>
            <a:ext cx="3612876" cy="4948518"/>
          </a:xfrm>
          <a:custGeom>
            <a:avLst/>
            <a:gdLst>
              <a:gd name="connsiteX0" fmla="*/ 0 w 3612876"/>
              <a:gd name="connsiteY0" fmla="*/ 0 h 4948518"/>
              <a:gd name="connsiteX1" fmla="*/ 3612876 w 3612876"/>
              <a:gd name="connsiteY1" fmla="*/ 0 h 4948518"/>
              <a:gd name="connsiteX2" fmla="*/ 3612876 w 3612876"/>
              <a:gd name="connsiteY2" fmla="*/ 4948518 h 4948518"/>
              <a:gd name="connsiteX3" fmla="*/ 0 w 3612876"/>
              <a:gd name="connsiteY3" fmla="*/ 4948518 h 4948518"/>
              <a:gd name="connsiteX4" fmla="*/ 0 w 3612876"/>
              <a:gd name="connsiteY4" fmla="*/ 0 h 494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876" h="4948518" extrusionOk="0">
                <a:moveTo>
                  <a:pt x="0" y="0"/>
                </a:moveTo>
                <a:cubicBezTo>
                  <a:pt x="1416011" y="118645"/>
                  <a:pt x="2285743" y="116012"/>
                  <a:pt x="3612876" y="0"/>
                </a:cubicBezTo>
                <a:cubicBezTo>
                  <a:pt x="3479994" y="1105513"/>
                  <a:pt x="3697827" y="2634743"/>
                  <a:pt x="3612876" y="4948518"/>
                </a:cubicBezTo>
                <a:cubicBezTo>
                  <a:pt x="2320489" y="5083118"/>
                  <a:pt x="1506656" y="4791322"/>
                  <a:pt x="0" y="4948518"/>
                </a:cubicBezTo>
                <a:cubicBezTo>
                  <a:pt x="-20187" y="3841610"/>
                  <a:pt x="-152480" y="2409368"/>
                  <a:pt x="0" y="0"/>
                </a:cubicBezTo>
                <a:close/>
              </a:path>
            </a:pathLst>
          </a:custGeom>
          <a:noFill/>
          <a:ln w="127000">
            <a:solidFill>
              <a:schemeClr val="accent4"/>
            </a:solidFill>
            <a:extLst>
              <a:ext uri="{C807C97D-BFC1-408E-A445-0C87EB9F89A2}">
                <ask:lineSketchStyleProps xmlns:ask="http://schemas.microsoft.com/office/drawing/2018/sketchyshapes" sd="1219033472">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237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2EEAB-5208-6330-E1BD-55E641E755BF}"/>
            </a:ext>
          </a:extLst>
        </p:cNvPr>
        <p:cNvGrpSpPr/>
        <p:nvPr/>
      </p:nvGrpSpPr>
      <p:grpSpPr>
        <a:xfrm>
          <a:off x="0" y="0"/>
          <a:ext cx="0" cy="0"/>
          <a:chOff x="0" y="0"/>
          <a:chExt cx="0" cy="0"/>
        </a:xfrm>
      </p:grpSpPr>
      <p:pic>
        <p:nvPicPr>
          <p:cNvPr id="15" name="Content Placeholder 14" descr="Close-up of a map of the middle ages&#10;&#10;Description automatically generated">
            <a:extLst>
              <a:ext uri="{FF2B5EF4-FFF2-40B4-BE49-F238E27FC236}">
                <a16:creationId xmlns:a16="http://schemas.microsoft.com/office/drawing/2014/main" id="{D035186D-58BD-4790-3EF6-C4F1DC3BC1A8}"/>
              </a:ext>
            </a:extLst>
          </p:cNvPr>
          <p:cNvPicPr>
            <a:picLocks noGrp="1" noChangeAspect="1"/>
          </p:cNvPicPr>
          <p:nvPr>
            <p:ph idx="1"/>
          </p:nvPr>
        </p:nvPicPr>
        <p:blipFill>
          <a:blip r:embed="rId3"/>
          <a:stretch>
            <a:fillRect/>
          </a:stretch>
        </p:blipFill>
        <p:spPr>
          <a:xfrm>
            <a:off x="1406750" y="737906"/>
            <a:ext cx="9533015" cy="5708660"/>
          </a:xfrm>
        </p:spPr>
      </p:pic>
      <p:sp>
        <p:nvSpPr>
          <p:cNvPr id="9" name="Content Placeholder 3">
            <a:extLst>
              <a:ext uri="{FF2B5EF4-FFF2-40B4-BE49-F238E27FC236}">
                <a16:creationId xmlns:a16="http://schemas.microsoft.com/office/drawing/2014/main" id="{B9C9DA84-2491-0FAF-1DF7-E1F10A922B0A}"/>
              </a:ext>
            </a:extLst>
          </p:cNvPr>
          <p:cNvSpPr txBox="1">
            <a:spLocks/>
          </p:cNvSpPr>
          <p:nvPr/>
        </p:nvSpPr>
        <p:spPr>
          <a:xfrm>
            <a:off x="5907023" y="5594822"/>
            <a:ext cx="5801869" cy="998048"/>
          </a:xfrm>
          <a:prstGeom prst="rect">
            <a:avLst/>
          </a:prstGeom>
          <a:solidFill>
            <a:schemeClr val="accent3"/>
          </a:solidFill>
          <a:ln w="63500">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lIns="180000" tIns="14400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Hendrik </a:t>
            </a:r>
            <a:r>
              <a:rPr lang="en-GB" dirty="0" err="1"/>
              <a:t>Hondius</a:t>
            </a:r>
            <a:r>
              <a:rPr lang="en-GB" dirty="0"/>
              <a:t>, " Africae nova tabula”, 1638. Boston Public Library</a:t>
            </a:r>
          </a:p>
          <a:p>
            <a:endParaRPr lang="en-US" dirty="0"/>
          </a:p>
        </p:txBody>
      </p:sp>
      <p:pic>
        <p:nvPicPr>
          <p:cNvPr id="10" name="Graphic 9">
            <a:extLst>
              <a:ext uri="{FF2B5EF4-FFF2-40B4-BE49-F238E27FC236}">
                <a16:creationId xmlns:a16="http://schemas.microsoft.com/office/drawing/2014/main" id="{C9A6A86E-8C1B-E080-53DA-CB29697448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107" y="430956"/>
            <a:ext cx="11092068" cy="993912"/>
          </a:xfrm>
          <a:prstGeom prst="rect">
            <a:avLst/>
          </a:prstGeom>
        </p:spPr>
      </p:pic>
      <p:sp>
        <p:nvSpPr>
          <p:cNvPr id="11" name="Title 1">
            <a:extLst>
              <a:ext uri="{FF2B5EF4-FFF2-40B4-BE49-F238E27FC236}">
                <a16:creationId xmlns:a16="http://schemas.microsoft.com/office/drawing/2014/main" id="{2F42C0C1-9F9A-0442-4EEC-E1A9368E6AB9}"/>
              </a:ext>
            </a:extLst>
          </p:cNvPr>
          <p:cNvSpPr>
            <a:spLocks noGrp="1"/>
          </p:cNvSpPr>
          <p:nvPr>
            <p:ph type="title"/>
          </p:nvPr>
        </p:nvSpPr>
        <p:spPr>
          <a:xfrm>
            <a:off x="771341" y="265130"/>
            <a:ext cx="10803834" cy="1325563"/>
          </a:xfrm>
        </p:spPr>
        <p:txBody>
          <a:bodyPr anchor="ctr">
            <a:normAutofit/>
          </a:bodyPr>
          <a:lstStyle/>
          <a:p>
            <a:pPr algn="ctr"/>
            <a:r>
              <a:rPr lang="en-US" sz="4600" dirty="0">
                <a:solidFill>
                  <a:schemeClr val="bg1"/>
                </a:solidFill>
              </a:rPr>
              <a:t>Can you locate Lagos? </a:t>
            </a:r>
          </a:p>
        </p:txBody>
      </p:sp>
    </p:spTree>
    <p:extLst>
      <p:ext uri="{BB962C8B-B14F-4D97-AF65-F5344CB8AC3E}">
        <p14:creationId xmlns:p14="http://schemas.microsoft.com/office/powerpoint/2010/main" val="2956559835"/>
      </p:ext>
    </p:extLst>
  </p:cSld>
  <p:clrMapOvr>
    <a:masterClrMapping/>
  </p:clrMapOvr>
</p:sld>
</file>

<file path=ppt/theme/theme1.xml><?xml version="1.0" encoding="utf-8"?>
<a:theme xmlns:a="http://schemas.openxmlformats.org/drawingml/2006/main" name="Teaching Slavery in Scotland 2023">
  <a:themeElements>
    <a:clrScheme name="Teaching Slavery 23">
      <a:dk1>
        <a:srgbClr val="24283C"/>
      </a:dk1>
      <a:lt1>
        <a:srgbClr val="F2F0FF"/>
      </a:lt1>
      <a:dk2>
        <a:srgbClr val="24283C"/>
      </a:dk2>
      <a:lt2>
        <a:srgbClr val="F2F0FF"/>
      </a:lt2>
      <a:accent1>
        <a:srgbClr val="F75122"/>
      </a:accent1>
      <a:accent2>
        <a:srgbClr val="DE0B18"/>
      </a:accent2>
      <a:accent3>
        <a:srgbClr val="F1A828"/>
      </a:accent3>
      <a:accent4>
        <a:srgbClr val="59AFA4"/>
      </a:accent4>
      <a:accent5>
        <a:srgbClr val="24283C"/>
      </a:accent5>
      <a:accent6>
        <a:srgbClr val="EB875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SS23-Financial-Institutions2" id="{665E58F1-6198-2F4F-B2F6-4E5A0E3702F4}" vid="{8BC3C8DF-93B2-0841-9C45-7D57890EC7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ed8faba-1ac0-499b-b3d0-aae1dd16d0a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CFA5C4BCC4AA41A24F75CCCF0AF410" ma:contentTypeVersion="15" ma:contentTypeDescription="Create a new document." ma:contentTypeScope="" ma:versionID="c4dc0223991363c17722db8eac8a8235">
  <xsd:schema xmlns:xsd="http://www.w3.org/2001/XMLSchema" xmlns:xs="http://www.w3.org/2001/XMLSchema" xmlns:p="http://schemas.microsoft.com/office/2006/metadata/properties" xmlns:ns3="0a57f275-29bd-40c9-849e-c62925314dd6" xmlns:ns4="4ed8faba-1ac0-499b-b3d0-aae1dd16d0a0" targetNamespace="http://schemas.microsoft.com/office/2006/metadata/properties" ma:root="true" ma:fieldsID="ae57302dcfd37fa4c312ff9e5b5c2d73" ns3:_="" ns4:_="">
    <xsd:import namespace="0a57f275-29bd-40c9-849e-c62925314dd6"/>
    <xsd:import namespace="4ed8faba-1ac0-499b-b3d0-aae1dd16d0a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57f275-29bd-40c9-849e-c62925314dd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d8faba-1ac0-499b-b3d0-aae1dd16d0a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0F65C4-658C-4D4C-B003-06BF600FF2A3}">
  <ds:schemaRefs>
    <ds:schemaRef ds:uri="http://schemas.openxmlformats.org/package/2006/metadata/core-properties"/>
    <ds:schemaRef ds:uri="http://www.w3.org/XML/1998/namespace"/>
    <ds:schemaRef ds:uri="http://purl.org/dc/dcmitype/"/>
    <ds:schemaRef ds:uri="http://schemas.microsoft.com/office/infopath/2007/PartnerControls"/>
    <ds:schemaRef ds:uri="http://schemas.microsoft.com/office/2006/documentManagement/types"/>
    <ds:schemaRef ds:uri="http://purl.org/dc/terms/"/>
    <ds:schemaRef ds:uri="0a57f275-29bd-40c9-849e-c62925314dd6"/>
    <ds:schemaRef ds:uri="4ed8faba-1ac0-499b-b3d0-aae1dd16d0a0"/>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C3565291-45FB-4CB8-9132-AC84CC1B1E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57f275-29bd-40c9-849e-c62925314dd6"/>
    <ds:schemaRef ds:uri="4ed8faba-1ac0-499b-b3d0-aae1dd16d0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84955E-BF57-43EB-9BA0-B8B411CE37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5648</TotalTime>
  <Words>940</Words>
  <Application>Microsoft Macintosh PowerPoint</Application>
  <PresentationFormat>Widescreen</PresentationFormat>
  <Paragraphs>83</Paragraphs>
  <Slides>17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Boucherie Block</vt:lpstr>
      <vt:lpstr>Calibri</vt:lpstr>
      <vt:lpstr>Teaching Slavery in Scotland 2023</vt:lpstr>
      <vt:lpstr> What influenced the development of West Africa in the late 18th Century? </vt:lpstr>
      <vt:lpstr>PowerPoint Presentation</vt:lpstr>
      <vt:lpstr> Why did Lagos become such an important port for the trade in enslaved African people?  </vt:lpstr>
      <vt:lpstr>PowerPoint Presentation</vt:lpstr>
      <vt:lpstr>Lagos: A Bit of Context</vt:lpstr>
      <vt:lpstr>PowerPoint Presentation</vt:lpstr>
      <vt:lpstr>Introduction</vt:lpstr>
      <vt:lpstr>Early History of Lagos</vt:lpstr>
      <vt:lpstr>Can you locate Lagos? </vt:lpstr>
      <vt:lpstr>Timeline of Lagos</vt:lpstr>
      <vt:lpstr>Using Slave Voyages</vt:lpstr>
      <vt:lpstr>Can you locate Lagos? </vt:lpstr>
      <vt:lpstr>PowerPoint Presentation</vt:lpstr>
      <vt:lpstr>PowerPoint Presentation</vt:lpstr>
      <vt:lpstr>Can you find Lagos now? </vt:lpstr>
      <vt:lpstr>Plenary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Slavery in Scotland</dc:title>
  <dc:creator>Katherine Burns</dc:creator>
  <cp:lastModifiedBy>Christine Whyte</cp:lastModifiedBy>
  <cp:revision>175</cp:revision>
  <dcterms:created xsi:type="dcterms:W3CDTF">2023-02-08T13:19:14Z</dcterms:created>
  <dcterms:modified xsi:type="dcterms:W3CDTF">2025-10-30T10:47:10Z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0x010100EECFA5C4BCC4AA41A24F75CCCF0AF410</vt:lpwstr>
  </property>
</Properties>
</file>