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309" r:id="rId4"/>
    <p:sldId id="260" r:id="rId5"/>
    <p:sldId id="261" r:id="rId6"/>
    <p:sldId id="263" r:id="rId7"/>
    <p:sldId id="264" r:id="rId8"/>
    <p:sldId id="296" r:id="rId9"/>
    <p:sldId id="311" r:id="rId10"/>
    <p:sldId id="310" r:id="rId11"/>
    <p:sldId id="313" r:id="rId12"/>
    <p:sldId id="312" r:id="rId13"/>
    <p:sldId id="314" r:id="rId14"/>
    <p:sldId id="315" r:id="rId15"/>
    <p:sldId id="316" r:id="rId16"/>
    <p:sldId id="317" r:id="rId17"/>
    <p:sldId id="318" r:id="rId18"/>
    <p:sldId id="319" r:id="rId19"/>
    <p:sldId id="321" r:id="rId20"/>
    <p:sldId id="322" r:id="rId21"/>
    <p:sldId id="323" r:id="rId22"/>
    <p:sldId id="324" r:id="rId23"/>
    <p:sldId id="325" r:id="rId24"/>
    <p:sldId id="326" r:id="rId25"/>
    <p:sldId id="663" r:id="rId26"/>
    <p:sldId id="664" r:id="rId27"/>
    <p:sldId id="698"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657" userDrawn="1">
          <p15:clr>
            <a:srgbClr val="A4A3A4"/>
          </p15:clr>
        </p15:guide>
        <p15:guide id="2" orient="horz" pos="754" userDrawn="1">
          <p15:clr>
            <a:srgbClr val="A4A3A4"/>
          </p15:clr>
        </p15:guide>
        <p15:guide id="3" orient="horz" pos="1434" userDrawn="1">
          <p15:clr>
            <a:srgbClr val="A4A3A4"/>
          </p15:clr>
        </p15:guide>
        <p15:guide id="4" pos="3840" userDrawn="1">
          <p15:clr>
            <a:srgbClr val="A4A3A4"/>
          </p15:clr>
        </p15:guide>
        <p15:guide id="5" pos="506" userDrawn="1">
          <p15:clr>
            <a:srgbClr val="A4A3A4"/>
          </p15:clr>
        </p15:guide>
        <p15:guide id="6" orient="horz" pos="1185" userDrawn="1">
          <p15:clr>
            <a:srgbClr val="A4A3A4"/>
          </p15:clr>
        </p15:guide>
        <p15:guide id="7" pos="3908" userDrawn="1">
          <p15:clr>
            <a:srgbClr val="A4A3A4"/>
          </p15:clr>
        </p15:guide>
        <p15:guide id="8" pos="4407" userDrawn="1">
          <p15:clr>
            <a:srgbClr val="A4A3A4"/>
          </p15:clr>
        </p15:guide>
        <p15:guide id="9" orient="horz" pos="3816"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MZo+rKdcQJKtVhC3bsysCa1xE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83C"/>
    <a:srgbClr val="F1A828"/>
    <a:srgbClr val="DF0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5B52AE-DACB-42A4-A335-A9122A70380C}" v="12" dt="2025-03-10T15:03:27.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60"/>
    <p:restoredTop sz="84791" autoAdjust="0"/>
  </p:normalViewPr>
  <p:slideViewPr>
    <p:cSldViewPr snapToGrid="0">
      <p:cViewPr varScale="1">
        <p:scale>
          <a:sx n="65" d="100"/>
          <a:sy n="65" d="100"/>
        </p:scale>
        <p:origin x="56" y="388"/>
      </p:cViewPr>
      <p:guideLst>
        <p:guide orient="horz" pos="3657"/>
        <p:guide orient="horz" pos="754"/>
        <p:guide orient="horz" pos="1434"/>
        <p:guide pos="3840"/>
        <p:guide pos="506"/>
        <p:guide orient="horz" pos="1185"/>
        <p:guide pos="3908"/>
        <p:guide pos="4407"/>
        <p:guide orient="horz" pos="3816"/>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56" Type="http://schemas.microsoft.com/office/2016/11/relationships/changesInfo" Target="changesInfos/changesInfo1.xml"/><Relationship Id="rId8" Type="http://schemas.openxmlformats.org/officeDocument/2006/relationships/slide" Target="slides/slide7.xml"/><Relationship Id="rId5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Hunter" userId="72454623bb8664e2" providerId="LiveId" clId="{CB5B52AE-DACB-42A4-A335-A9122A70380C}"/>
    <pc:docChg chg="undo custSel addSld delSld modSld sldOrd">
      <pc:chgData name="Katie Hunter" userId="72454623bb8664e2" providerId="LiveId" clId="{CB5B52AE-DACB-42A4-A335-A9122A70380C}" dt="2025-03-10T15:03:30.727" v="1145" actId="1076"/>
      <pc:docMkLst>
        <pc:docMk/>
      </pc:docMkLst>
      <pc:sldChg chg="addSp modSp mod">
        <pc:chgData name="Katie Hunter" userId="72454623bb8664e2" providerId="LiveId" clId="{CB5B52AE-DACB-42A4-A335-A9122A70380C}" dt="2025-03-10T14:39:19.297" v="161" actId="688"/>
        <pc:sldMkLst>
          <pc:docMk/>
          <pc:sldMk cId="0" sldId="256"/>
        </pc:sldMkLst>
        <pc:spChg chg="mod">
          <ac:chgData name="Katie Hunter" userId="72454623bb8664e2" providerId="LiveId" clId="{CB5B52AE-DACB-42A4-A335-A9122A70380C}" dt="2025-03-10T14:39:01.028" v="158" actId="403"/>
          <ac:spMkLst>
            <pc:docMk/>
            <pc:sldMk cId="0" sldId="256"/>
            <ac:spMk id="131" creationId="{00000000-0000-0000-0000-000000000000}"/>
          </ac:spMkLst>
        </pc:spChg>
        <pc:picChg chg="add mod">
          <ac:chgData name="Katie Hunter" userId="72454623bb8664e2" providerId="LiveId" clId="{CB5B52AE-DACB-42A4-A335-A9122A70380C}" dt="2025-03-10T14:39:19.297" v="161" actId="688"/>
          <ac:picMkLst>
            <pc:docMk/>
            <pc:sldMk cId="0" sldId="256"/>
            <ac:picMk id="3" creationId="{2CB724E3-F4FE-F5D2-3A13-BA947A89A3B8}"/>
          </ac:picMkLst>
        </pc:picChg>
        <pc:picChg chg="add mod">
          <ac:chgData name="Katie Hunter" userId="72454623bb8664e2" providerId="LiveId" clId="{CB5B52AE-DACB-42A4-A335-A9122A70380C}" dt="2025-03-10T14:39:19.297" v="161" actId="688"/>
          <ac:picMkLst>
            <pc:docMk/>
            <pc:sldMk cId="0" sldId="256"/>
            <ac:picMk id="4" creationId="{886E9E22-59F8-535E-C068-DE09CDE1E855}"/>
          </ac:picMkLst>
        </pc:picChg>
      </pc:sldChg>
      <pc:sldChg chg="modSp mod">
        <pc:chgData name="Katie Hunter" userId="72454623bb8664e2" providerId="LiveId" clId="{CB5B52AE-DACB-42A4-A335-A9122A70380C}" dt="2025-03-10T14:29:34.395" v="0" actId="20577"/>
        <pc:sldMkLst>
          <pc:docMk/>
          <pc:sldMk cId="0" sldId="257"/>
        </pc:sldMkLst>
        <pc:spChg chg="mod">
          <ac:chgData name="Katie Hunter" userId="72454623bb8664e2" providerId="LiveId" clId="{CB5B52AE-DACB-42A4-A335-A9122A70380C}" dt="2025-03-10T14:29:34.395" v="0" actId="20577"/>
          <ac:spMkLst>
            <pc:docMk/>
            <pc:sldMk cId="0" sldId="257"/>
            <ac:spMk id="140" creationId="{00000000-0000-0000-0000-000000000000}"/>
          </ac:spMkLst>
        </pc:spChg>
      </pc:sldChg>
      <pc:sldChg chg="addSp delSp modSp mod modNotesTx">
        <pc:chgData name="Katie Hunter" userId="72454623bb8664e2" providerId="LiveId" clId="{CB5B52AE-DACB-42A4-A335-A9122A70380C}" dt="2025-03-10T14:32:11.814" v="17" actId="1076"/>
        <pc:sldMkLst>
          <pc:docMk/>
          <pc:sldMk cId="0" sldId="260"/>
        </pc:sldMkLst>
        <pc:spChg chg="del mod">
          <ac:chgData name="Katie Hunter" userId="72454623bb8664e2" providerId="LiveId" clId="{CB5B52AE-DACB-42A4-A335-A9122A70380C}" dt="2025-03-10T14:31:14.011" v="8"/>
          <ac:spMkLst>
            <pc:docMk/>
            <pc:sldMk cId="0" sldId="260"/>
            <ac:spMk id="8" creationId="{5A32EFAC-4E3A-E1BD-FB2C-24AA9938D71E}"/>
          </ac:spMkLst>
        </pc:spChg>
        <pc:picChg chg="add mod">
          <ac:chgData name="Katie Hunter" userId="72454623bb8664e2" providerId="LiveId" clId="{CB5B52AE-DACB-42A4-A335-A9122A70380C}" dt="2025-03-10T14:31:17.673" v="10" actId="1076"/>
          <ac:picMkLst>
            <pc:docMk/>
            <pc:sldMk cId="0" sldId="260"/>
            <ac:picMk id="3" creationId="{73C48B32-CC17-1C0A-68DD-4628874CC7AE}"/>
          </ac:picMkLst>
        </pc:picChg>
        <pc:picChg chg="add mod">
          <ac:chgData name="Katie Hunter" userId="72454623bb8664e2" providerId="LiveId" clId="{CB5B52AE-DACB-42A4-A335-A9122A70380C}" dt="2025-03-10T14:31:55.955" v="16" actId="1076"/>
          <ac:picMkLst>
            <pc:docMk/>
            <pc:sldMk cId="0" sldId="260"/>
            <ac:picMk id="5" creationId="{4636F578-C157-D738-3A78-4577D8093BD6}"/>
          </ac:picMkLst>
        </pc:picChg>
        <pc:picChg chg="add mod">
          <ac:chgData name="Katie Hunter" userId="72454623bb8664e2" providerId="LiveId" clId="{CB5B52AE-DACB-42A4-A335-A9122A70380C}" dt="2025-03-10T14:32:11.814" v="17" actId="1076"/>
          <ac:picMkLst>
            <pc:docMk/>
            <pc:sldMk cId="0" sldId="260"/>
            <ac:picMk id="11" creationId="{9F476948-48BB-091A-1D4D-FA13B83E66BF}"/>
          </ac:picMkLst>
        </pc:picChg>
      </pc:sldChg>
      <pc:sldChg chg="modSp mod">
        <pc:chgData name="Katie Hunter" userId="72454623bb8664e2" providerId="LiveId" clId="{CB5B52AE-DACB-42A4-A335-A9122A70380C}" dt="2025-03-10T14:33:32.002" v="65" actId="20577"/>
        <pc:sldMkLst>
          <pc:docMk/>
          <pc:sldMk cId="0" sldId="261"/>
        </pc:sldMkLst>
        <pc:spChg chg="mod">
          <ac:chgData name="Katie Hunter" userId="72454623bb8664e2" providerId="LiveId" clId="{CB5B52AE-DACB-42A4-A335-A9122A70380C}" dt="2025-03-10T14:33:32.002" v="65" actId="20577"/>
          <ac:spMkLst>
            <pc:docMk/>
            <pc:sldMk cId="0" sldId="261"/>
            <ac:spMk id="166" creationId="{00000000-0000-0000-0000-000000000000}"/>
          </ac:spMkLst>
        </pc:spChg>
      </pc:sldChg>
      <pc:sldChg chg="modSp mod">
        <pc:chgData name="Katie Hunter" userId="72454623bb8664e2" providerId="LiveId" clId="{CB5B52AE-DACB-42A4-A335-A9122A70380C}" dt="2025-03-10T14:35:30.323" v="76" actId="20577"/>
        <pc:sldMkLst>
          <pc:docMk/>
          <pc:sldMk cId="0" sldId="296"/>
        </pc:sldMkLst>
        <pc:spChg chg="mod">
          <ac:chgData name="Katie Hunter" userId="72454623bb8664e2" providerId="LiveId" clId="{CB5B52AE-DACB-42A4-A335-A9122A70380C}" dt="2025-03-10T14:35:30.323" v="76" actId="20577"/>
          <ac:spMkLst>
            <pc:docMk/>
            <pc:sldMk cId="0" sldId="296"/>
            <ac:spMk id="176" creationId="{00000000-0000-0000-0000-000000000000}"/>
          </ac:spMkLst>
        </pc:spChg>
      </pc:sldChg>
      <pc:sldChg chg="addSp modSp mod ord">
        <pc:chgData name="Katie Hunter" userId="72454623bb8664e2" providerId="LiveId" clId="{CB5B52AE-DACB-42A4-A335-A9122A70380C}" dt="2025-03-10T15:03:30.727" v="1145" actId="1076"/>
        <pc:sldMkLst>
          <pc:docMk/>
          <pc:sldMk cId="3555171447" sldId="310"/>
        </pc:sldMkLst>
        <pc:spChg chg="mod">
          <ac:chgData name="Katie Hunter" userId="72454623bb8664e2" providerId="LiveId" clId="{CB5B52AE-DACB-42A4-A335-A9122A70380C}" dt="2025-03-10T15:02:45.892" v="1141" actId="20577"/>
          <ac:spMkLst>
            <pc:docMk/>
            <pc:sldMk cId="3555171447" sldId="310"/>
            <ac:spMk id="198" creationId="{00000000-0000-0000-0000-000000000000}"/>
          </ac:spMkLst>
        </pc:spChg>
        <pc:picChg chg="add mod">
          <ac:chgData name="Katie Hunter" userId="72454623bb8664e2" providerId="LiveId" clId="{CB5B52AE-DACB-42A4-A335-A9122A70380C}" dt="2025-03-10T15:03:30.727" v="1145" actId="1076"/>
          <ac:picMkLst>
            <pc:docMk/>
            <pc:sldMk cId="3555171447" sldId="310"/>
            <ac:picMk id="2" creationId="{C326D2CD-371A-D9C3-216E-476C6CE6F09F}"/>
          </ac:picMkLst>
        </pc:picChg>
      </pc:sldChg>
      <pc:sldChg chg="modSp mod">
        <pc:chgData name="Katie Hunter" userId="72454623bb8664e2" providerId="LiveId" clId="{CB5B52AE-DACB-42A4-A335-A9122A70380C}" dt="2025-03-10T14:36:27.867" v="85" actId="1076"/>
        <pc:sldMkLst>
          <pc:docMk/>
          <pc:sldMk cId="1501702209" sldId="311"/>
        </pc:sldMkLst>
        <pc:spChg chg="mod">
          <ac:chgData name="Katie Hunter" userId="72454623bb8664e2" providerId="LiveId" clId="{CB5B52AE-DACB-42A4-A335-A9122A70380C}" dt="2025-03-10T14:36:27.867" v="85" actId="1076"/>
          <ac:spMkLst>
            <pc:docMk/>
            <pc:sldMk cId="1501702209" sldId="311"/>
            <ac:spMk id="10" creationId="{006BF72D-F190-831D-0C2C-86E3EA87F914}"/>
          </ac:spMkLst>
        </pc:spChg>
      </pc:sldChg>
      <pc:sldChg chg="ord">
        <pc:chgData name="Katie Hunter" userId="72454623bb8664e2" providerId="LiveId" clId="{CB5B52AE-DACB-42A4-A335-A9122A70380C}" dt="2025-03-10T14:37:22.350" v="90"/>
        <pc:sldMkLst>
          <pc:docMk/>
          <pc:sldMk cId="1306901872" sldId="312"/>
        </pc:sldMkLst>
      </pc:sldChg>
      <pc:sldChg chg="modSp mod">
        <pc:chgData name="Katie Hunter" userId="72454623bb8664e2" providerId="LiveId" clId="{CB5B52AE-DACB-42A4-A335-A9122A70380C}" dt="2025-03-10T14:37:07.732" v="86" actId="6549"/>
        <pc:sldMkLst>
          <pc:docMk/>
          <pc:sldMk cId="608752281" sldId="313"/>
        </pc:sldMkLst>
        <pc:spChg chg="mod">
          <ac:chgData name="Katie Hunter" userId="72454623bb8664e2" providerId="LiveId" clId="{CB5B52AE-DACB-42A4-A335-A9122A70380C}" dt="2025-03-10T14:37:07.732" v="86" actId="6549"/>
          <ac:spMkLst>
            <pc:docMk/>
            <pc:sldMk cId="608752281" sldId="313"/>
            <ac:spMk id="8" creationId="{31164E9C-AC75-9ABC-1CC1-D67FDFBC5AE2}"/>
          </ac:spMkLst>
        </pc:spChg>
      </pc:sldChg>
      <pc:sldChg chg="modSp mod modNotesTx">
        <pc:chgData name="Katie Hunter" userId="72454623bb8664e2" providerId="LiveId" clId="{CB5B52AE-DACB-42A4-A335-A9122A70380C}" dt="2025-03-10T14:41:29.303" v="256" actId="20577"/>
        <pc:sldMkLst>
          <pc:docMk/>
          <pc:sldMk cId="8707156" sldId="315"/>
        </pc:sldMkLst>
        <pc:spChg chg="mod">
          <ac:chgData name="Katie Hunter" userId="72454623bb8664e2" providerId="LiveId" clId="{CB5B52AE-DACB-42A4-A335-A9122A70380C}" dt="2025-03-10T14:40:52.418" v="178" actId="20577"/>
          <ac:spMkLst>
            <pc:docMk/>
            <pc:sldMk cId="8707156" sldId="315"/>
            <ac:spMk id="5" creationId="{7A6E7784-960A-580C-9656-6BB679EE5D85}"/>
          </ac:spMkLst>
        </pc:spChg>
      </pc:sldChg>
      <pc:sldChg chg="modNotesTx">
        <pc:chgData name="Katie Hunter" userId="72454623bb8664e2" providerId="LiveId" clId="{CB5B52AE-DACB-42A4-A335-A9122A70380C}" dt="2025-03-10T14:42:41.464" v="461" actId="313"/>
        <pc:sldMkLst>
          <pc:docMk/>
          <pc:sldMk cId="2365534332" sldId="316"/>
        </pc:sldMkLst>
      </pc:sldChg>
      <pc:sldChg chg="modSp mod">
        <pc:chgData name="Katie Hunter" userId="72454623bb8664e2" providerId="LiveId" clId="{CB5B52AE-DACB-42A4-A335-A9122A70380C}" dt="2025-03-10T14:43:43.802" v="473" actId="20577"/>
        <pc:sldMkLst>
          <pc:docMk/>
          <pc:sldMk cId="3878622866" sldId="318"/>
        </pc:sldMkLst>
        <pc:spChg chg="mod">
          <ac:chgData name="Katie Hunter" userId="72454623bb8664e2" providerId="LiveId" clId="{CB5B52AE-DACB-42A4-A335-A9122A70380C}" dt="2025-03-10T14:43:43.802" v="473" actId="20577"/>
          <ac:spMkLst>
            <pc:docMk/>
            <pc:sldMk cId="3878622866" sldId="318"/>
            <ac:spMk id="11" creationId="{79C11875-4F9F-4396-DF7D-2ED40D961EEC}"/>
          </ac:spMkLst>
        </pc:spChg>
      </pc:sldChg>
      <pc:sldChg chg="modSp mod modNotesTx">
        <pc:chgData name="Katie Hunter" userId="72454623bb8664e2" providerId="LiveId" clId="{CB5B52AE-DACB-42A4-A335-A9122A70380C}" dt="2025-03-10T14:45:33.705" v="670" actId="20577"/>
        <pc:sldMkLst>
          <pc:docMk/>
          <pc:sldMk cId="1801933496" sldId="322"/>
        </pc:sldMkLst>
        <pc:spChg chg="mod">
          <ac:chgData name="Katie Hunter" userId="72454623bb8664e2" providerId="LiveId" clId="{CB5B52AE-DACB-42A4-A335-A9122A70380C}" dt="2025-03-10T14:44:17.494" v="475" actId="20577"/>
          <ac:spMkLst>
            <pc:docMk/>
            <pc:sldMk cId="1801933496" sldId="322"/>
            <ac:spMk id="4" creationId="{21103546-BA9B-DED5-B7E1-FEB0F9D18A26}"/>
          </ac:spMkLst>
        </pc:spChg>
      </pc:sldChg>
      <pc:sldChg chg="addSp modSp new mod setBg">
        <pc:chgData name="Katie Hunter" userId="72454623bb8664e2" providerId="LiveId" clId="{CB5B52AE-DACB-42A4-A335-A9122A70380C}" dt="2025-03-10T14:53:18.355" v="712" actId="20577"/>
        <pc:sldMkLst>
          <pc:docMk/>
          <pc:sldMk cId="161152621" sldId="664"/>
        </pc:sldMkLst>
        <pc:spChg chg="add mod">
          <ac:chgData name="Katie Hunter" userId="72454623bb8664e2" providerId="LiveId" clId="{CB5B52AE-DACB-42A4-A335-A9122A70380C}" dt="2025-03-10T14:53:18.355" v="712" actId="20577"/>
          <ac:spMkLst>
            <pc:docMk/>
            <pc:sldMk cId="161152621" sldId="664"/>
            <ac:spMk id="2" creationId="{F2A2CE17-7436-ED76-E234-03FC8D04326A}"/>
          </ac:spMkLst>
        </pc:spChg>
        <pc:spChg chg="add mod">
          <ac:chgData name="Katie Hunter" userId="72454623bb8664e2" providerId="LiveId" clId="{CB5B52AE-DACB-42A4-A335-A9122A70380C}" dt="2025-03-10T14:52:10.104" v="691" actId="14100"/>
          <ac:spMkLst>
            <pc:docMk/>
            <pc:sldMk cId="161152621" sldId="664"/>
            <ac:spMk id="3" creationId="{726FF202-843E-3ACB-92DC-B4BF446EBCA1}"/>
          </ac:spMkLst>
        </pc:spChg>
        <pc:spChg chg="add mod">
          <ac:chgData name="Katie Hunter" userId="72454623bb8664e2" providerId="LiveId" clId="{CB5B52AE-DACB-42A4-A335-A9122A70380C}" dt="2025-03-10T14:52:10.104" v="691" actId="14100"/>
          <ac:spMkLst>
            <pc:docMk/>
            <pc:sldMk cId="161152621" sldId="664"/>
            <ac:spMk id="4" creationId="{C716F6EA-288A-A207-0F4E-95E194F9ECC4}"/>
          </ac:spMkLst>
        </pc:spChg>
        <pc:spChg chg="add mod">
          <ac:chgData name="Katie Hunter" userId="72454623bb8664e2" providerId="LiveId" clId="{CB5B52AE-DACB-42A4-A335-A9122A70380C}" dt="2025-03-10T14:52:35.072" v="702" actId="1076"/>
          <ac:spMkLst>
            <pc:docMk/>
            <pc:sldMk cId="161152621" sldId="664"/>
            <ac:spMk id="5" creationId="{CEC029EA-5D75-9829-9E4D-8B10F669CC16}"/>
          </ac:spMkLst>
        </pc:spChg>
        <pc:spChg chg="add mod">
          <ac:chgData name="Katie Hunter" userId="72454623bb8664e2" providerId="LiveId" clId="{CB5B52AE-DACB-42A4-A335-A9122A70380C}" dt="2025-03-10T14:52:22.145" v="693" actId="14100"/>
          <ac:spMkLst>
            <pc:docMk/>
            <pc:sldMk cId="161152621" sldId="664"/>
            <ac:spMk id="6" creationId="{4348352D-7021-EFF5-CB8E-7DB9AA3C334C}"/>
          </ac:spMkLst>
        </pc:spChg>
        <pc:spChg chg="add mod">
          <ac:chgData name="Katie Hunter" userId="72454623bb8664e2" providerId="LiveId" clId="{CB5B52AE-DACB-42A4-A335-A9122A70380C}" dt="2025-03-10T14:51:45.941" v="686" actId="1076"/>
          <ac:spMkLst>
            <pc:docMk/>
            <pc:sldMk cId="161152621" sldId="664"/>
            <ac:spMk id="7" creationId="{5FF0E8C8-C9B6-55E3-CCA2-C571F9C8A029}"/>
          </ac:spMkLst>
        </pc:spChg>
        <pc:spChg chg="add">
          <ac:chgData name="Katie Hunter" userId="72454623bb8664e2" providerId="LiveId" clId="{CB5B52AE-DACB-42A4-A335-A9122A70380C}" dt="2025-03-10T14:50:57.230" v="674"/>
          <ac:spMkLst>
            <pc:docMk/>
            <pc:sldMk cId="161152621" sldId="664"/>
            <ac:spMk id="8" creationId="{9D7AD428-AC5B-BA48-0729-3207BEF34468}"/>
          </ac:spMkLst>
        </pc:spChg>
      </pc:sldChg>
      <pc:sldChg chg="addSp delSp modSp new del mod">
        <pc:chgData name="Katie Hunter" userId="72454623bb8664e2" providerId="LiveId" clId="{CB5B52AE-DACB-42A4-A335-A9122A70380C}" dt="2025-03-10T15:02:15.188" v="1134" actId="47"/>
        <pc:sldMkLst>
          <pc:docMk/>
          <pc:sldMk cId="287000002" sldId="665"/>
        </pc:sldMkLst>
        <pc:spChg chg="add del mod">
          <ac:chgData name="Katie Hunter" userId="72454623bb8664e2" providerId="LiveId" clId="{CB5B52AE-DACB-42A4-A335-A9122A70380C}" dt="2025-03-10T14:54:57.998" v="720"/>
          <ac:spMkLst>
            <pc:docMk/>
            <pc:sldMk cId="287000002" sldId="665"/>
            <ac:spMk id="3" creationId="{DE56105E-ABBF-944A-A1C5-C268280C6633}"/>
          </ac:spMkLst>
        </pc:spChg>
      </pc:sldChg>
      <pc:sldChg chg="modSp add mod setBg modNotesTx">
        <pc:chgData name="Katie Hunter" userId="72454623bb8664e2" providerId="LiveId" clId="{CB5B52AE-DACB-42A4-A335-A9122A70380C}" dt="2025-03-10T15:03:03.941" v="1143" actId="255"/>
        <pc:sldMkLst>
          <pc:docMk/>
          <pc:sldMk cId="613460324" sldId="698"/>
        </pc:sldMkLst>
        <pc:spChg chg="mod">
          <ac:chgData name="Katie Hunter" userId="72454623bb8664e2" providerId="LiveId" clId="{CB5B52AE-DACB-42A4-A335-A9122A70380C}" dt="2025-03-10T15:03:03.941" v="1143" actId="255"/>
          <ac:spMkLst>
            <pc:docMk/>
            <pc:sldMk cId="613460324" sldId="698"/>
            <ac:spMk id="6" creationId="{4B754BBE-AD19-F2E1-CD2B-6ED695644AA0}"/>
          </ac:spMkLst>
        </pc:spChg>
        <pc:spChg chg="mod">
          <ac:chgData name="Katie Hunter" userId="72454623bb8664e2" providerId="LiveId" clId="{CB5B52AE-DACB-42A4-A335-A9122A70380C}" dt="2025-03-10T14:58:53.705" v="806" actId="20577"/>
          <ac:spMkLst>
            <pc:docMk/>
            <pc:sldMk cId="613460324" sldId="698"/>
            <ac:spMk id="7" creationId="{E94B192D-FDD1-BC5D-CE3A-96E61E95A9B1}"/>
          </ac:spMkLst>
        </pc:spChg>
        <pc:spChg chg="mod">
          <ac:chgData name="Katie Hunter" userId="72454623bb8664e2" providerId="LiveId" clId="{CB5B52AE-DACB-42A4-A335-A9122A70380C}" dt="2025-03-10T15:02:06.112" v="1133" actId="20577"/>
          <ac:spMkLst>
            <pc:docMk/>
            <pc:sldMk cId="613460324" sldId="698"/>
            <ac:spMk id="12" creationId="{9DDEA4CC-6C5F-160D-1FDE-CA686DB370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laverylawpower.org/barbados-slave-cod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ews-archive.exeter.ac.uk/2021/april/title_853263_en.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5NimHtuA-6o?si=eHXXErQw-M23IM3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gle.co.uk/books/edition/Personal_Recollections_from_Early_Life_t/qfXVUCYKF1sC?hl=en&amp;gbpv=1&amp;dq=Mary+Somerville+%22slavery%22&amp;pg=PA124&amp;printsec=frontcov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enome.gov/about-genomics/fact-sheets/Genetics-vs-Genomic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theoriesofrace.com/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bc.co.uk/bitesize/articles/zn7rbqt#zbnyf8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215/9780822382379-014"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google.com/url?sa=i&amp;url=https%3A%2F%2Fcapmin.org%2Fwilberforce-on-perseverance-in-office%2F&amp;psig=AOvVaw0UQXF44sKpH4Md3L_TSdu5&amp;ust=1721930427069000&amp;source=images&amp;cd=vfe&amp;opi=89978449&amp;ved=0CBAQjRxqFwoTCPjvkO6gwIcDFQAAAAAdAAAAABA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rycchancarey.com/abolition/williamfox.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a:solidFill>
                  <a:schemeClr val="hlink"/>
                </a:solidFill>
                <a:hlinkClick r:id="rId3"/>
              </a:rPr>
              <a:t>https://slaverylawpower.org/barbados-slave-code/</a:t>
            </a:r>
            <a:r>
              <a:rPr lang="en-US" sz="1100" dirty="0">
                <a:solidFill>
                  <a:schemeClr val="dk1"/>
                </a:solidFill>
              </a:rPr>
              <a:t> </a:t>
            </a:r>
          </a:p>
          <a:p>
            <a:pPr marL="0" lvl="0" indent="0" algn="l" rtl="0">
              <a:spcBef>
                <a:spcPts val="0"/>
              </a:spcBef>
              <a:spcAft>
                <a:spcPts val="0"/>
              </a:spcAft>
              <a:buNone/>
            </a:pPr>
            <a:endParaRPr dirty="0"/>
          </a:p>
        </p:txBody>
      </p:sp>
      <p:sp>
        <p:nvSpPr>
          <p:cNvPr id="129" name="Google Shape;1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db7d6dfe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db7d6dfe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643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02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3959b0b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da3959b0b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1154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*Also when women’s leadership in the abolitionist movement picked up force</a:t>
            </a:r>
            <a:endParaRPr lang="en-GB" dirty="0"/>
          </a:p>
        </p:txBody>
      </p:sp>
    </p:spTree>
    <p:extLst>
      <p:ext uri="{BB962C8B-B14F-4D97-AF65-F5344CB8AC3E}">
        <p14:creationId xmlns:p14="http://schemas.microsoft.com/office/powerpoint/2010/main" val="3941959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 would not say ‘slaves’ today because that is not what they were or how these people would want to self-identify</a:t>
            </a:r>
          </a:p>
          <a:p>
            <a:r>
              <a:rPr lang="en-GB" dirty="0"/>
              <a:t>We use ‘enslaved’ to show this was done to these people against their will</a:t>
            </a:r>
          </a:p>
        </p:txBody>
      </p:sp>
    </p:spTree>
    <p:extLst>
      <p:ext uri="{BB962C8B-B14F-4D97-AF65-F5344CB8AC3E}">
        <p14:creationId xmlns:p14="http://schemas.microsoft.com/office/powerpoint/2010/main" val="3542414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rgbClr val="467886"/>
                </a:solidFill>
                <a:hlinkClick r:id="rId3">
                  <a:extLst>
                    <a:ext uri="{A12FA001-AC4F-418D-AE19-62706E023703}">
                      <ahyp:hlinkClr xmlns:ahyp="http://schemas.microsoft.com/office/drawing/2018/hyperlinkcolor" val="tx"/>
                    </a:ext>
                  </a:extLst>
                </a:hlinkClick>
              </a:rPr>
              <a:t>https://news-archive.exeter.ac.uk/2021/april/title_853263_en.html</a:t>
            </a:r>
            <a:endParaRPr lang="en-US" sz="1100" dirty="0"/>
          </a:p>
          <a:p>
            <a:endParaRPr lang="en-US" dirty="0"/>
          </a:p>
        </p:txBody>
      </p:sp>
    </p:spTree>
    <p:extLst>
      <p:ext uri="{BB962C8B-B14F-4D97-AF65-F5344CB8AC3E}">
        <p14:creationId xmlns:p14="http://schemas.microsoft.com/office/powerpoint/2010/main" val="428504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3959b0b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da3959b0b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Discussion point: Although this imagery of Africans was trying to create a ‘positive good’ – the end of slavery</a:t>
            </a:r>
            <a:br>
              <a:rPr lang="en-GB" dirty="0"/>
            </a:br>
            <a:r>
              <a:rPr lang="en-GB" dirty="0"/>
              <a:t>What aspects of the image might also fuel anti-Black racism?</a:t>
            </a:r>
          </a:p>
        </p:txBody>
      </p:sp>
    </p:spTree>
    <p:extLst>
      <p:ext uri="{BB962C8B-B14F-4D97-AF65-F5344CB8AC3E}">
        <p14:creationId xmlns:p14="http://schemas.microsoft.com/office/powerpoint/2010/main" val="3330375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a:rPr>
              <a:t>https://youtu.be/5NimHtuA-6o?si=eHXXErQw-M23IM33</a:t>
            </a:r>
            <a:endParaRPr lang="en-US" sz="1100" dirty="0"/>
          </a:p>
          <a:p>
            <a:endParaRPr lang="en-US" dirty="0"/>
          </a:p>
        </p:txBody>
      </p:sp>
    </p:spTree>
    <p:extLst>
      <p:ext uri="{BB962C8B-B14F-4D97-AF65-F5344CB8AC3E}">
        <p14:creationId xmlns:p14="http://schemas.microsoft.com/office/powerpoint/2010/main" val="2113168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u="sng" dirty="0">
                <a:solidFill>
                  <a:srgbClr val="0000FF"/>
                </a:solidFill>
                <a:effectLst/>
                <a:latin typeface="Segoe UI" panose="020B0502040204020203" pitchFamily="34" charset="0"/>
                <a:ea typeface="Calibri" panose="020F0502020204030204" pitchFamily="34" charset="0"/>
                <a:cs typeface="Arial" panose="020B0604020202020204" pitchFamily="34" charset="0"/>
                <a:hlinkClick r:id="rId3"/>
              </a:rPr>
              <a:t>https://www.google.co.uk/books/edition/Personal_Recollections_from_Early_Life_t/qfXVUCYKF1sC?hl=en&amp;gbpv=1&amp;dq=Mary+Somerville+%22slavery%22&amp;pg=PA124&amp;printsec=frontcover</a:t>
            </a:r>
            <a:r>
              <a:rPr lang="en-GB" sz="1100" dirty="0">
                <a:solidFill>
                  <a:srgbClr val="242424"/>
                </a:solidFill>
                <a:effectLst/>
                <a:latin typeface="Segoe UI" panose="020B0502040204020203" pitchFamily="34" charset="0"/>
                <a:ea typeface="Calibri" panose="020F0502020204030204" pitchFamily="34" charset="0"/>
              </a:rPr>
              <a:t> </a:t>
            </a:r>
            <a:r>
              <a:rPr lang="en-GB" dirty="0">
                <a:effectLst/>
              </a:rPr>
              <a:t> </a:t>
            </a:r>
            <a:endParaRPr lang="en-GB" b="0" i="0" dirty="0">
              <a:effectLst/>
              <a:highlight>
                <a:srgbClr val="FFFFFF"/>
              </a:highlight>
              <a:latin typeface="Roboto" panose="02000000000000000000" pitchFamily="2" charset="0"/>
            </a:endParaRPr>
          </a:p>
          <a:p>
            <a:endParaRPr lang="en-US" dirty="0"/>
          </a:p>
        </p:txBody>
      </p:sp>
    </p:spTree>
    <p:extLst>
      <p:ext uri="{BB962C8B-B14F-4D97-AF65-F5344CB8AC3E}">
        <p14:creationId xmlns:p14="http://schemas.microsoft.com/office/powerpoint/2010/main" val="250010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da3959b0b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da3959b0b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t>
            </a:r>
            <a:r>
              <a:rPr lang="en-GB" sz="1100" b="0" i="0" dirty="0">
                <a:solidFill>
                  <a:srgbClr val="333333"/>
                </a:solidFill>
                <a:effectLst/>
                <a:latin typeface="Arial" panose="020B0604020202020204" pitchFamily="34" charset="0"/>
              </a:rPr>
              <a:t>though they had not been accustomed to blacks’</a:t>
            </a:r>
            <a:r>
              <a:rPr lang="en-GB" dirty="0"/>
              <a:t> this phrase has been removed from the diary extract above for reasons of teaching sensitively. It is suggested teachers think carefully about their own classroom contexts when considering how to handle out of date racial terms</a:t>
            </a:r>
          </a:p>
        </p:txBody>
      </p:sp>
    </p:spTree>
    <p:extLst>
      <p:ext uri="{BB962C8B-B14F-4D97-AF65-F5344CB8AC3E}">
        <p14:creationId xmlns:p14="http://schemas.microsoft.com/office/powerpoint/2010/main" val="196588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168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da3959b0b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da3959b0b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Encourage pupils to think about how having agency in small decisions, can make a difference in their lives.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1" dirty="0"/>
              <a:t>Activity: teaches about the concept of agency but also encourages pupils to reflect on the importance of having the freedom to make choices in their own lives. </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da7c9462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da7c9462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da7c9462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da7c9462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t>
            </a:r>
            <a:r>
              <a:rPr lang="en-US" u="sng" dirty="0">
                <a:solidFill>
                  <a:schemeClr val="hlink"/>
                </a:solidFill>
                <a:hlinkClick r:id="rId3"/>
              </a:rPr>
              <a:t>https://www.genome.gov/about-genomics/fact-sheets/Genetics-vs-Genomics</a:t>
            </a:r>
            <a:r>
              <a:rPr lang="en-US"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sng" dirty="0">
                <a:solidFill>
                  <a:schemeClr val="hlink"/>
                </a:solidFill>
                <a:hlinkClick r:id="rId4"/>
              </a:rPr>
              <a:t>https://www.theoriesofrace.com/1</a:t>
            </a:r>
            <a:endParaRPr lang="en-US"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da3959b0b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da3959b0b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endParaRPr lang="en-US" dirty="0"/>
          </a:p>
          <a:p>
            <a:pPr marL="0" indent="0" algn="ctr">
              <a:buNone/>
            </a:pPr>
            <a:r>
              <a:rPr lang="en-US" u="sng" dirty="0">
                <a:solidFill>
                  <a:srgbClr val="467886"/>
                </a:solidFill>
                <a:effectLst/>
                <a:latin typeface="Aptos" panose="020B0004020202020204" pitchFamily="34" charset="0"/>
                <a:ea typeface="Times New Roman" panose="02020603050405020304" pitchFamily="18" charset="0"/>
                <a:hlinkClick r:id="rId3"/>
              </a:rPr>
              <a:t>https://www.bbc.co.uk/bitesize/articles/zn7rbqt#zbnyf82</a:t>
            </a:r>
            <a:endParaRPr lang="en-US" u="sng" dirty="0">
              <a:solidFill>
                <a:srgbClr val="467886"/>
              </a:solidFill>
              <a:effectLst/>
              <a:latin typeface="Aptos" panose="020B0004020202020204" pitchFamily="34" charset="0"/>
              <a:ea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e399ad7b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ee399ad7b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Drescher (1990) - </a:t>
            </a:r>
            <a:r>
              <a:rPr lang="en-US" sz="1050">
                <a:solidFill>
                  <a:srgbClr val="006FB7"/>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https://doi.org/10.1215/9780822382379-014</a:t>
            </a:r>
            <a:r>
              <a:rPr lang="en-US">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Image - </a:t>
            </a:r>
            <a:r>
              <a:rPr lang="en-US" u="sng">
                <a:solidFill>
                  <a:schemeClr val="hlink"/>
                </a:solidFill>
                <a:hlinkClick r:id="rId4"/>
              </a:rPr>
              <a:t>https://www.google.com/url?sa=i&amp;url=https%3A%2F%2Fcapmin.org%2Fwilberforce-on-perseverance-in-office%2F&amp;psig=AOvVaw0UQXF44sKpH4Md3L_TSdu5&amp;ust=1721930427069000&amp;source=images&amp;cd=vfe&amp;opi=89978449&amp;ved=0CBAQjRxqFwoTCPjvkO6gwIcDFQAAAAAdAAAAABAE</a:t>
            </a:r>
            <a:r>
              <a:rPr lang="en-US">
                <a:solidFill>
                  <a:schemeClr val="dk1"/>
                </a:solidFill>
              </a:rPr>
              <a:t>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a:rPr>
              <a:t>https://brycchancarey.com/abolition/williamfox.htm</a:t>
            </a:r>
            <a:endParaRPr lang="en-US" sz="1100" dirty="0"/>
          </a:p>
          <a:p>
            <a:endParaRPr lang="en-US" dirty="0"/>
          </a:p>
        </p:txBody>
      </p:sp>
    </p:spTree>
    <p:extLst>
      <p:ext uri="{BB962C8B-B14F-4D97-AF65-F5344CB8AC3E}">
        <p14:creationId xmlns:p14="http://schemas.microsoft.com/office/powerpoint/2010/main" val="3337216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 Slide 1">
  <p:cSld name="Intro Slide 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a:spLocks noGrp="1"/>
          </p:cNvSpPr>
          <p:nvPr>
            <p:ph type="pic" idx="2"/>
          </p:nvPr>
        </p:nvSpPr>
        <p:spPr>
          <a:xfrm>
            <a:off x="1366432" y="2530058"/>
            <a:ext cx="3707972" cy="3707971"/>
          </a:xfrm>
          <a:prstGeom prst="rect">
            <a:avLst/>
          </a:prstGeom>
          <a:noFill/>
          <a:ln>
            <a:noFill/>
          </a:ln>
        </p:spPr>
      </p:sp>
      <p:sp>
        <p:nvSpPr>
          <p:cNvPr id="13" name="Google Shape;13;p3"/>
          <p:cNvSpPr txBox="1">
            <a:spLocks noGrp="1"/>
          </p:cNvSpPr>
          <p:nvPr>
            <p:ph type="title"/>
          </p:nvPr>
        </p:nvSpPr>
        <p:spPr>
          <a:xfrm>
            <a:off x="5202936" y="585216"/>
            <a:ext cx="5833872" cy="2276856"/>
          </a:xfrm>
          <a:prstGeom prst="rect">
            <a:avLst/>
          </a:prstGeom>
          <a:solidFill>
            <a:schemeClr val="accent5"/>
          </a:solid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6000"/>
              <a:buFont typeface="Arial"/>
              <a:buNone/>
              <a:defRPr sz="6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body" idx="1"/>
          </p:nvPr>
        </p:nvSpPr>
        <p:spPr>
          <a:xfrm>
            <a:off x="5202936" y="3127248"/>
            <a:ext cx="5833872" cy="3118104"/>
          </a:xfrm>
          <a:prstGeom prst="rect">
            <a:avLst/>
          </a:prstGeom>
          <a:solidFill>
            <a:schemeClr val="dk1"/>
          </a:solid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Slide 1" type="obj">
  <p:cSld name="OBJEC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1" name="Google Shape;5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 1" preserve="1" userDrawn="1">
  <p:cSld name="1_Content Slide 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13"/>
          <p:cNvSpPr txBox="1">
            <a:spLocks noGrp="1"/>
          </p:cNvSpPr>
          <p:nvPr>
            <p:ph type="body" idx="1"/>
          </p:nvPr>
        </p:nvSpPr>
        <p:spPr>
          <a:xfrm>
            <a:off x="838200" y="1825625"/>
            <a:ext cx="52578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1" name="Google Shape;5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 name="Picture Placeholder 2">
            <a:extLst>
              <a:ext uri="{FF2B5EF4-FFF2-40B4-BE49-F238E27FC236}">
                <a16:creationId xmlns:a16="http://schemas.microsoft.com/office/drawing/2014/main" id="{6DDE22E1-7B99-386F-B9FE-097E92A74714}"/>
              </a:ext>
            </a:extLst>
          </p:cNvPr>
          <p:cNvSpPr>
            <a:spLocks noGrp="1"/>
          </p:cNvSpPr>
          <p:nvPr>
            <p:ph type="pic" sz="quarter" idx="13"/>
          </p:nvPr>
        </p:nvSpPr>
        <p:spPr>
          <a:xfrm>
            <a:off x="6255026" y="2040835"/>
            <a:ext cx="5406887" cy="3895449"/>
          </a:xfrm>
        </p:spPr>
        <p:txBody>
          <a:bodyPr/>
          <a:lstStyle/>
          <a:p>
            <a:endParaRPr lang="en-US"/>
          </a:p>
        </p:txBody>
      </p:sp>
    </p:spTree>
    <p:extLst>
      <p:ext uri="{BB962C8B-B14F-4D97-AF65-F5344CB8AC3E}">
        <p14:creationId xmlns:p14="http://schemas.microsoft.com/office/powerpoint/2010/main" val="396738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3" type="twoObj">
  <p:cSld name="TWO_OBJECTS">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5"/>
          <p:cNvSpPr txBox="1">
            <a:spLocks noGrp="1"/>
          </p:cNvSpPr>
          <p:nvPr>
            <p:ph type="body" idx="1"/>
          </p:nvPr>
        </p:nvSpPr>
        <p:spPr>
          <a:xfrm>
            <a:off x="1444752" y="1825625"/>
            <a:ext cx="4553712"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5"/>
          <p:cNvSpPr txBox="1">
            <a:spLocks noGrp="1"/>
          </p:cNvSpPr>
          <p:nvPr>
            <p:ph type="body" idx="2"/>
          </p:nvPr>
        </p:nvSpPr>
        <p:spPr>
          <a:xfrm>
            <a:off x="6784848" y="1825625"/>
            <a:ext cx="4553712"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9"/>
        <p:cNvGrpSpPr/>
        <p:nvPr/>
      </p:nvGrpSpPr>
      <p:grpSpPr>
        <a:xfrm>
          <a:off x="0" y="0"/>
          <a:ext cx="0" cy="0"/>
          <a:chOff x="0" y="0"/>
          <a:chExt cx="0" cy="0"/>
        </a:xfrm>
      </p:grpSpPr>
      <p:sp>
        <p:nvSpPr>
          <p:cNvPr id="60" name="Google Shape;60;p16"/>
          <p:cNvSpPr txBox="1">
            <a:spLocks noGrp="1"/>
          </p:cNvSpPr>
          <p:nvPr>
            <p:ph type="ctrTitle"/>
          </p:nvPr>
        </p:nvSpPr>
        <p:spPr>
          <a:xfrm>
            <a:off x="6391656" y="841248"/>
            <a:ext cx="4434840" cy="2587752"/>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Arial"/>
              <a:buNone/>
              <a:defRPr sz="3600" b="1"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6"/>
          <p:cNvSpPr txBox="1">
            <a:spLocks noGrp="1"/>
          </p:cNvSpPr>
          <p:nvPr>
            <p:ph type="subTitle" idx="1"/>
          </p:nvPr>
        </p:nvSpPr>
        <p:spPr>
          <a:xfrm>
            <a:off x="6391655" y="3547555"/>
            <a:ext cx="4434835" cy="25877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 name="Google Shape;62;p16"/>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3" name="Google Shape;63;p16"/>
          <p:cNvSpPr>
            <a:spLocks noGrp="1"/>
          </p:cNvSpPr>
          <p:nvPr>
            <p:ph type="pic" idx="2"/>
          </p:nvPr>
        </p:nvSpPr>
        <p:spPr>
          <a:xfrm>
            <a:off x="283464" y="301752"/>
            <a:ext cx="5221224" cy="626364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7"/>
          <p:cNvSpPr txBox="1">
            <a:spLocks noGrp="1"/>
          </p:cNvSpPr>
          <p:nvPr>
            <p:ph type="body" idx="1"/>
          </p:nvPr>
        </p:nvSpPr>
        <p:spPr>
          <a:xfrm>
            <a:off x="1444752" y="1681163"/>
            <a:ext cx="45537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17"/>
          <p:cNvSpPr txBox="1">
            <a:spLocks noGrp="1"/>
          </p:cNvSpPr>
          <p:nvPr>
            <p:ph type="body" idx="2"/>
          </p:nvPr>
        </p:nvSpPr>
        <p:spPr>
          <a:xfrm>
            <a:off x="1444752" y="2505075"/>
            <a:ext cx="4553712"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7"/>
          <p:cNvSpPr txBox="1">
            <a:spLocks noGrp="1"/>
          </p:cNvSpPr>
          <p:nvPr>
            <p:ph type="body" idx="3"/>
          </p:nvPr>
        </p:nvSpPr>
        <p:spPr>
          <a:xfrm>
            <a:off x="6784848" y="1681163"/>
            <a:ext cx="45537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17"/>
          <p:cNvSpPr txBox="1">
            <a:spLocks noGrp="1"/>
          </p:cNvSpPr>
          <p:nvPr>
            <p:ph type="body" idx="4"/>
          </p:nvPr>
        </p:nvSpPr>
        <p:spPr>
          <a:xfrm>
            <a:off x="6784848" y="2505075"/>
            <a:ext cx="4553712"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mparison">
  <p:cSld name="1_Comparison">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8"/>
          <p:cNvSpPr txBox="1">
            <a:spLocks noGrp="1"/>
          </p:cNvSpPr>
          <p:nvPr>
            <p:ph type="body" idx="1"/>
          </p:nvPr>
        </p:nvSpPr>
        <p:spPr>
          <a:xfrm>
            <a:off x="1444752" y="1681163"/>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8"/>
          <p:cNvSpPr txBox="1">
            <a:spLocks noGrp="1"/>
          </p:cNvSpPr>
          <p:nvPr>
            <p:ph type="body" idx="2"/>
          </p:nvPr>
        </p:nvSpPr>
        <p:spPr>
          <a:xfrm>
            <a:off x="1444752" y="2505075"/>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8"/>
          <p:cNvSpPr txBox="1">
            <a:spLocks noGrp="1"/>
          </p:cNvSpPr>
          <p:nvPr>
            <p:ph type="body" idx="3"/>
          </p:nvPr>
        </p:nvSpPr>
        <p:spPr>
          <a:xfrm>
            <a:off x="4983480" y="1681163"/>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18"/>
          <p:cNvSpPr txBox="1">
            <a:spLocks noGrp="1"/>
          </p:cNvSpPr>
          <p:nvPr>
            <p:ph type="body" idx="4"/>
          </p:nvPr>
        </p:nvSpPr>
        <p:spPr>
          <a:xfrm>
            <a:off x="4983480" y="2505075"/>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8"/>
          <p:cNvSpPr txBox="1">
            <a:spLocks noGrp="1"/>
          </p:cNvSpPr>
          <p:nvPr>
            <p:ph type="body" idx="5"/>
          </p:nvPr>
        </p:nvSpPr>
        <p:spPr>
          <a:xfrm>
            <a:off x="8531352" y="1769269"/>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18"/>
          <p:cNvSpPr txBox="1">
            <a:spLocks noGrp="1"/>
          </p:cNvSpPr>
          <p:nvPr>
            <p:ph type="body" idx="6"/>
          </p:nvPr>
        </p:nvSpPr>
        <p:spPr>
          <a:xfrm>
            <a:off x="8531352" y="2593181"/>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8"/>
        <p:cNvGrpSpPr/>
        <p:nvPr/>
      </p:nvGrpSpPr>
      <p:grpSpPr>
        <a:xfrm>
          <a:off x="0" y="0"/>
          <a:ext cx="0" cy="0"/>
          <a:chOff x="0" y="0"/>
          <a:chExt cx="0" cy="0"/>
        </a:xfrm>
      </p:grpSpPr>
      <p:sp>
        <p:nvSpPr>
          <p:cNvPr id="79" name="Google Shape;79;p19"/>
          <p:cNvSpPr txBox="1">
            <a:spLocks noGrp="1"/>
          </p:cNvSpPr>
          <p:nvPr>
            <p:ph type="ctrTitle"/>
          </p:nvPr>
        </p:nvSpPr>
        <p:spPr>
          <a:xfrm>
            <a:off x="6391656" y="804672"/>
            <a:ext cx="4434840" cy="8869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subTitle" idx="1"/>
          </p:nvPr>
        </p:nvSpPr>
        <p:spPr>
          <a:xfrm>
            <a:off x="6391654" y="1801368"/>
            <a:ext cx="4434840" cy="475488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 name="Google Shape;81;p19"/>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2" name="Google Shape;82;p19"/>
          <p:cNvSpPr>
            <a:spLocks noGrp="1"/>
          </p:cNvSpPr>
          <p:nvPr>
            <p:ph type="pic" idx="2"/>
          </p:nvPr>
        </p:nvSpPr>
        <p:spPr>
          <a:xfrm>
            <a:off x="283464" y="3108960"/>
            <a:ext cx="5221224" cy="3447288"/>
          </a:xfrm>
          <a:prstGeom prst="rect">
            <a:avLst/>
          </a:prstGeom>
          <a:noFill/>
          <a:ln>
            <a:noFill/>
          </a:ln>
        </p:spPr>
      </p:sp>
      <p:sp>
        <p:nvSpPr>
          <p:cNvPr id="83" name="Google Shape;83;p19"/>
          <p:cNvSpPr>
            <a:spLocks noGrp="1"/>
          </p:cNvSpPr>
          <p:nvPr>
            <p:ph type="pic" idx="3"/>
          </p:nvPr>
        </p:nvSpPr>
        <p:spPr>
          <a:xfrm>
            <a:off x="283464" y="301752"/>
            <a:ext cx="2459736" cy="2505456"/>
          </a:xfrm>
          <a:prstGeom prst="rect">
            <a:avLst/>
          </a:prstGeom>
          <a:noFill/>
          <a:ln>
            <a:noFill/>
          </a:ln>
        </p:spPr>
      </p:sp>
      <p:sp>
        <p:nvSpPr>
          <p:cNvPr id="84" name="Google Shape;84;p19"/>
          <p:cNvSpPr>
            <a:spLocks noGrp="1"/>
          </p:cNvSpPr>
          <p:nvPr>
            <p:ph type="pic" idx="4"/>
          </p:nvPr>
        </p:nvSpPr>
        <p:spPr>
          <a:xfrm>
            <a:off x="3044952" y="301752"/>
            <a:ext cx="2459736" cy="2505456"/>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85"/>
        <p:cNvGrpSpPr/>
        <p:nvPr/>
      </p:nvGrpSpPr>
      <p:grpSpPr>
        <a:xfrm>
          <a:off x="0" y="0"/>
          <a:ext cx="0" cy="0"/>
          <a:chOff x="0" y="0"/>
          <a:chExt cx="0" cy="0"/>
        </a:xfrm>
      </p:grpSpPr>
      <p:sp>
        <p:nvSpPr>
          <p:cNvPr id="86" name="Google Shape;86;p20"/>
          <p:cNvSpPr txBox="1">
            <a:spLocks noGrp="1"/>
          </p:cNvSpPr>
          <p:nvPr>
            <p:ph type="ctrTitle"/>
          </p:nvPr>
        </p:nvSpPr>
        <p:spPr>
          <a:xfrm>
            <a:off x="6391656" y="804672"/>
            <a:ext cx="4434840" cy="8869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0"/>
          <p:cNvSpPr txBox="1">
            <a:spLocks noGrp="1"/>
          </p:cNvSpPr>
          <p:nvPr>
            <p:ph type="subTitle" idx="1"/>
          </p:nvPr>
        </p:nvSpPr>
        <p:spPr>
          <a:xfrm>
            <a:off x="6391654" y="1801368"/>
            <a:ext cx="4434840" cy="475488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8" name="Google Shape;88;p20"/>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9" name="Google Shape;89;p20"/>
          <p:cNvSpPr/>
          <p:nvPr/>
        </p:nvSpPr>
        <p:spPr>
          <a:xfrm>
            <a:off x="433313" y="160019"/>
            <a:ext cx="4913284" cy="3200400"/>
          </a:xfrm>
          <a:custGeom>
            <a:avLst/>
            <a:gdLst/>
            <a:ahLst/>
            <a:cxnLst/>
            <a:rect l="l" t="t" r="r" b="b"/>
            <a:pathLst>
              <a:path w="4913284" h="1678971" extrusionOk="0">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90;p20"/>
          <p:cNvSpPr txBox="1"/>
          <p:nvPr/>
        </p:nvSpPr>
        <p:spPr>
          <a:xfrm>
            <a:off x="605838" y="457199"/>
            <a:ext cx="4480512" cy="164592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2"/>
              </a:buClr>
              <a:buSzPts val="2400"/>
              <a:buFont typeface="Arial"/>
              <a:buNone/>
            </a:pPr>
            <a:r>
              <a:rPr lang="en-US" sz="2400" b="1" u="none">
                <a:solidFill>
                  <a:schemeClr val="lt2"/>
                </a:solidFill>
                <a:latin typeface="Arial"/>
                <a:ea typeface="Arial"/>
                <a:cs typeface="Arial"/>
                <a:sym typeface="Arial"/>
              </a:rPr>
              <a:t>“Click to edit quote text”</a:t>
            </a:r>
            <a:endParaRPr/>
          </a:p>
        </p:txBody>
      </p:sp>
      <p:sp>
        <p:nvSpPr>
          <p:cNvPr id="91" name="Google Shape;91;p20"/>
          <p:cNvSpPr txBox="1"/>
          <p:nvPr/>
        </p:nvSpPr>
        <p:spPr>
          <a:xfrm>
            <a:off x="665675" y="2103119"/>
            <a:ext cx="4420675" cy="414337"/>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2"/>
              </a:buClr>
              <a:buSzPts val="1600"/>
              <a:buFont typeface="Arial"/>
              <a:buNone/>
            </a:pPr>
            <a:r>
              <a:rPr lang="en-US" sz="1600" b="0" u="none">
                <a:solidFill>
                  <a:schemeClr val="lt2"/>
                </a:solidFill>
                <a:latin typeface="Arial"/>
                <a:ea typeface="Arial"/>
                <a:cs typeface="Arial"/>
                <a:sym typeface="Arial"/>
              </a:rPr>
              <a:t>(Attribute quote here)</a:t>
            </a:r>
            <a:endParaRPr/>
          </a:p>
        </p:txBody>
      </p:sp>
      <p:sp>
        <p:nvSpPr>
          <p:cNvPr id="92" name="Google Shape;92;p20"/>
          <p:cNvSpPr/>
          <p:nvPr/>
        </p:nvSpPr>
        <p:spPr>
          <a:xfrm>
            <a:off x="423989" y="3384327"/>
            <a:ext cx="5081662" cy="3289745"/>
          </a:xfrm>
          <a:custGeom>
            <a:avLst/>
            <a:gdLst/>
            <a:ahLst/>
            <a:cxnLst/>
            <a:rect l="l" t="t" r="r" b="b"/>
            <a:pathLst>
              <a:path w="2973657" h="2866771" extrusionOk="0">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 name="Google Shape;93;p20"/>
          <p:cNvSpPr txBox="1"/>
          <p:nvPr/>
        </p:nvSpPr>
        <p:spPr>
          <a:xfrm>
            <a:off x="605837" y="3657599"/>
            <a:ext cx="4480512" cy="18479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2"/>
              </a:buClr>
              <a:buSzPts val="2400"/>
              <a:buFont typeface="Arial"/>
              <a:buNone/>
            </a:pPr>
            <a:r>
              <a:rPr lang="en-US" sz="2400" b="1" u="none">
                <a:solidFill>
                  <a:schemeClr val="lt2"/>
                </a:solidFill>
                <a:latin typeface="Arial"/>
                <a:ea typeface="Arial"/>
                <a:cs typeface="Arial"/>
                <a:sym typeface="Arial"/>
              </a:rPr>
              <a:t>“Click to edit quote text”</a:t>
            </a:r>
            <a:endParaRPr/>
          </a:p>
        </p:txBody>
      </p:sp>
      <p:sp>
        <p:nvSpPr>
          <p:cNvPr id="94" name="Google Shape;94;p20"/>
          <p:cNvSpPr txBox="1"/>
          <p:nvPr/>
        </p:nvSpPr>
        <p:spPr>
          <a:xfrm>
            <a:off x="665674" y="5505499"/>
            <a:ext cx="4420675" cy="414337"/>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2"/>
              </a:buClr>
              <a:buSzPts val="1600"/>
              <a:buFont typeface="Arial"/>
              <a:buNone/>
            </a:pPr>
            <a:r>
              <a:rPr lang="en-US" sz="1600" b="0" u="none">
                <a:solidFill>
                  <a:schemeClr val="lt2"/>
                </a:solidFill>
                <a:latin typeface="Arial"/>
                <a:ea typeface="Arial"/>
                <a:cs typeface="Arial"/>
                <a:sym typeface="Arial"/>
              </a:rPr>
              <a:t>(Attribute quote here)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95"/>
        <p:cNvGrpSpPr/>
        <p:nvPr/>
      </p:nvGrpSpPr>
      <p:grpSpPr>
        <a:xfrm>
          <a:off x="0" y="0"/>
          <a:ext cx="0" cy="0"/>
          <a:chOff x="0" y="0"/>
          <a:chExt cx="0" cy="0"/>
        </a:xfrm>
      </p:grpSpPr>
      <p:pic>
        <p:nvPicPr>
          <p:cNvPr id="96" name="Google Shape;96;p21"/>
          <p:cNvPicPr preferRelativeResize="0"/>
          <p:nvPr/>
        </p:nvPicPr>
        <p:blipFill rotWithShape="1">
          <a:blip r:embed="rId2">
            <a:alphaModFix/>
          </a:blip>
          <a:srcRect/>
          <a:stretch/>
        </p:blipFill>
        <p:spPr>
          <a:xfrm>
            <a:off x="6096000" y="0"/>
            <a:ext cx="6096000" cy="6858000"/>
          </a:xfrm>
          <a:prstGeom prst="rect">
            <a:avLst/>
          </a:prstGeom>
          <a:noFill/>
          <a:ln>
            <a:noFill/>
          </a:ln>
        </p:spPr>
      </p:pic>
      <p:sp>
        <p:nvSpPr>
          <p:cNvPr id="97" name="Google Shape;97;p21"/>
          <p:cNvSpPr txBox="1">
            <a:spLocks noGrp="1"/>
          </p:cNvSpPr>
          <p:nvPr>
            <p:ph type="ctrTitle"/>
          </p:nvPr>
        </p:nvSpPr>
        <p:spPr>
          <a:xfrm>
            <a:off x="944881" y="841248"/>
            <a:ext cx="4434840" cy="32369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Arial"/>
              <a:buNone/>
              <a:defRPr sz="3600"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1"/>
          <p:cNvSpPr txBox="1">
            <a:spLocks noGrp="1"/>
          </p:cNvSpPr>
          <p:nvPr>
            <p:ph type="subTitle" idx="1"/>
          </p:nvPr>
        </p:nvSpPr>
        <p:spPr>
          <a:xfrm>
            <a:off x="944880" y="4498848"/>
            <a:ext cx="4434835" cy="510474"/>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p21"/>
          <p:cNvSpPr txBox="1">
            <a:spLocks noGrp="1"/>
          </p:cNvSpPr>
          <p:nvPr>
            <p:ph type="body" idx="2"/>
          </p:nvPr>
        </p:nvSpPr>
        <p:spPr>
          <a:xfrm>
            <a:off x="7486331" y="841248"/>
            <a:ext cx="3760788" cy="411338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800"/>
              <a:buNone/>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1"/>
          <p:cNvSpPr txBox="1">
            <a:spLocks noGrp="1"/>
          </p:cNvSpPr>
          <p:nvPr>
            <p:ph type="body" idx="3"/>
          </p:nvPr>
        </p:nvSpPr>
        <p:spPr>
          <a:xfrm>
            <a:off x="7486331" y="5089652"/>
            <a:ext cx="3760788" cy="411124"/>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600"/>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3"/>
          <p:cNvSpPr>
            <a:spLocks noGrp="1"/>
          </p:cNvSpPr>
          <p:nvPr>
            <p:ph type="pic" idx="2"/>
          </p:nvPr>
        </p:nvSpPr>
        <p:spPr>
          <a:xfrm>
            <a:off x="1777111" y="407499"/>
            <a:ext cx="1952279" cy="1952279"/>
          </a:xfrm>
          <a:prstGeom prst="rect">
            <a:avLst/>
          </a:prstGeom>
          <a:noFill/>
          <a:ln>
            <a:noFill/>
          </a:ln>
        </p:spPr>
      </p:sp>
      <p:sp>
        <p:nvSpPr>
          <p:cNvPr id="108" name="Google Shape;108;p23"/>
          <p:cNvSpPr>
            <a:spLocks noGrp="1"/>
          </p:cNvSpPr>
          <p:nvPr>
            <p:ph type="pic" idx="3"/>
          </p:nvPr>
        </p:nvSpPr>
        <p:spPr>
          <a:xfrm>
            <a:off x="3528345" y="1972581"/>
            <a:ext cx="2290065" cy="2273502"/>
          </a:xfrm>
          <a:prstGeom prst="rect">
            <a:avLst/>
          </a:prstGeom>
          <a:noFill/>
          <a:ln>
            <a:noFill/>
          </a:ln>
        </p:spPr>
      </p:sp>
      <p:sp>
        <p:nvSpPr>
          <p:cNvPr id="109" name="Google Shape;109;p23"/>
          <p:cNvSpPr>
            <a:spLocks noGrp="1"/>
          </p:cNvSpPr>
          <p:nvPr>
            <p:ph type="pic" idx="4"/>
          </p:nvPr>
        </p:nvSpPr>
        <p:spPr>
          <a:xfrm>
            <a:off x="5579539" y="4386312"/>
            <a:ext cx="3119293" cy="2462810"/>
          </a:xfrm>
          <a:prstGeom prst="rect">
            <a:avLst/>
          </a:prstGeom>
          <a:noFill/>
          <a:ln>
            <a:noFill/>
          </a:ln>
        </p:spPr>
      </p:sp>
      <p:sp>
        <p:nvSpPr>
          <p:cNvPr id="110" name="Google Shape;110;p23"/>
          <p:cNvSpPr>
            <a:spLocks noGrp="1"/>
          </p:cNvSpPr>
          <p:nvPr>
            <p:ph type="pic" idx="5"/>
          </p:nvPr>
        </p:nvSpPr>
        <p:spPr>
          <a:xfrm>
            <a:off x="1092905" y="4018982"/>
            <a:ext cx="3854161" cy="2839018"/>
          </a:xfrm>
          <a:prstGeom prst="rect">
            <a:avLst/>
          </a:prstGeom>
          <a:noFill/>
          <a:ln>
            <a:noFill/>
          </a:ln>
        </p:spPr>
      </p:sp>
      <p:sp>
        <p:nvSpPr>
          <p:cNvPr id="111" name="Google Shape;111;p23"/>
          <p:cNvSpPr txBox="1">
            <a:spLocks noGrp="1"/>
          </p:cNvSpPr>
          <p:nvPr>
            <p:ph type="title"/>
          </p:nvPr>
        </p:nvSpPr>
        <p:spPr>
          <a:xfrm>
            <a:off x="5760720" y="585216"/>
            <a:ext cx="5276088" cy="2276856"/>
          </a:xfrm>
          <a:prstGeom prst="rect">
            <a:avLst/>
          </a:prstGeom>
          <a:solidFill>
            <a:schemeClr val="accent2"/>
          </a:solid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800"/>
              <a:buFont typeface="Arial"/>
              <a:buNone/>
              <a:defRPr sz="48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3"/>
          <p:cNvSpPr txBox="1">
            <a:spLocks noGrp="1"/>
          </p:cNvSpPr>
          <p:nvPr>
            <p:ph type="body" idx="1"/>
          </p:nvPr>
        </p:nvSpPr>
        <p:spPr>
          <a:xfrm>
            <a:off x="5760720" y="3127248"/>
            <a:ext cx="5276088" cy="1124712"/>
          </a:xfrm>
          <a:prstGeom prst="rect">
            <a:avLst/>
          </a:prstGeom>
          <a:solidFill>
            <a:schemeClr val="accent2"/>
          </a:solid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age 1"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1298448" y="594360"/>
            <a:ext cx="6272784"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subTitle" idx="1"/>
          </p:nvPr>
        </p:nvSpPr>
        <p:spPr>
          <a:xfrm>
            <a:off x="1298448" y="2967445"/>
            <a:ext cx="6272783"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838200" y="621823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ftr" idx="11"/>
          </p:nvPr>
        </p:nvSpPr>
        <p:spPr>
          <a:xfrm>
            <a:off x="4038600" y="621823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5"/>
          <p:cNvSpPr txBox="1">
            <a:spLocks noGrp="1"/>
          </p:cNvSpPr>
          <p:nvPr>
            <p:ph type="sldNum" idx="12"/>
          </p:nvPr>
        </p:nvSpPr>
        <p:spPr>
          <a:xfrm>
            <a:off x="8610600" y="621823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2" name="Google Shape;122;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7"/>
          <p:cNvSpPr>
            <a:spLocks noGrp="1"/>
          </p:cNvSpPr>
          <p:nvPr>
            <p:ph type="pic" idx="2"/>
          </p:nvPr>
        </p:nvSpPr>
        <p:spPr>
          <a:xfrm>
            <a:off x="5183188" y="987425"/>
            <a:ext cx="6172200" cy="4873625"/>
          </a:xfrm>
          <a:prstGeom prst="rect">
            <a:avLst/>
          </a:prstGeom>
          <a:noFill/>
          <a:ln>
            <a:noFill/>
          </a:ln>
        </p:spPr>
      </p:sp>
      <p:sp>
        <p:nvSpPr>
          <p:cNvPr id="126" name="Google Shape;126;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age 3">
  <p:cSld name="Title Page 3">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ctrTitle"/>
          </p:nvPr>
        </p:nvSpPr>
        <p:spPr>
          <a:xfrm>
            <a:off x="1298448" y="594360"/>
            <a:ext cx="6272783"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subTitle" idx="1"/>
          </p:nvPr>
        </p:nvSpPr>
        <p:spPr>
          <a:xfrm>
            <a:off x="1298449" y="2967445"/>
            <a:ext cx="6272782"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age 4">
  <p:cSld name="Title Page 4">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1298448" y="594360"/>
            <a:ext cx="6272784"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
          <p:cNvSpPr txBox="1">
            <a:spLocks noGrp="1"/>
          </p:cNvSpPr>
          <p:nvPr>
            <p:ph type="subTitle" idx="1"/>
          </p:nvPr>
        </p:nvSpPr>
        <p:spPr>
          <a:xfrm>
            <a:off x="1298448" y="2967445"/>
            <a:ext cx="6272783"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arning Intentions 1">
  <p:cSld name="Learning Intentions 1">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ctrTitle"/>
          </p:nvPr>
        </p:nvSpPr>
        <p:spPr>
          <a:xfrm>
            <a:off x="944881" y="1752600"/>
            <a:ext cx="4434840" cy="5334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2400"/>
              <a:buFont typeface="Arial"/>
              <a:buNone/>
              <a:defRPr sz="2400" b="1"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subTitle" idx="1"/>
          </p:nvPr>
        </p:nvSpPr>
        <p:spPr>
          <a:xfrm>
            <a:off x="944880" y="2590800"/>
            <a:ext cx="4434835" cy="35783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0" name="Google Shape;30;p8"/>
          <p:cNvPicPr preferRelativeResize="0"/>
          <p:nvPr/>
        </p:nvPicPr>
        <p:blipFill rotWithShape="1">
          <a:blip r:embed="rId3">
            <a:alphaModFix/>
          </a:blip>
          <a:srcRect/>
          <a:stretch/>
        </p:blipFill>
        <p:spPr>
          <a:xfrm>
            <a:off x="3637281" y="304800"/>
            <a:ext cx="4914900" cy="863600"/>
          </a:xfrm>
          <a:prstGeom prst="rect">
            <a:avLst/>
          </a:prstGeom>
          <a:noFill/>
          <a:ln>
            <a:noFill/>
          </a:ln>
        </p:spPr>
      </p:pic>
      <p:sp>
        <p:nvSpPr>
          <p:cNvPr id="31" name="Google Shape;31;p8"/>
          <p:cNvSpPr txBox="1">
            <a:spLocks noGrp="1"/>
          </p:cNvSpPr>
          <p:nvPr>
            <p:ph type="body" idx="2"/>
          </p:nvPr>
        </p:nvSpPr>
        <p:spPr>
          <a:xfrm>
            <a:off x="6812281" y="1752600"/>
            <a:ext cx="4434834" cy="5334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b="1"/>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3"/>
          </p:nvPr>
        </p:nvSpPr>
        <p:spPr>
          <a:xfrm>
            <a:off x="6811963" y="2590800"/>
            <a:ext cx="4435475" cy="35782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8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arning Intentions 2">
  <p:cSld name="Learning Intentions 2">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subTitle" idx="1"/>
          </p:nvPr>
        </p:nvSpPr>
        <p:spPr>
          <a:xfrm>
            <a:off x="944880" y="2590800"/>
            <a:ext cx="4434835" cy="35783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5" name="Google Shape;35;p9"/>
          <p:cNvPicPr preferRelativeResize="0"/>
          <p:nvPr/>
        </p:nvPicPr>
        <p:blipFill rotWithShape="1">
          <a:blip r:embed="rId3">
            <a:alphaModFix/>
          </a:blip>
          <a:srcRect/>
          <a:stretch/>
        </p:blipFill>
        <p:spPr>
          <a:xfrm>
            <a:off x="704847" y="1107948"/>
            <a:ext cx="4914900" cy="863600"/>
          </a:xfrm>
          <a:prstGeom prst="rect">
            <a:avLst/>
          </a:prstGeom>
          <a:noFill/>
          <a:ln>
            <a:noFill/>
          </a:ln>
        </p:spPr>
      </p:pic>
      <p:sp>
        <p:nvSpPr>
          <p:cNvPr id="36" name="Google Shape;36;p9"/>
          <p:cNvSpPr txBox="1">
            <a:spLocks noGrp="1"/>
          </p:cNvSpPr>
          <p:nvPr>
            <p:ph type="body" idx="2"/>
          </p:nvPr>
        </p:nvSpPr>
        <p:spPr>
          <a:xfrm>
            <a:off x="6811963" y="2590800"/>
            <a:ext cx="4435475" cy="35782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8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9"/>
          <p:cNvPicPr preferRelativeResize="0"/>
          <p:nvPr/>
        </p:nvPicPr>
        <p:blipFill rotWithShape="1">
          <a:blip r:embed="rId4">
            <a:alphaModFix/>
          </a:blip>
          <a:srcRect/>
          <a:stretch/>
        </p:blipFill>
        <p:spPr>
          <a:xfrm>
            <a:off x="6572255" y="1095248"/>
            <a:ext cx="4584700" cy="86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ro Slide 2">
  <p:cSld name="Intro Slide 2">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ro Slide 3">
  <p:cSld name="Intro Slide 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7451965" y="1665520"/>
            <a:ext cx="4266960" cy="4266968"/>
          </a:xfrm>
          <a:prstGeom prst="rect">
            <a:avLst/>
          </a:prstGeom>
          <a:noFill/>
          <a:ln>
            <a:noFill/>
          </a:ln>
        </p:spPr>
      </p:sp>
      <p:sp>
        <p:nvSpPr>
          <p:cNvPr id="43" name="Google Shape;43;p11"/>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000"/>
              <a:buNone/>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Slide">
  <p:cSld name="Section Slide">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12"/>
          <p:cNvSpPr txBox="1">
            <a:spLocks noGrp="1"/>
          </p:cNvSpPr>
          <p:nvPr>
            <p:ph type="ctrTitle"/>
          </p:nvPr>
        </p:nvSpPr>
        <p:spPr>
          <a:xfrm>
            <a:off x="1524000" y="1463040"/>
            <a:ext cx="9144000" cy="2340864"/>
          </a:xfrm>
          <a:prstGeom prst="rect">
            <a:avLst/>
          </a:prstGeom>
          <a:solidFill>
            <a:schemeClr val="accent3"/>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5"/>
              </a:buClr>
              <a:buSzPts val="6000"/>
              <a:buFont typeface="Arial"/>
              <a:buNone/>
              <a:defRPr sz="6000" b="1" i="0" cap="none">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subTitle" idx="1"/>
          </p:nvPr>
        </p:nvSpPr>
        <p:spPr>
          <a:xfrm>
            <a:off x="1524000" y="3803904"/>
            <a:ext cx="9144000" cy="653022"/>
          </a:xfrm>
          <a:prstGeom prst="rect">
            <a:avLst/>
          </a:prstGeom>
          <a:solidFill>
            <a:schemeClr val="accent3"/>
          </a:solidFill>
          <a:ln>
            <a:noFill/>
          </a:ln>
        </p:spPr>
        <p:txBody>
          <a:bodyPr spcFirstLastPara="1" wrap="square" lIns="91425" tIns="45700" rIns="91425" bIns="45700" anchor="b"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1" i="0" u="none" strike="noStrike" cap="none">
                <a:solidFill>
                  <a:srgbClr val="8A8B8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i="0" u="none" strike="noStrike" cap="none">
                <a:solidFill>
                  <a:srgbClr val="8A8B8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A8B8F"/>
                </a:solidFill>
                <a:latin typeface="Arial"/>
                <a:ea typeface="Arial"/>
                <a:cs typeface="Arial"/>
                <a:sym typeface="Arial"/>
              </a:defRPr>
            </a:lvl1pPr>
            <a:lvl2pPr marL="0" marR="0" lvl="1" indent="0" algn="r" rtl="0">
              <a:spcBef>
                <a:spcPts val="0"/>
              </a:spcBef>
              <a:buNone/>
              <a:defRPr sz="1200" b="1" i="0" u="none" strike="noStrike" cap="none">
                <a:solidFill>
                  <a:srgbClr val="8A8B8F"/>
                </a:solidFill>
                <a:latin typeface="Arial"/>
                <a:ea typeface="Arial"/>
                <a:cs typeface="Arial"/>
                <a:sym typeface="Arial"/>
              </a:defRPr>
            </a:lvl2pPr>
            <a:lvl3pPr marL="0" marR="0" lvl="2" indent="0" algn="r" rtl="0">
              <a:spcBef>
                <a:spcPts val="0"/>
              </a:spcBef>
              <a:buNone/>
              <a:defRPr sz="1200" b="1" i="0" u="none" strike="noStrike" cap="none">
                <a:solidFill>
                  <a:srgbClr val="8A8B8F"/>
                </a:solidFill>
                <a:latin typeface="Arial"/>
                <a:ea typeface="Arial"/>
                <a:cs typeface="Arial"/>
                <a:sym typeface="Arial"/>
              </a:defRPr>
            </a:lvl3pPr>
            <a:lvl4pPr marL="0" marR="0" lvl="3" indent="0" algn="r" rtl="0">
              <a:spcBef>
                <a:spcPts val="0"/>
              </a:spcBef>
              <a:buNone/>
              <a:defRPr sz="1200" b="1" i="0" u="none" strike="noStrike" cap="none">
                <a:solidFill>
                  <a:srgbClr val="8A8B8F"/>
                </a:solidFill>
                <a:latin typeface="Arial"/>
                <a:ea typeface="Arial"/>
                <a:cs typeface="Arial"/>
                <a:sym typeface="Arial"/>
              </a:defRPr>
            </a:lvl4pPr>
            <a:lvl5pPr marL="0" marR="0" lvl="4" indent="0" algn="r" rtl="0">
              <a:spcBef>
                <a:spcPts val="0"/>
              </a:spcBef>
              <a:buNone/>
              <a:defRPr sz="1200" b="1" i="0" u="none" strike="noStrike" cap="none">
                <a:solidFill>
                  <a:srgbClr val="8A8B8F"/>
                </a:solidFill>
                <a:latin typeface="Arial"/>
                <a:ea typeface="Arial"/>
                <a:cs typeface="Arial"/>
                <a:sym typeface="Arial"/>
              </a:defRPr>
            </a:lvl5pPr>
            <a:lvl6pPr marL="0" marR="0" lvl="5" indent="0" algn="r" rtl="0">
              <a:spcBef>
                <a:spcPts val="0"/>
              </a:spcBef>
              <a:buNone/>
              <a:defRPr sz="1200" b="1" i="0" u="none" strike="noStrike" cap="none">
                <a:solidFill>
                  <a:srgbClr val="8A8B8F"/>
                </a:solidFill>
                <a:latin typeface="Arial"/>
                <a:ea typeface="Arial"/>
                <a:cs typeface="Arial"/>
                <a:sym typeface="Arial"/>
              </a:defRPr>
            </a:lvl6pPr>
            <a:lvl7pPr marL="0" marR="0" lvl="6" indent="0" algn="r" rtl="0">
              <a:spcBef>
                <a:spcPts val="0"/>
              </a:spcBef>
              <a:buNone/>
              <a:defRPr sz="1200" b="1" i="0" u="none" strike="noStrike" cap="none">
                <a:solidFill>
                  <a:srgbClr val="8A8B8F"/>
                </a:solidFill>
                <a:latin typeface="Arial"/>
                <a:ea typeface="Arial"/>
                <a:cs typeface="Arial"/>
                <a:sym typeface="Arial"/>
              </a:defRPr>
            </a:lvl7pPr>
            <a:lvl8pPr marL="0" marR="0" lvl="7" indent="0" algn="r" rtl="0">
              <a:spcBef>
                <a:spcPts val="0"/>
              </a:spcBef>
              <a:buNone/>
              <a:defRPr sz="1200" b="1" i="0" u="none" strike="noStrike" cap="none">
                <a:solidFill>
                  <a:srgbClr val="8A8B8F"/>
                </a:solidFill>
                <a:latin typeface="Arial"/>
                <a:ea typeface="Arial"/>
                <a:cs typeface="Arial"/>
                <a:sym typeface="Arial"/>
              </a:defRPr>
            </a:lvl8pPr>
            <a:lvl9pPr marL="0" marR="0" lvl="8" indent="0" algn="r" rtl="0">
              <a:spcBef>
                <a:spcPts val="0"/>
              </a:spcBef>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5" r:id="rId11"/>
    <p:sldLayoutId id="2147483661" r:id="rId12"/>
    <p:sldLayoutId id="2147483662" r:id="rId13"/>
    <p:sldLayoutId id="2147483663" r:id="rId14"/>
    <p:sldLayoutId id="2147483664" r:id="rId15"/>
    <p:sldLayoutId id="2147483665" r:id="rId16"/>
    <p:sldLayoutId id="2147483666" r:id="rId17"/>
    <p:sldLayoutId id="2147483667" r:id="rId18"/>
    <p:sldLayoutId id="2147483669" r:id="rId19"/>
    <p:sldLayoutId id="2147483671" r:id="rId20"/>
    <p:sldLayoutId id="2147483672" r:id="rId21"/>
    <p:sldLayoutId id="214748367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8.svg"/><Relationship Id="rId11" Type="http://schemas.openxmlformats.org/officeDocument/2006/relationships/image" Target="../media/image71.png"/><Relationship Id="rId5" Type="http://schemas.openxmlformats.org/officeDocument/2006/relationships/image" Target="../media/image67.png"/><Relationship Id="rId15" Type="http://schemas.openxmlformats.org/officeDocument/2006/relationships/image" Target="../media/image40.svg"/><Relationship Id="rId10" Type="http://schemas.openxmlformats.org/officeDocument/2006/relationships/image" Target="../media/image38.svg"/><Relationship Id="rId4" Type="http://schemas.openxmlformats.org/officeDocument/2006/relationships/image" Target="../media/image66.svg"/><Relationship Id="rId9" Type="http://schemas.openxmlformats.org/officeDocument/2006/relationships/image" Target="../media/image37.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22.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6.png"/><Relationship Id="rId7" Type="http://schemas.openxmlformats.org/officeDocument/2006/relationships/image" Target="../media/image8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sv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22.png"/><Relationship Id="rId7"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8.sv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hyperlink" Target="https://www.google.co.uk/search?sca_esv=0d698074f6f147a8&amp;hl=en&amp;sxsrf=ADLYWIJXmgWaOL18YmfaMqm4uu9vw2G1XA:1719098347311&amp;q=inauthor:%22Martha+Charters+Somerville%22&amp;tbm=bks"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www.google.co.uk/search?sca_esv=0d698074f6f147a8&amp;hl=en&amp;sxsrf=ADLYWIJXmgWaOL18YmfaMqm4uu9vw2G1XA:1719098347311&amp;q=inauthor:%22Mary+Somerville%22&amp;tbm=bks" TargetMode="External"/><Relationship Id="rId5" Type="http://schemas.openxmlformats.org/officeDocument/2006/relationships/image" Target="../media/image97.png"/><Relationship Id="rId4" Type="http://schemas.openxmlformats.org/officeDocument/2006/relationships/image" Target="../media/image96.svg"/><Relationship Id="rId9" Type="http://schemas.openxmlformats.org/officeDocument/2006/relationships/image" Target="../media/image99.svg"/></Relationships>
</file>

<file path=ppt/slides/_rels/slide2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101.svg"/><Relationship Id="rId7" Type="http://schemas.openxmlformats.org/officeDocument/2006/relationships/image" Target="../media/image22.png"/><Relationship Id="rId2" Type="http://schemas.openxmlformats.org/officeDocument/2006/relationships/image" Target="../media/image100.png"/><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image" Target="../media/image82.svg"/><Relationship Id="rId10" Type="http://schemas.openxmlformats.org/officeDocument/2006/relationships/image" Target="../media/image105.svg"/><Relationship Id="rId4" Type="http://schemas.openxmlformats.org/officeDocument/2006/relationships/image" Target="../media/image81.png"/><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107.svg"/><Relationship Id="rId2"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106.png"/><Relationship Id="rId5" Type="http://schemas.openxmlformats.org/officeDocument/2006/relationships/image" Target="../media/image10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4.xml"/><Relationship Id="rId4" Type="http://schemas.openxmlformats.org/officeDocument/2006/relationships/image" Target="../media/image110.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1.png"/><Relationship Id="rId12"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0.svg"/><Relationship Id="rId11" Type="http://schemas.openxmlformats.org/officeDocument/2006/relationships/image" Target="../media/image20.png"/><Relationship Id="rId5" Type="http://schemas.openxmlformats.org/officeDocument/2006/relationships/image" Target="../media/image29.png"/><Relationship Id="rId10" Type="http://schemas.openxmlformats.org/officeDocument/2006/relationships/image" Target="../media/image19.svg"/><Relationship Id="rId4" Type="http://schemas.openxmlformats.org/officeDocument/2006/relationships/image" Target="../media/image28.svg"/><Relationship Id="rId9" Type="http://schemas.openxmlformats.org/officeDocument/2006/relationships/image" Target="../media/image18.png"/><Relationship Id="rId14" Type="http://schemas.openxmlformats.org/officeDocument/2006/relationships/image" Target="../media/image34.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5.png"/><Relationship Id="rId7" Type="http://schemas.openxmlformats.org/officeDocument/2006/relationships/hyperlink" Target="https://www.theoriesofrace.com/1/" TargetMode="External"/><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3.svg"/><Relationship Id="rId11" Type="http://schemas.openxmlformats.org/officeDocument/2006/relationships/image" Target="../media/image40.svg"/><Relationship Id="rId5" Type="http://schemas.openxmlformats.org/officeDocument/2006/relationships/image" Target="../media/image22.pn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6.svg"/><Relationship Id="rId9" Type="http://schemas.openxmlformats.org/officeDocument/2006/relationships/image" Target="../media/image38.sv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
          <p:cNvSpPr txBox="1">
            <a:spLocks noGrp="1"/>
          </p:cNvSpPr>
          <p:nvPr>
            <p:ph type="title"/>
          </p:nvPr>
        </p:nvSpPr>
        <p:spPr>
          <a:xfrm>
            <a:off x="865233" y="751469"/>
            <a:ext cx="5833872" cy="2714043"/>
          </a:xfrm>
          <a:prstGeom prst="rect">
            <a:avLst/>
          </a:prstGeom>
          <a:solidFill>
            <a:schemeClr val="accent5"/>
          </a:solidFill>
          <a:ln>
            <a:noFill/>
          </a:ln>
        </p:spPr>
        <p:txBody>
          <a:bodyPr spcFirstLastPara="1" wrap="square" lIns="91425" tIns="45700" rIns="91425" bIns="45700" anchor="ctr" anchorCtr="0">
            <a:noAutofit/>
          </a:bodyPr>
          <a:lstStyle/>
          <a:p>
            <a:pPr marL="0" lvl="0" indent="0" algn="l" rtl="0">
              <a:lnSpc>
                <a:spcPts val="5000"/>
              </a:lnSpc>
              <a:spcBef>
                <a:spcPts val="0"/>
              </a:spcBef>
              <a:spcAft>
                <a:spcPts val="0"/>
              </a:spcAft>
              <a:buClr>
                <a:schemeClr val="lt1"/>
              </a:buClr>
              <a:buSzPts val="3200"/>
              <a:buFont typeface="Arial"/>
              <a:buNone/>
            </a:pPr>
            <a:r>
              <a:rPr lang="en-US" sz="4000" dirty="0"/>
              <a:t>What do </a:t>
            </a:r>
            <a:br>
              <a:rPr lang="en-US" sz="4000" dirty="0"/>
            </a:br>
            <a:r>
              <a:rPr lang="en-US" sz="4400" dirty="0"/>
              <a:t>children’s sweets </a:t>
            </a:r>
            <a:br>
              <a:rPr lang="en-US" sz="4000" dirty="0"/>
            </a:br>
            <a:r>
              <a:rPr lang="en-US" sz="4000" dirty="0"/>
              <a:t>have to do with the fight against slavery?</a:t>
            </a:r>
            <a:endParaRPr sz="4000" dirty="0"/>
          </a:p>
        </p:txBody>
      </p:sp>
      <p:pic>
        <p:nvPicPr>
          <p:cNvPr id="2" name="Graphic 1">
            <a:extLst>
              <a:ext uri="{FF2B5EF4-FFF2-40B4-BE49-F238E27FC236}">
                <a16:creationId xmlns:a16="http://schemas.microsoft.com/office/drawing/2014/main" id="{9DB9820B-B9BA-9330-2BE9-E9442509A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62355">
            <a:off x="9768858" y="4449565"/>
            <a:ext cx="2059958" cy="2059958"/>
          </a:xfrm>
          <a:prstGeom prst="rect">
            <a:avLst/>
          </a:prstGeom>
        </p:spPr>
      </p:pic>
      <p:pic>
        <p:nvPicPr>
          <p:cNvPr id="3" name="Graphic 2" descr="Candy with solid fill">
            <a:extLst>
              <a:ext uri="{FF2B5EF4-FFF2-40B4-BE49-F238E27FC236}">
                <a16:creationId xmlns:a16="http://schemas.microsoft.com/office/drawing/2014/main" id="{2CB724E3-F4FE-F5D2-3A13-BA947A89A3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216510">
            <a:off x="4723201" y="0"/>
            <a:ext cx="2745598" cy="2745598"/>
          </a:xfrm>
          <a:prstGeom prst="rect">
            <a:avLst/>
          </a:prstGeom>
        </p:spPr>
      </p:pic>
      <p:pic>
        <p:nvPicPr>
          <p:cNvPr id="4" name="Graphic 3" descr="Candy outline">
            <a:extLst>
              <a:ext uri="{FF2B5EF4-FFF2-40B4-BE49-F238E27FC236}">
                <a16:creationId xmlns:a16="http://schemas.microsoft.com/office/drawing/2014/main" id="{886E9E22-59F8-535E-C068-DE09CDE1E8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216510">
            <a:off x="4666344" y="-115359"/>
            <a:ext cx="2745597" cy="27455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6" name="Graphic 5">
            <a:extLst>
              <a:ext uri="{FF2B5EF4-FFF2-40B4-BE49-F238E27FC236}">
                <a16:creationId xmlns:a16="http://schemas.microsoft.com/office/drawing/2014/main" id="{A063AEAD-51B0-D170-31C3-54A91513C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80236">
            <a:off x="8200222" y="1682594"/>
            <a:ext cx="2667180" cy="5049992"/>
          </a:xfrm>
          <a:prstGeom prst="rect">
            <a:avLst/>
          </a:prstGeom>
        </p:spPr>
      </p:pic>
      <p:sp>
        <p:nvSpPr>
          <p:cNvPr id="197" name="Google Shape;197;g2db7d6dfe87_0_0"/>
          <p:cNvSpPr txBox="1">
            <a:spLocks noGrp="1"/>
          </p:cNvSpPr>
          <p:nvPr>
            <p:ph type="title"/>
          </p:nvPr>
        </p:nvSpPr>
        <p:spPr>
          <a:xfrm>
            <a:off x="816527" y="404881"/>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t>Excerpt from the diary of Katherine </a:t>
            </a:r>
            <a:r>
              <a:rPr lang="en-US" sz="3600" dirty="0" err="1"/>
              <a:t>Plymley</a:t>
            </a:r>
            <a:r>
              <a:rPr lang="en-US" sz="3600" dirty="0"/>
              <a:t> </a:t>
            </a:r>
            <a:endParaRPr sz="3600" dirty="0"/>
          </a:p>
        </p:txBody>
      </p:sp>
      <p:sp>
        <p:nvSpPr>
          <p:cNvPr id="198" name="Google Shape;198;g2db7d6dfe87_0_0"/>
          <p:cNvSpPr txBox="1">
            <a:spLocks noGrp="1"/>
          </p:cNvSpPr>
          <p:nvPr>
            <p:ph type="body" idx="1"/>
          </p:nvPr>
        </p:nvSpPr>
        <p:spPr>
          <a:xfrm>
            <a:off x="803275" y="1706700"/>
            <a:ext cx="6192838" cy="4781186"/>
          </a:xfrm>
          <a:prstGeom prst="rect">
            <a:avLst/>
          </a:prstGeom>
        </p:spPr>
        <p:txBody>
          <a:bodyPr spcFirstLastPara="1" wrap="square" lIns="91425" tIns="45700" rIns="91425" bIns="45700" anchor="t" anchorCtr="0">
            <a:normAutofit/>
          </a:bodyPr>
          <a:lstStyle/>
          <a:p>
            <a:pPr marL="0" indent="0">
              <a:lnSpc>
                <a:spcPts val="2020"/>
              </a:lnSpc>
              <a:buNone/>
            </a:pPr>
            <a:r>
              <a:rPr lang="en-GB" sz="1600" dirty="0">
                <a:effectLst/>
                <a:latin typeface="Calibri" panose="020F0502020204030204" pitchFamily="34" charset="0"/>
                <a:ea typeface="Calibri" panose="020F0502020204030204" pitchFamily="34" charset="0"/>
              </a:rPr>
              <a:t>“He dined at my Brothers, the little people, immediately went to him, offered their hands &amp; behaved in their pretty friendly way. </a:t>
            </a:r>
          </a:p>
          <a:p>
            <a:pPr marL="0" indent="0">
              <a:lnSpc>
                <a:spcPts val="2020"/>
              </a:lnSpc>
              <a:buNone/>
            </a:pPr>
            <a:r>
              <a:rPr lang="en-GB" sz="1600" dirty="0">
                <a:effectLst/>
                <a:latin typeface="Calibri" panose="020F0502020204030204" pitchFamily="34" charset="0"/>
                <a:ea typeface="Calibri" panose="020F0502020204030204" pitchFamily="34" charset="0"/>
              </a:rPr>
              <a:t>Whilst my sister was out of the room, he gave Panton one of the little pamphlets against the use of sugar. When Ann return’d &amp; Panton said, see what this gentleman has given me, she told him what warm friends they were to the abolition, &amp; that they had long left off sugar.</a:t>
            </a:r>
          </a:p>
          <a:p>
            <a:pPr marL="0" indent="0">
              <a:lnSpc>
                <a:spcPts val="2020"/>
              </a:lnSpc>
              <a:buNone/>
            </a:pPr>
            <a:r>
              <a:rPr lang="en-GB" sz="1600" dirty="0">
                <a:effectLst/>
                <a:latin typeface="Calibri" panose="020F0502020204030204" pitchFamily="34" charset="0"/>
                <a:ea typeface="Calibri" panose="020F0502020204030204" pitchFamily="34" charset="0"/>
              </a:rPr>
              <a:t>He gave Panton one of his memoirs &amp; wrote his name in it himself &amp; desired him to remember him. </a:t>
            </a:r>
          </a:p>
          <a:p>
            <a:pPr marL="0" indent="0">
              <a:lnSpc>
                <a:spcPts val="2020"/>
              </a:lnSpc>
              <a:buNone/>
            </a:pPr>
            <a:r>
              <a:rPr lang="en-GB" sz="1600" dirty="0">
                <a:effectLst/>
                <a:latin typeface="Calibri" panose="020F0502020204030204" pitchFamily="34" charset="0"/>
                <a:ea typeface="Calibri" panose="020F0502020204030204" pitchFamily="34" charset="0"/>
              </a:rPr>
              <a:t>He asked Panton if he should like to travel. Panton— said he did not know – Should he like to go to Africa – Yes – Will you go with me – just as my Papa pleases – Josepha on being asked made the same answer &amp; he made many professions of the care he would take of them. </a:t>
            </a:r>
          </a:p>
          <a:p>
            <a:pPr marL="0" indent="0">
              <a:lnSpc>
                <a:spcPts val="2020"/>
              </a:lnSpc>
              <a:buNone/>
            </a:pPr>
            <a:r>
              <a:rPr lang="en-GB" sz="1600" dirty="0">
                <a:effectLst/>
                <a:latin typeface="Calibri" panose="020F0502020204030204" pitchFamily="34" charset="0"/>
                <a:ea typeface="Calibri" panose="020F0502020204030204" pitchFamily="34" charset="0"/>
              </a:rPr>
              <a:t>Ann, Mrs. </a:t>
            </a:r>
            <a:r>
              <a:rPr lang="en-GB" sz="1600" dirty="0" err="1">
                <a:effectLst/>
                <a:latin typeface="Calibri" panose="020F0502020204030204" pitchFamily="34" charset="0"/>
                <a:ea typeface="Calibri" panose="020F0502020204030204" pitchFamily="34" charset="0"/>
              </a:rPr>
              <a:t>Plymley</a:t>
            </a:r>
            <a:r>
              <a:rPr lang="en-GB" sz="1600" dirty="0">
                <a:effectLst/>
                <a:latin typeface="Calibri" panose="020F0502020204030204" pitchFamily="34" charset="0"/>
                <a:ea typeface="Calibri" panose="020F0502020204030204" pitchFamily="34" charset="0"/>
              </a:rPr>
              <a:t> and the little people were much pleased with him.” </a:t>
            </a:r>
            <a:endParaRPr lang="en-GB" sz="1600" dirty="0">
              <a:effectLst/>
              <a:latin typeface="Arial" panose="020B0604020202020204" pitchFamily="34" charset="0"/>
              <a:ea typeface="Arial" panose="020B0604020202020204" pitchFamily="34" charset="0"/>
            </a:endParaRPr>
          </a:p>
        </p:txBody>
      </p:sp>
      <p:pic>
        <p:nvPicPr>
          <p:cNvPr id="5" name="Picture 4" descr="A portrait of a person&#10;&#10;Description automatically generated">
            <a:extLst>
              <a:ext uri="{FF2B5EF4-FFF2-40B4-BE49-F238E27FC236}">
                <a16:creationId xmlns:a16="http://schemas.microsoft.com/office/drawing/2014/main" id="{92813819-AF01-6A68-93FF-A5E675F8F7A7}"/>
              </a:ext>
            </a:extLst>
          </p:cNvPr>
          <p:cNvPicPr>
            <a:picLocks noChangeAspect="1"/>
          </p:cNvPicPr>
          <p:nvPr/>
        </p:nvPicPr>
        <p:blipFill rotWithShape="1">
          <a:blip r:embed="rId5"/>
          <a:srcRect r="1922"/>
          <a:stretch/>
        </p:blipFill>
        <p:spPr>
          <a:xfrm rot="872301">
            <a:off x="7853729" y="1784324"/>
            <a:ext cx="2721333" cy="4649226"/>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pic>
        <p:nvPicPr>
          <p:cNvPr id="2" name="Graphic 1" descr="Badge with solid fill">
            <a:extLst>
              <a:ext uri="{FF2B5EF4-FFF2-40B4-BE49-F238E27FC236}">
                <a16:creationId xmlns:a16="http://schemas.microsoft.com/office/drawing/2014/main" id="{C326D2CD-371A-D9C3-216E-476C6CE6F0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075" y="827191"/>
            <a:ext cx="457200" cy="457200"/>
          </a:xfrm>
          <a:prstGeom prst="rect">
            <a:avLst/>
          </a:prstGeom>
        </p:spPr>
      </p:pic>
    </p:spTree>
    <p:extLst>
      <p:ext uri="{BB962C8B-B14F-4D97-AF65-F5344CB8AC3E}">
        <p14:creationId xmlns:p14="http://schemas.microsoft.com/office/powerpoint/2010/main" val="3555171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9F8F3DF-7DEE-E295-281A-ACC09464E3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4057" y="3212976"/>
            <a:ext cx="885372" cy="431800"/>
          </a:xfrm>
          <a:prstGeom prst="rect">
            <a:avLst/>
          </a:prstGeom>
        </p:spPr>
      </p:pic>
      <p:pic>
        <p:nvPicPr>
          <p:cNvPr id="14" name="Graphic 13">
            <a:extLst>
              <a:ext uri="{FF2B5EF4-FFF2-40B4-BE49-F238E27FC236}">
                <a16:creationId xmlns:a16="http://schemas.microsoft.com/office/drawing/2014/main" id="{3CBF50C8-4CFB-B462-8970-FC3EAC17C1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4057" y="4149080"/>
            <a:ext cx="1291772" cy="431800"/>
          </a:xfrm>
          <a:prstGeom prst="rect">
            <a:avLst/>
          </a:prstGeom>
        </p:spPr>
      </p:pic>
      <p:pic>
        <p:nvPicPr>
          <p:cNvPr id="12" name="Graphic 11">
            <a:extLst>
              <a:ext uri="{FF2B5EF4-FFF2-40B4-BE49-F238E27FC236}">
                <a16:creationId xmlns:a16="http://schemas.microsoft.com/office/drawing/2014/main" id="{728FC11C-CE3E-827D-AE80-B89550C183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4057" y="1910216"/>
            <a:ext cx="885372" cy="431800"/>
          </a:xfrm>
          <a:prstGeom prst="rect">
            <a:avLst/>
          </a:prstGeom>
        </p:spPr>
      </p:pic>
      <p:pic>
        <p:nvPicPr>
          <p:cNvPr id="11" name="Graphic 10">
            <a:extLst>
              <a:ext uri="{FF2B5EF4-FFF2-40B4-BE49-F238E27FC236}">
                <a16:creationId xmlns:a16="http://schemas.microsoft.com/office/drawing/2014/main" id="{3FA3B62E-5C38-F832-529A-36080E3256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25213">
            <a:off x="7681331" y="1216616"/>
            <a:ext cx="3945789" cy="4849927"/>
          </a:xfrm>
          <a:prstGeom prst="rect">
            <a:avLst/>
          </a:prstGeom>
        </p:spPr>
      </p:pic>
      <p:sp>
        <p:nvSpPr>
          <p:cNvPr id="7" name="Google Shape;175;g2ee399ad7b7_0_15">
            <a:extLst>
              <a:ext uri="{FF2B5EF4-FFF2-40B4-BE49-F238E27FC236}">
                <a16:creationId xmlns:a16="http://schemas.microsoft.com/office/drawing/2014/main" id="{1D31BF4E-D7D5-AA41-7801-1D12C716E518}"/>
              </a:ext>
            </a:extLst>
          </p:cNvPr>
          <p:cNvSpPr txBox="1">
            <a:spLocks/>
          </p:cNvSpPr>
          <p:nvPr/>
        </p:nvSpPr>
        <p:spPr>
          <a:xfrm>
            <a:off x="803275" y="372083"/>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Historical Case Studies</a:t>
            </a:r>
          </a:p>
        </p:txBody>
      </p:sp>
      <p:sp>
        <p:nvSpPr>
          <p:cNvPr id="8" name="Google Shape;210;g2efd563991a_0_0">
            <a:extLst>
              <a:ext uri="{FF2B5EF4-FFF2-40B4-BE49-F238E27FC236}">
                <a16:creationId xmlns:a16="http://schemas.microsoft.com/office/drawing/2014/main" id="{31164E9C-AC75-9ABC-1CC1-D67FDFBC5AE2}"/>
              </a:ext>
            </a:extLst>
          </p:cNvPr>
          <p:cNvSpPr txBox="1">
            <a:spLocks noGrp="1"/>
          </p:cNvSpPr>
          <p:nvPr>
            <p:ph type="body" idx="1"/>
          </p:nvPr>
        </p:nvSpPr>
        <p:spPr>
          <a:xfrm>
            <a:off x="838200" y="1812150"/>
            <a:ext cx="5257800" cy="3746822"/>
          </a:xfrm>
          <a:prstGeom prst="rect">
            <a:avLst/>
          </a:prstGeom>
        </p:spPr>
        <p:txBody>
          <a:bodyPr spcFirstLastPara="1" wrap="square" lIns="91425" tIns="45700" rIns="91425" bIns="45700" anchor="t" anchorCtr="0">
            <a:normAutofit/>
          </a:bodyPr>
          <a:lstStyle/>
          <a:p>
            <a:pPr marL="228600" indent="0">
              <a:lnSpc>
                <a:spcPts val="2880"/>
              </a:lnSpc>
              <a:spcAft>
                <a:spcPts val="600"/>
              </a:spcAft>
              <a:buNone/>
            </a:pPr>
            <a:r>
              <a:rPr lang="en-US" sz="2400" b="1" dirty="0"/>
              <a:t>Read</a:t>
            </a:r>
            <a:r>
              <a:rPr lang="en-US" sz="2400" dirty="0"/>
              <a:t> – How Children Joined the Fight to Abolish Slavery by Dr Ryan Hanley, Kathryn Gleadle.</a:t>
            </a:r>
          </a:p>
          <a:p>
            <a:pPr marL="228600" indent="0">
              <a:lnSpc>
                <a:spcPts val="2880"/>
              </a:lnSpc>
              <a:spcAft>
                <a:spcPts val="600"/>
              </a:spcAft>
              <a:buNone/>
            </a:pPr>
            <a:r>
              <a:rPr lang="en-US" sz="2400" b="1" dirty="0"/>
              <a:t>Read</a:t>
            </a:r>
            <a:r>
              <a:rPr lang="en-US" sz="2400" dirty="0"/>
              <a:t> – excerpt from diary of Katherine </a:t>
            </a:r>
            <a:r>
              <a:rPr lang="en-US" sz="2400" dirty="0" err="1"/>
              <a:t>Plymley</a:t>
            </a:r>
            <a:r>
              <a:rPr lang="en-US" sz="2400" dirty="0"/>
              <a:t>.</a:t>
            </a:r>
          </a:p>
          <a:p>
            <a:pPr marL="228600" indent="0">
              <a:lnSpc>
                <a:spcPts val="2880"/>
              </a:lnSpc>
              <a:spcAft>
                <a:spcPts val="600"/>
              </a:spcAft>
              <a:buNone/>
            </a:pPr>
            <a:r>
              <a:rPr lang="en-US" sz="2400" b="1" dirty="0"/>
              <a:t>Discuss</a:t>
            </a:r>
            <a:r>
              <a:rPr lang="en-US" sz="2400" dirty="0"/>
              <a:t> the roles of children in the abolition movement. </a:t>
            </a:r>
          </a:p>
          <a:p>
            <a:pPr marL="0" lvl="0" indent="0" algn="l" rtl="0">
              <a:spcBef>
                <a:spcPts val="1000"/>
              </a:spcBef>
              <a:spcAft>
                <a:spcPts val="0"/>
              </a:spcAft>
              <a:buNone/>
            </a:pPr>
            <a:endParaRPr dirty="0"/>
          </a:p>
        </p:txBody>
      </p:sp>
      <p:pic>
        <p:nvPicPr>
          <p:cNvPr id="9" name="Picture 8" descr="A cartoon of a person holding a poster&#10;&#10;Description automatically generated">
            <a:extLst>
              <a:ext uri="{FF2B5EF4-FFF2-40B4-BE49-F238E27FC236}">
                <a16:creationId xmlns:a16="http://schemas.microsoft.com/office/drawing/2014/main" id="{66238C41-4FDC-6EDE-CC26-840A63AF3B99}"/>
              </a:ext>
            </a:extLst>
          </p:cNvPr>
          <p:cNvPicPr>
            <a:picLocks noChangeAspect="1"/>
          </p:cNvPicPr>
          <p:nvPr/>
        </p:nvPicPr>
        <p:blipFill rotWithShape="1">
          <a:blip r:embed="rId6"/>
          <a:srcRect l="157" r="5307"/>
          <a:stretch/>
        </p:blipFill>
        <p:spPr>
          <a:xfrm rot="363874">
            <a:off x="6467267" y="1295873"/>
            <a:ext cx="4548201" cy="453445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752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B30F540D-8A02-DAD2-468C-599082F84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65670">
            <a:off x="5679002" y="4221261"/>
            <a:ext cx="1694848" cy="2302012"/>
          </a:xfrm>
          <a:prstGeom prst="rect">
            <a:avLst/>
          </a:prstGeom>
        </p:spPr>
      </p:pic>
      <p:pic>
        <p:nvPicPr>
          <p:cNvPr id="15" name="Graphic 14">
            <a:extLst>
              <a:ext uri="{FF2B5EF4-FFF2-40B4-BE49-F238E27FC236}">
                <a16:creationId xmlns:a16="http://schemas.microsoft.com/office/drawing/2014/main" id="{42BA0520-2824-CC2F-1FB2-2CF0631120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3209" y="2189744"/>
            <a:ext cx="1539602" cy="2561662"/>
          </a:xfrm>
          <a:prstGeom prst="rect">
            <a:avLst/>
          </a:prstGeom>
        </p:spPr>
      </p:pic>
      <p:pic>
        <p:nvPicPr>
          <p:cNvPr id="14" name="Graphic 13">
            <a:extLst>
              <a:ext uri="{FF2B5EF4-FFF2-40B4-BE49-F238E27FC236}">
                <a16:creationId xmlns:a16="http://schemas.microsoft.com/office/drawing/2014/main" id="{7527166B-B9F4-22CE-481B-A6AF10F354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50718">
            <a:off x="555052" y="3007368"/>
            <a:ext cx="2119284" cy="3311041"/>
          </a:xfrm>
          <a:prstGeom prst="rect">
            <a:avLst/>
          </a:prstGeom>
        </p:spPr>
      </p:pic>
      <p:sp>
        <p:nvSpPr>
          <p:cNvPr id="5" name="Google Shape;175;g2ee399ad7b7_0_15">
            <a:extLst>
              <a:ext uri="{FF2B5EF4-FFF2-40B4-BE49-F238E27FC236}">
                <a16:creationId xmlns:a16="http://schemas.microsoft.com/office/drawing/2014/main" id="{12110076-2658-F8E8-B665-0B17F00EE1A4}"/>
              </a:ext>
            </a:extLst>
          </p:cNvPr>
          <p:cNvSpPr txBox="1">
            <a:spLocks/>
          </p:cNvSpPr>
          <p:nvPr/>
        </p:nvSpPr>
        <p:spPr>
          <a:xfrm>
            <a:off x="803275" y="633341"/>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Children’s involvement in current </a:t>
            </a:r>
            <a:br>
              <a:rPr lang="en-US" sz="3600" dirty="0"/>
            </a:br>
            <a:r>
              <a:rPr lang="en-US" sz="3600" dirty="0"/>
              <a:t>social movements</a:t>
            </a:r>
          </a:p>
        </p:txBody>
      </p:sp>
      <p:pic>
        <p:nvPicPr>
          <p:cNvPr id="6" name="Graphic 5">
            <a:extLst>
              <a:ext uri="{FF2B5EF4-FFF2-40B4-BE49-F238E27FC236}">
                <a16:creationId xmlns:a16="http://schemas.microsoft.com/office/drawing/2014/main" id="{83C0C1CE-24D7-01DD-80EF-BB0EFC77C7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0058" y="1807202"/>
            <a:ext cx="3960124" cy="3998286"/>
          </a:xfrm>
          <a:prstGeom prst="rect">
            <a:avLst/>
          </a:prstGeom>
        </p:spPr>
      </p:pic>
      <p:pic>
        <p:nvPicPr>
          <p:cNvPr id="7" name="Content Placeholder 4" descr="A cartoon of a child holding a sign&#10;&#10;Description automatically generated">
            <a:extLst>
              <a:ext uri="{FF2B5EF4-FFF2-40B4-BE49-F238E27FC236}">
                <a16:creationId xmlns:a16="http://schemas.microsoft.com/office/drawing/2014/main" id="{A5FFA78B-7275-9AD0-C343-42A7BDC3EBFE}"/>
              </a:ext>
            </a:extLst>
          </p:cNvPr>
          <p:cNvPicPr>
            <a:picLocks noChangeAspect="1"/>
          </p:cNvPicPr>
          <p:nvPr/>
        </p:nvPicPr>
        <p:blipFill>
          <a:blip r:embed="rId11"/>
          <a:stretch>
            <a:fillRect/>
          </a:stretch>
        </p:blipFill>
        <p:spPr>
          <a:xfrm>
            <a:off x="3463887" y="2312988"/>
            <a:ext cx="1882441" cy="2180460"/>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pic>
        <p:nvPicPr>
          <p:cNvPr id="8" name="Picture 7" descr="A person wearing a headscarf and pointing up&#10;&#10;Description automatically generated">
            <a:extLst>
              <a:ext uri="{FF2B5EF4-FFF2-40B4-BE49-F238E27FC236}">
                <a16:creationId xmlns:a16="http://schemas.microsoft.com/office/drawing/2014/main" id="{B8BCBAA0-A87F-03E3-4AE3-421297E351DD}"/>
              </a:ext>
            </a:extLst>
          </p:cNvPr>
          <p:cNvPicPr>
            <a:picLocks noChangeAspect="1"/>
          </p:cNvPicPr>
          <p:nvPr/>
        </p:nvPicPr>
        <p:blipFill>
          <a:blip r:embed="rId12"/>
          <a:stretch>
            <a:fillRect/>
          </a:stretch>
        </p:blipFill>
        <p:spPr>
          <a:xfrm rot="21159642">
            <a:off x="802596" y="3147157"/>
            <a:ext cx="2169158" cy="2783597"/>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pic>
        <p:nvPicPr>
          <p:cNvPr id="9" name="Picture 8" descr="A cartoon of a child holding a sign&#10;&#10;Description automatically generated">
            <a:extLst>
              <a:ext uri="{FF2B5EF4-FFF2-40B4-BE49-F238E27FC236}">
                <a16:creationId xmlns:a16="http://schemas.microsoft.com/office/drawing/2014/main" id="{AD92F707-92DB-C15A-2F37-16DBC9EEEB14}"/>
              </a:ext>
            </a:extLst>
          </p:cNvPr>
          <p:cNvPicPr>
            <a:picLocks noChangeAspect="1"/>
          </p:cNvPicPr>
          <p:nvPr/>
        </p:nvPicPr>
        <p:blipFill>
          <a:blip r:embed="rId13"/>
          <a:stretch>
            <a:fillRect/>
          </a:stretch>
        </p:blipFill>
        <p:spPr>
          <a:xfrm rot="1427260">
            <a:off x="5382138" y="4219305"/>
            <a:ext cx="1716648" cy="1986719"/>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F9029C75-F363-F496-357D-382C9F509124}"/>
              </a:ext>
            </a:extLst>
          </p:cNvPr>
          <p:cNvSpPr txBox="1"/>
          <p:nvPr/>
        </p:nvSpPr>
        <p:spPr>
          <a:xfrm>
            <a:off x="7180943" y="2798988"/>
            <a:ext cx="3911600" cy="1815882"/>
          </a:xfrm>
          <a:prstGeom prst="rect">
            <a:avLst/>
          </a:prstGeom>
          <a:noFill/>
        </p:spPr>
        <p:txBody>
          <a:bodyPr wrap="square" rtlCol="0">
            <a:spAutoFit/>
          </a:bodyPr>
          <a:lstStyle/>
          <a:p>
            <a:pPr algn="ctr"/>
            <a:r>
              <a:rPr lang="en-US" sz="2800" b="1" dirty="0">
                <a:solidFill>
                  <a:schemeClr val="bg1"/>
                </a:solidFill>
              </a:rPr>
              <a:t>How have children been involved in today’s social movements?</a:t>
            </a:r>
          </a:p>
        </p:txBody>
      </p:sp>
      <p:pic>
        <p:nvPicPr>
          <p:cNvPr id="11" name="Graphic 10">
            <a:extLst>
              <a:ext uri="{FF2B5EF4-FFF2-40B4-BE49-F238E27FC236}">
                <a16:creationId xmlns:a16="http://schemas.microsoft.com/office/drawing/2014/main" id="{46B0ED26-D297-A6A5-ECBE-7DF41FB78E3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183965">
            <a:off x="10298076" y="5168860"/>
            <a:ext cx="1205876" cy="780272"/>
          </a:xfrm>
          <a:prstGeom prst="rect">
            <a:avLst/>
          </a:prstGeom>
        </p:spPr>
      </p:pic>
      <p:pic>
        <p:nvPicPr>
          <p:cNvPr id="13" name="Graphic 12">
            <a:extLst>
              <a:ext uri="{FF2B5EF4-FFF2-40B4-BE49-F238E27FC236}">
                <a16:creationId xmlns:a16="http://schemas.microsoft.com/office/drawing/2014/main" id="{FBC56524-B561-14AA-A59E-914E3280D3D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183965">
            <a:off x="6856528" y="1584689"/>
            <a:ext cx="1205876" cy="780272"/>
          </a:xfrm>
          <a:prstGeom prst="rect">
            <a:avLst/>
          </a:prstGeom>
        </p:spPr>
      </p:pic>
    </p:spTree>
    <p:extLst>
      <p:ext uri="{BB962C8B-B14F-4D97-AF65-F5344CB8AC3E}">
        <p14:creationId xmlns:p14="http://schemas.microsoft.com/office/powerpoint/2010/main" val="130690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3" name="Graphic 2">
            <a:extLst>
              <a:ext uri="{FF2B5EF4-FFF2-40B4-BE49-F238E27FC236}">
                <a16:creationId xmlns:a16="http://schemas.microsoft.com/office/drawing/2014/main" id="{AC898A93-0E91-994F-BCB0-4A1C0F98E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275" y="2316480"/>
            <a:ext cx="5048885" cy="1633220"/>
          </a:xfrm>
          <a:prstGeom prst="rect">
            <a:avLst/>
          </a:prstGeom>
        </p:spPr>
      </p:pic>
      <p:sp>
        <p:nvSpPr>
          <p:cNvPr id="139" name="Google Shape;139;g2da3959b0b8_0_12"/>
          <p:cNvSpPr txBox="1">
            <a:spLocks noGrp="1"/>
          </p:cNvSpPr>
          <p:nvPr>
            <p:ph type="subTitle" idx="1"/>
          </p:nvPr>
        </p:nvSpPr>
        <p:spPr>
          <a:xfrm>
            <a:off x="1104489" y="2390140"/>
            <a:ext cx="4564791" cy="3578400"/>
          </a:xfrm>
          <a:prstGeom prst="rect">
            <a:avLst/>
          </a:prstGeom>
        </p:spPr>
        <p:txBody>
          <a:bodyPr spcFirstLastPara="1" wrap="square" lIns="91425" tIns="45700" rIns="91425" bIns="45700" anchor="t" anchorCtr="0">
            <a:normAutofit/>
          </a:bodyPr>
          <a:lstStyle/>
          <a:p>
            <a:pPr marL="0" lvl="0" indent="0" algn="l" rtl="0">
              <a:lnSpc>
                <a:spcPts val="2880"/>
              </a:lnSpc>
              <a:spcBef>
                <a:spcPts val="1000"/>
              </a:spcBef>
              <a:spcAft>
                <a:spcPts val="0"/>
              </a:spcAft>
              <a:buNone/>
            </a:pPr>
            <a:r>
              <a:rPr lang="en-US" sz="2000" b="1" dirty="0">
                <a:effectLst/>
                <a:latin typeface="Aptos" panose="020B0004020202020204" pitchFamily="34" charset="0"/>
                <a:ea typeface="Times New Roman" panose="02020603050405020304" pitchFamily="18" charset="0"/>
              </a:rPr>
              <a:t>Explore creative ways in which children contribute to the fight against the slave trade.</a:t>
            </a:r>
          </a:p>
          <a:p>
            <a:pPr marL="0" lvl="0" indent="0" algn="l" rtl="0">
              <a:lnSpc>
                <a:spcPts val="2880"/>
              </a:lnSpc>
              <a:spcBef>
                <a:spcPts val="1000"/>
              </a:spcBef>
              <a:spcAft>
                <a:spcPts val="0"/>
              </a:spcAft>
              <a:buNone/>
            </a:pPr>
            <a:endParaRPr sz="2000" b="1" dirty="0"/>
          </a:p>
        </p:txBody>
      </p:sp>
      <p:sp>
        <p:nvSpPr>
          <p:cNvPr id="140" name="Google Shape;140;g2da3959b0b8_0_12"/>
          <p:cNvSpPr txBox="1">
            <a:spLocks noGrp="1"/>
          </p:cNvSpPr>
          <p:nvPr>
            <p:ph type="body" idx="2"/>
          </p:nvPr>
        </p:nvSpPr>
        <p:spPr>
          <a:xfrm>
            <a:off x="6635750" y="2349500"/>
            <a:ext cx="4435500" cy="3578100"/>
          </a:xfrm>
          <a:prstGeom prst="rect">
            <a:avLst/>
          </a:prstGeom>
        </p:spPr>
        <p:txBody>
          <a:bodyPr spcFirstLastPara="1" wrap="square" lIns="91425" tIns="45700" rIns="91425" bIns="45700" anchor="t" anchorCtr="0">
            <a:normAutofit/>
          </a:bodyPr>
          <a:lstStyle/>
          <a:p>
            <a:pPr marL="590550" indent="-361950">
              <a:buFont typeface="Arial" panose="020B0604020202020204" pitchFamily="34" charset="0"/>
              <a:buChar char="•"/>
            </a:pPr>
            <a:r>
              <a:rPr lang="en-US" sz="2000" kern="0" dirty="0">
                <a:effectLst/>
                <a:latin typeface="Aptos" panose="020B0004020202020204" pitchFamily="34" charset="0"/>
                <a:ea typeface="Times New Roman" panose="02020603050405020304" pitchFamily="18" charset="0"/>
                <a:cs typeface="Times New Roman" panose="02020603050405020304" pitchFamily="18" charset="0"/>
              </a:rPr>
              <a:t>I can </a:t>
            </a:r>
            <a:r>
              <a:rPr lang="en-US" sz="2000" dirty="0">
                <a:latin typeface="Aptos" panose="020B0004020202020204" pitchFamily="34" charset="0"/>
                <a:ea typeface="Times New Roman" panose="02020603050405020304" pitchFamily="18" charset="0"/>
                <a:cs typeface="Times New Roman" panose="02020603050405020304" pitchFamily="18" charset="0"/>
              </a:rPr>
              <a:t>explain how children used sweets as a tool to raise awareness and funds for anti-slavery efforts.</a:t>
            </a:r>
            <a:endParaRPr lang="en-US" sz="2000" dirty="0"/>
          </a:p>
        </p:txBody>
      </p:sp>
    </p:spTree>
    <p:extLst>
      <p:ext uri="{BB962C8B-B14F-4D97-AF65-F5344CB8AC3E}">
        <p14:creationId xmlns:p14="http://schemas.microsoft.com/office/powerpoint/2010/main" val="5537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3318A69-5A00-60EC-9131-7D1F06D89A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30369">
            <a:off x="1165906" y="4775719"/>
            <a:ext cx="1678668" cy="683986"/>
          </a:xfrm>
          <a:prstGeom prst="rect">
            <a:avLst/>
          </a:prstGeom>
        </p:spPr>
      </p:pic>
      <p:sp>
        <p:nvSpPr>
          <p:cNvPr id="4" name="Google Shape;197;g2db7d6dfe87_0_0">
            <a:extLst>
              <a:ext uri="{FF2B5EF4-FFF2-40B4-BE49-F238E27FC236}">
                <a16:creationId xmlns:a16="http://schemas.microsoft.com/office/drawing/2014/main" id="{79D1556B-CF80-BDA9-FB26-C8C1DA43481E}"/>
              </a:ext>
            </a:extLst>
          </p:cNvPr>
          <p:cNvSpPr txBox="1">
            <a:spLocks/>
          </p:cNvSpPr>
          <p:nvPr/>
        </p:nvSpPr>
        <p:spPr>
          <a:xfrm>
            <a:off x="816527" y="404881"/>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Boycotts – 1790s &amp; 1820s</a:t>
            </a:r>
          </a:p>
        </p:txBody>
      </p:sp>
      <p:sp>
        <p:nvSpPr>
          <p:cNvPr id="5" name="Google Shape;166;g2da7c946234_0_0">
            <a:extLst>
              <a:ext uri="{FF2B5EF4-FFF2-40B4-BE49-F238E27FC236}">
                <a16:creationId xmlns:a16="http://schemas.microsoft.com/office/drawing/2014/main" id="{7A6E7784-960A-580C-9656-6BB679EE5D85}"/>
              </a:ext>
            </a:extLst>
          </p:cNvPr>
          <p:cNvSpPr txBox="1">
            <a:spLocks/>
          </p:cNvSpPr>
          <p:nvPr/>
        </p:nvSpPr>
        <p:spPr>
          <a:xfrm>
            <a:off x="838200" y="1706700"/>
            <a:ext cx="10424886" cy="322815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14288" indent="0" algn="ctr"/>
            <a:r>
              <a:rPr lang="en-US" sz="1800" dirty="0"/>
              <a:t>One of first examples of mass consumer protest.  It encouraged people not to buy sugar and goods produced from the enslaved in the West Indies. </a:t>
            </a:r>
          </a:p>
          <a:p>
            <a:pPr marL="14288" indent="0" algn="ctr"/>
            <a:r>
              <a:rPr lang="en-US" sz="1800" dirty="0"/>
              <a:t>At the end of 1791,</a:t>
            </a:r>
            <a:r>
              <a:rPr lang="en-US" sz="1800" b="1" dirty="0"/>
              <a:t> </a:t>
            </a:r>
            <a:r>
              <a:rPr lang="en-US" sz="2800" b="1" dirty="0"/>
              <a:t>300,000</a:t>
            </a:r>
            <a:r>
              <a:rPr lang="en-US" sz="1800" b="1" dirty="0"/>
              <a:t> </a:t>
            </a:r>
            <a:r>
              <a:rPr lang="en-US" sz="1800" dirty="0"/>
              <a:t>families boycotted sugar and sales fell significantly. </a:t>
            </a:r>
          </a:p>
          <a:p>
            <a:pPr marL="14288" indent="0" algn="ctr"/>
            <a:r>
              <a:rPr lang="en-US" sz="1800" dirty="0"/>
              <a:t>This number rose again in later boycotts (1820)*. </a:t>
            </a:r>
          </a:p>
          <a:p>
            <a:pPr marL="14288" indent="0" algn="ctr"/>
            <a:r>
              <a:rPr lang="en-US" sz="1800" dirty="0"/>
              <a:t>It was observed that children were particularly active in the boycotts of sugar produced by </a:t>
            </a:r>
            <a:br>
              <a:rPr lang="en-US" sz="1800" dirty="0"/>
            </a:br>
            <a:r>
              <a:rPr lang="en-US" sz="1800" dirty="0"/>
              <a:t>enslaved people.</a:t>
            </a:r>
          </a:p>
          <a:p>
            <a:pPr marL="114300" indent="0">
              <a:lnSpc>
                <a:spcPts val="3080"/>
              </a:lnSpc>
            </a:pPr>
            <a:endParaRPr lang="en-GB" dirty="0"/>
          </a:p>
        </p:txBody>
      </p:sp>
      <p:grpSp>
        <p:nvGrpSpPr>
          <p:cNvPr id="19" name="Group 18">
            <a:extLst>
              <a:ext uri="{FF2B5EF4-FFF2-40B4-BE49-F238E27FC236}">
                <a16:creationId xmlns:a16="http://schemas.microsoft.com/office/drawing/2014/main" id="{F9234F79-B85A-B414-E90C-76733B1E7E84}"/>
              </a:ext>
            </a:extLst>
          </p:cNvPr>
          <p:cNvGrpSpPr/>
          <p:nvPr/>
        </p:nvGrpSpPr>
        <p:grpSpPr>
          <a:xfrm>
            <a:off x="2941394" y="4368801"/>
            <a:ext cx="6570014" cy="1903237"/>
            <a:chOff x="2941394" y="4368801"/>
            <a:chExt cx="6570014" cy="1903237"/>
          </a:xfrm>
        </p:grpSpPr>
        <p:pic>
          <p:nvPicPr>
            <p:cNvPr id="7" name="Graphic 6">
              <a:extLst>
                <a:ext uri="{FF2B5EF4-FFF2-40B4-BE49-F238E27FC236}">
                  <a16:creationId xmlns:a16="http://schemas.microsoft.com/office/drawing/2014/main" id="{75F227BC-207E-31DD-D7F1-52177FB0F3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41394" y="4368801"/>
              <a:ext cx="6570014" cy="1903237"/>
            </a:xfrm>
            <a:prstGeom prst="rect">
              <a:avLst/>
            </a:prstGeom>
          </p:spPr>
        </p:pic>
        <p:sp>
          <p:nvSpPr>
            <p:cNvPr id="12" name="TextBox 11">
              <a:extLst>
                <a:ext uri="{FF2B5EF4-FFF2-40B4-BE49-F238E27FC236}">
                  <a16:creationId xmlns:a16="http://schemas.microsoft.com/office/drawing/2014/main" id="{E4D1616F-D666-A707-2D98-4D5A46944531}"/>
                </a:ext>
              </a:extLst>
            </p:cNvPr>
            <p:cNvSpPr txBox="1"/>
            <p:nvPr/>
          </p:nvSpPr>
          <p:spPr>
            <a:xfrm>
              <a:off x="3083606" y="4645910"/>
              <a:ext cx="6313714" cy="1100814"/>
            </a:xfrm>
            <a:prstGeom prst="rect">
              <a:avLst/>
            </a:prstGeom>
            <a:noFill/>
          </p:spPr>
          <p:txBody>
            <a:bodyPr wrap="square">
              <a:spAutoFit/>
            </a:bodyPr>
            <a:lstStyle/>
            <a:p>
              <a:pPr>
                <a:lnSpc>
                  <a:spcPts val="2020"/>
                </a:lnSpc>
              </a:pPr>
              <a:r>
                <a:rPr lang="en-US" sz="1600" b="1" i="1" dirty="0">
                  <a:solidFill>
                    <a:schemeClr val="bg1"/>
                  </a:solidFill>
                </a:rPr>
                <a:t>“In some instances, children, having heard the sufferings endured by Africans in cultivating sweet cane, (…) resolutely abstained from it, and introduced into whole families the system of abstinence.” </a:t>
              </a:r>
              <a:endParaRPr lang="en-US" sz="1600" b="1" dirty="0">
                <a:solidFill>
                  <a:schemeClr val="bg1"/>
                </a:solidFill>
              </a:endParaRPr>
            </a:p>
          </p:txBody>
        </p:sp>
      </p:grpSp>
      <p:sp>
        <p:nvSpPr>
          <p:cNvPr id="13" name="TextBox 12">
            <a:extLst>
              <a:ext uri="{FF2B5EF4-FFF2-40B4-BE49-F238E27FC236}">
                <a16:creationId xmlns:a16="http://schemas.microsoft.com/office/drawing/2014/main" id="{40DFD09A-D5D6-EB86-1C89-98B3CC850C73}"/>
              </a:ext>
            </a:extLst>
          </p:cNvPr>
          <p:cNvSpPr txBox="1"/>
          <p:nvPr/>
        </p:nvSpPr>
        <p:spPr>
          <a:xfrm rot="21343754">
            <a:off x="1204457" y="4780149"/>
            <a:ext cx="2888343" cy="584775"/>
          </a:xfrm>
          <a:prstGeom prst="rect">
            <a:avLst/>
          </a:prstGeom>
          <a:noFill/>
        </p:spPr>
        <p:txBody>
          <a:bodyPr wrap="square" rtlCol="0">
            <a:spAutoFit/>
          </a:bodyPr>
          <a:lstStyle/>
          <a:p>
            <a:r>
              <a:rPr lang="en-US" sz="1600" b="1" dirty="0"/>
              <a:t>Ester Copley </a:t>
            </a:r>
          </a:p>
          <a:p>
            <a:r>
              <a:rPr lang="en-US" sz="1600" b="1" dirty="0"/>
              <a:t>claimed that –</a:t>
            </a:r>
          </a:p>
        </p:txBody>
      </p:sp>
      <p:pic>
        <p:nvPicPr>
          <p:cNvPr id="15" name="Graphic 14">
            <a:extLst>
              <a:ext uri="{FF2B5EF4-FFF2-40B4-BE49-F238E27FC236}">
                <a16:creationId xmlns:a16="http://schemas.microsoft.com/office/drawing/2014/main" id="{C341E4E2-E1C6-AFDD-1FE5-A1DEF29CA2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0138" y="5607958"/>
            <a:ext cx="3646261" cy="544476"/>
          </a:xfrm>
          <a:prstGeom prst="rect">
            <a:avLst/>
          </a:prstGeom>
        </p:spPr>
      </p:pic>
      <p:sp>
        <p:nvSpPr>
          <p:cNvPr id="16" name="TextBox 15">
            <a:extLst>
              <a:ext uri="{FF2B5EF4-FFF2-40B4-BE49-F238E27FC236}">
                <a16:creationId xmlns:a16="http://schemas.microsoft.com/office/drawing/2014/main" id="{9FD74987-EBE0-5CA5-C4FF-A3B6D537B825}"/>
              </a:ext>
            </a:extLst>
          </p:cNvPr>
          <p:cNvSpPr txBox="1"/>
          <p:nvPr/>
        </p:nvSpPr>
        <p:spPr>
          <a:xfrm>
            <a:off x="6763657" y="5724072"/>
            <a:ext cx="5428343" cy="430887"/>
          </a:xfrm>
          <a:prstGeom prst="rect">
            <a:avLst/>
          </a:prstGeom>
          <a:noFill/>
        </p:spPr>
        <p:txBody>
          <a:bodyPr wrap="square" rtlCol="0">
            <a:spAutoFit/>
          </a:bodyPr>
          <a:lstStyle/>
          <a:p>
            <a:pPr algn="ctr"/>
            <a:r>
              <a:rPr lang="en-US" sz="1100" b="1" dirty="0"/>
              <a:t>A HISTORY OF THE SLAVE TRADE </a:t>
            </a:r>
          </a:p>
          <a:p>
            <a:pPr algn="ctr"/>
            <a:r>
              <a:rPr lang="en-US" sz="1100" b="1" dirty="0"/>
              <a:t>AND ITS ABOLITION, 1839</a:t>
            </a:r>
          </a:p>
        </p:txBody>
      </p:sp>
      <p:pic>
        <p:nvPicPr>
          <p:cNvPr id="18" name="Graphic 17">
            <a:extLst>
              <a:ext uri="{FF2B5EF4-FFF2-40B4-BE49-F238E27FC236}">
                <a16:creationId xmlns:a16="http://schemas.microsoft.com/office/drawing/2014/main" id="{8DC41769-89B9-E3AE-4D24-B88172AF82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178384" flipH="1">
            <a:off x="10558294" y="2364090"/>
            <a:ext cx="986301" cy="1013698"/>
          </a:xfrm>
          <a:prstGeom prst="rect">
            <a:avLst/>
          </a:prstGeom>
        </p:spPr>
      </p:pic>
    </p:spTree>
    <p:extLst>
      <p:ext uri="{BB962C8B-B14F-4D97-AF65-F5344CB8AC3E}">
        <p14:creationId xmlns:p14="http://schemas.microsoft.com/office/powerpoint/2010/main" val="8707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0896594-6BB2-8E03-3DA7-3C1DDB8E2B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4138" y="1697286"/>
            <a:ext cx="4449350" cy="3463427"/>
          </a:xfrm>
          <a:prstGeom prst="rect">
            <a:avLst/>
          </a:prstGeom>
        </p:spPr>
      </p:pic>
      <p:sp>
        <p:nvSpPr>
          <p:cNvPr id="4" name="TextBox 3">
            <a:extLst>
              <a:ext uri="{FF2B5EF4-FFF2-40B4-BE49-F238E27FC236}">
                <a16:creationId xmlns:a16="http://schemas.microsoft.com/office/drawing/2014/main" id="{8DDF8283-B5ED-A864-6DD1-FF99415EEFC3}"/>
              </a:ext>
            </a:extLst>
          </p:cNvPr>
          <p:cNvSpPr txBox="1"/>
          <p:nvPr/>
        </p:nvSpPr>
        <p:spPr>
          <a:xfrm>
            <a:off x="803274" y="2191658"/>
            <a:ext cx="5815240" cy="2846933"/>
          </a:xfrm>
          <a:prstGeom prst="rect">
            <a:avLst/>
          </a:prstGeom>
          <a:noFill/>
        </p:spPr>
        <p:txBody>
          <a:bodyPr wrap="square" rtlCol="0">
            <a:spAutoFit/>
          </a:bodyPr>
          <a:lstStyle/>
          <a:p>
            <a:pPr>
              <a:lnSpc>
                <a:spcPts val="3280"/>
              </a:lnSpc>
            </a:pPr>
            <a:r>
              <a:rPr lang="en-US" sz="2400" dirty="0"/>
              <a:t>During the boycotts as many as </a:t>
            </a:r>
            <a:r>
              <a:rPr lang="en-US" sz="3200" b="1" dirty="0">
                <a:solidFill>
                  <a:srgbClr val="F1A828"/>
                </a:solidFill>
              </a:rPr>
              <a:t>300,000</a:t>
            </a:r>
            <a:r>
              <a:rPr lang="en-US" sz="3200" b="1" dirty="0"/>
              <a:t> </a:t>
            </a:r>
            <a:r>
              <a:rPr lang="en-US" sz="2400" dirty="0"/>
              <a:t>people abstained from sugar.</a:t>
            </a:r>
          </a:p>
          <a:p>
            <a:pPr>
              <a:lnSpc>
                <a:spcPts val="3280"/>
              </a:lnSpc>
            </a:pPr>
            <a:endParaRPr lang="en-US" sz="2400" dirty="0"/>
          </a:p>
          <a:p>
            <a:pPr>
              <a:lnSpc>
                <a:spcPts val="3280"/>
              </a:lnSpc>
            </a:pPr>
            <a:r>
              <a:rPr lang="en-US" sz="2400" dirty="0"/>
              <a:t>These sugar bowls were mass produced to encourage people to not buy from West Indies, but other parts of the world. </a:t>
            </a:r>
          </a:p>
          <a:p>
            <a:endParaRPr lang="en-US" dirty="0"/>
          </a:p>
        </p:txBody>
      </p:sp>
      <p:sp>
        <p:nvSpPr>
          <p:cNvPr id="5" name="Google Shape;197;g2db7d6dfe87_0_0">
            <a:extLst>
              <a:ext uri="{FF2B5EF4-FFF2-40B4-BE49-F238E27FC236}">
                <a16:creationId xmlns:a16="http://schemas.microsoft.com/office/drawing/2014/main" id="{E8460333-6F10-B933-847A-F2314DEFCDF4}"/>
              </a:ext>
            </a:extLst>
          </p:cNvPr>
          <p:cNvSpPr txBox="1">
            <a:spLocks/>
          </p:cNvSpPr>
          <p:nvPr/>
        </p:nvSpPr>
        <p:spPr>
          <a:xfrm>
            <a:off x="816527" y="404881"/>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Sugar bowls</a:t>
            </a:r>
          </a:p>
        </p:txBody>
      </p:sp>
      <p:pic>
        <p:nvPicPr>
          <p:cNvPr id="8" name="Picture 7" descr="A blue glass with gold text&#10;&#10;Description automatically generated">
            <a:extLst>
              <a:ext uri="{FF2B5EF4-FFF2-40B4-BE49-F238E27FC236}">
                <a16:creationId xmlns:a16="http://schemas.microsoft.com/office/drawing/2014/main" id="{DEE4D6C4-2D9C-0A4C-BF7F-FE30BC1B884B}"/>
              </a:ext>
            </a:extLst>
          </p:cNvPr>
          <p:cNvPicPr>
            <a:picLocks noChangeAspect="1"/>
          </p:cNvPicPr>
          <p:nvPr/>
        </p:nvPicPr>
        <p:blipFill>
          <a:blip r:embed="rId5"/>
          <a:stretch>
            <a:fillRect/>
          </a:stretch>
        </p:blipFill>
        <p:spPr>
          <a:xfrm>
            <a:off x="7487921" y="1546632"/>
            <a:ext cx="3346796" cy="4592548"/>
          </a:xfrm>
          <a:prstGeom prst="rect">
            <a:avLst/>
          </a:prstGeom>
        </p:spPr>
      </p:pic>
      <p:pic>
        <p:nvPicPr>
          <p:cNvPr id="13" name="Graphic 12">
            <a:extLst>
              <a:ext uri="{FF2B5EF4-FFF2-40B4-BE49-F238E27FC236}">
                <a16:creationId xmlns:a16="http://schemas.microsoft.com/office/drawing/2014/main" id="{869838AD-93CD-6D24-2A82-207C97FC74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721497">
            <a:off x="5079841" y="4116530"/>
            <a:ext cx="1984761" cy="2304885"/>
          </a:xfrm>
          <a:prstGeom prst="rect">
            <a:avLst/>
          </a:prstGeom>
        </p:spPr>
      </p:pic>
      <p:pic>
        <p:nvPicPr>
          <p:cNvPr id="15" name="Graphic 14">
            <a:extLst>
              <a:ext uri="{FF2B5EF4-FFF2-40B4-BE49-F238E27FC236}">
                <a16:creationId xmlns:a16="http://schemas.microsoft.com/office/drawing/2014/main" id="{761D9DF8-E0F5-8250-46D5-A12DFFF5DF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129583">
            <a:off x="6546093" y="1589999"/>
            <a:ext cx="900038" cy="582378"/>
          </a:xfrm>
          <a:prstGeom prst="rect">
            <a:avLst/>
          </a:prstGeom>
        </p:spPr>
      </p:pic>
      <p:pic>
        <p:nvPicPr>
          <p:cNvPr id="16" name="Graphic 15">
            <a:extLst>
              <a:ext uri="{FF2B5EF4-FFF2-40B4-BE49-F238E27FC236}">
                <a16:creationId xmlns:a16="http://schemas.microsoft.com/office/drawing/2014/main" id="{4F6299A4-F03B-04ED-1F94-DEE6E8CAD7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129583">
            <a:off x="10658572" y="4719279"/>
            <a:ext cx="900038" cy="582378"/>
          </a:xfrm>
          <a:prstGeom prst="rect">
            <a:avLst/>
          </a:prstGeom>
        </p:spPr>
      </p:pic>
    </p:spTree>
    <p:extLst>
      <p:ext uri="{BB962C8B-B14F-4D97-AF65-F5344CB8AC3E}">
        <p14:creationId xmlns:p14="http://schemas.microsoft.com/office/powerpoint/2010/main" val="2365534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7050DDC-DAD3-F2BC-6BFC-5F908E7145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2490" y="3791318"/>
            <a:ext cx="8967019" cy="1633220"/>
          </a:xfrm>
          <a:prstGeom prst="rect">
            <a:avLst/>
          </a:prstGeom>
        </p:spPr>
      </p:pic>
      <p:sp>
        <p:nvSpPr>
          <p:cNvPr id="3" name="Text Placeholder 2">
            <a:extLst>
              <a:ext uri="{FF2B5EF4-FFF2-40B4-BE49-F238E27FC236}">
                <a16:creationId xmlns:a16="http://schemas.microsoft.com/office/drawing/2014/main" id="{B346D715-6AF9-E731-0D6B-84CC4AC255A4}"/>
              </a:ext>
            </a:extLst>
          </p:cNvPr>
          <p:cNvSpPr>
            <a:spLocks noGrp="1"/>
          </p:cNvSpPr>
          <p:nvPr>
            <p:ph type="body" idx="1"/>
          </p:nvPr>
        </p:nvSpPr>
        <p:spPr>
          <a:xfrm>
            <a:off x="838200" y="2687612"/>
            <a:ext cx="10515600" cy="2548065"/>
          </a:xfrm>
        </p:spPr>
        <p:txBody>
          <a:bodyPr/>
          <a:lstStyle/>
          <a:p>
            <a:pPr marL="1254125" indent="-1239838">
              <a:buNone/>
            </a:pPr>
            <a:r>
              <a:rPr lang="en-US" sz="2800" dirty="0"/>
              <a:t>Read – Georgian children boycotted sugar to protest against slavery and support abolitionists.</a:t>
            </a:r>
          </a:p>
          <a:p>
            <a:pPr marL="1254125" indent="-1239838">
              <a:buNone/>
            </a:pPr>
            <a:endParaRPr lang="en-US" sz="2800" dirty="0"/>
          </a:p>
          <a:p>
            <a:pPr marL="114300" indent="0" algn="ctr">
              <a:buNone/>
            </a:pPr>
            <a:r>
              <a:rPr lang="en-US" sz="4000" b="1" dirty="0">
                <a:solidFill>
                  <a:srgbClr val="25283C"/>
                </a:solidFill>
              </a:rPr>
              <a:t>Enact a community sugar boycott</a:t>
            </a:r>
            <a:r>
              <a:rPr lang="en-US" sz="4000" dirty="0"/>
              <a:t>. </a:t>
            </a:r>
          </a:p>
          <a:p>
            <a:endParaRPr lang="en-US" dirty="0"/>
          </a:p>
        </p:txBody>
      </p:sp>
      <p:sp>
        <p:nvSpPr>
          <p:cNvPr id="4" name="Google Shape;197;g2db7d6dfe87_0_0">
            <a:extLst>
              <a:ext uri="{FF2B5EF4-FFF2-40B4-BE49-F238E27FC236}">
                <a16:creationId xmlns:a16="http://schemas.microsoft.com/office/drawing/2014/main" id="{7D9E69AF-6613-BF12-A8E2-392322DD4CA4}"/>
              </a:ext>
            </a:extLst>
          </p:cNvPr>
          <p:cNvSpPr txBox="1">
            <a:spLocks/>
          </p:cNvSpPr>
          <p:nvPr/>
        </p:nvSpPr>
        <p:spPr>
          <a:xfrm>
            <a:off x="803275" y="1650138"/>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dirty="0"/>
              <a:t>Role-play</a:t>
            </a:r>
          </a:p>
        </p:txBody>
      </p:sp>
      <p:pic>
        <p:nvPicPr>
          <p:cNvPr id="6" name="Graphic 5">
            <a:extLst>
              <a:ext uri="{FF2B5EF4-FFF2-40B4-BE49-F238E27FC236}">
                <a16:creationId xmlns:a16="http://schemas.microsoft.com/office/drawing/2014/main" id="{F2653EEB-7B87-2061-0389-1A901AD870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2127" y="483169"/>
            <a:ext cx="2617231" cy="967238"/>
          </a:xfrm>
          <a:prstGeom prst="rect">
            <a:avLst/>
          </a:prstGeom>
        </p:spPr>
      </p:pic>
      <p:pic>
        <p:nvPicPr>
          <p:cNvPr id="9" name="Graphic 8">
            <a:extLst>
              <a:ext uri="{FF2B5EF4-FFF2-40B4-BE49-F238E27FC236}">
                <a16:creationId xmlns:a16="http://schemas.microsoft.com/office/drawing/2014/main" id="{A4FF02DC-C641-953E-FE96-8D960AEC33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433224">
            <a:off x="10043857" y="5017183"/>
            <a:ext cx="884698" cy="572452"/>
          </a:xfrm>
          <a:prstGeom prst="rect">
            <a:avLst/>
          </a:prstGeom>
        </p:spPr>
      </p:pic>
      <p:pic>
        <p:nvPicPr>
          <p:cNvPr id="10" name="Graphic 9">
            <a:extLst>
              <a:ext uri="{FF2B5EF4-FFF2-40B4-BE49-F238E27FC236}">
                <a16:creationId xmlns:a16="http://schemas.microsoft.com/office/drawing/2014/main" id="{AB1FCD78-1BCE-7817-181A-42C5F3F351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166776" flipH="1">
            <a:off x="1314393" y="5017184"/>
            <a:ext cx="884698" cy="572452"/>
          </a:xfrm>
          <a:prstGeom prst="rect">
            <a:avLst/>
          </a:prstGeom>
        </p:spPr>
      </p:pic>
    </p:spTree>
    <p:extLst>
      <p:ext uri="{BB962C8B-B14F-4D97-AF65-F5344CB8AC3E}">
        <p14:creationId xmlns:p14="http://schemas.microsoft.com/office/powerpoint/2010/main" val="987963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7;g2db7d6dfe87_0_0">
            <a:extLst>
              <a:ext uri="{FF2B5EF4-FFF2-40B4-BE49-F238E27FC236}">
                <a16:creationId xmlns:a16="http://schemas.microsoft.com/office/drawing/2014/main" id="{8A9F8052-C08F-CCF8-DDA5-F0581F36E4D1}"/>
              </a:ext>
            </a:extLst>
          </p:cNvPr>
          <p:cNvSpPr txBox="1">
            <a:spLocks/>
          </p:cNvSpPr>
          <p:nvPr/>
        </p:nvSpPr>
        <p:spPr>
          <a:xfrm>
            <a:off x="816527" y="404881"/>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Creative Project</a:t>
            </a:r>
          </a:p>
        </p:txBody>
      </p:sp>
      <p:pic>
        <p:nvPicPr>
          <p:cNvPr id="6" name="Graphic 5">
            <a:extLst>
              <a:ext uri="{FF2B5EF4-FFF2-40B4-BE49-F238E27FC236}">
                <a16:creationId xmlns:a16="http://schemas.microsoft.com/office/drawing/2014/main" id="{3B34BB5E-5118-C25B-25A2-F8DA3B122E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910" y="1807202"/>
            <a:ext cx="4970206" cy="3998286"/>
          </a:xfrm>
          <a:prstGeom prst="rect">
            <a:avLst/>
          </a:prstGeom>
        </p:spPr>
      </p:pic>
      <p:sp>
        <p:nvSpPr>
          <p:cNvPr id="9" name="TextBox 8">
            <a:extLst>
              <a:ext uri="{FF2B5EF4-FFF2-40B4-BE49-F238E27FC236}">
                <a16:creationId xmlns:a16="http://schemas.microsoft.com/office/drawing/2014/main" id="{E49696C9-219D-028B-57DA-DA9616224ECF}"/>
              </a:ext>
            </a:extLst>
          </p:cNvPr>
          <p:cNvSpPr txBox="1"/>
          <p:nvPr/>
        </p:nvSpPr>
        <p:spPr>
          <a:xfrm>
            <a:off x="1106129" y="2783932"/>
            <a:ext cx="4370439" cy="2050690"/>
          </a:xfrm>
          <a:prstGeom prst="rect">
            <a:avLst/>
          </a:prstGeom>
          <a:noFill/>
        </p:spPr>
        <p:txBody>
          <a:bodyPr wrap="square">
            <a:spAutoFit/>
          </a:bodyPr>
          <a:lstStyle/>
          <a:p>
            <a:pPr>
              <a:lnSpc>
                <a:spcPts val="3080"/>
              </a:lnSpc>
            </a:pPr>
            <a:r>
              <a:rPr lang="en-US" sz="2400" dirty="0">
                <a:solidFill>
                  <a:schemeClr val="bg1"/>
                </a:solidFill>
              </a:rPr>
              <a:t>Pupils to create posters or pamphlets that could be used during the abolitionist movement to raise awareness about the sugar boycott. </a:t>
            </a:r>
          </a:p>
        </p:txBody>
      </p:sp>
      <p:pic>
        <p:nvPicPr>
          <p:cNvPr id="10" name="Graphic 9">
            <a:extLst>
              <a:ext uri="{FF2B5EF4-FFF2-40B4-BE49-F238E27FC236}">
                <a16:creationId xmlns:a16="http://schemas.microsoft.com/office/drawing/2014/main" id="{3CED4737-1E4C-AEC4-8358-E1A6941607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63853" y="1807202"/>
            <a:ext cx="4970206" cy="3998286"/>
          </a:xfrm>
          <a:prstGeom prst="rect">
            <a:avLst/>
          </a:prstGeom>
        </p:spPr>
      </p:pic>
      <p:sp>
        <p:nvSpPr>
          <p:cNvPr id="11" name="TextBox 10">
            <a:extLst>
              <a:ext uri="{FF2B5EF4-FFF2-40B4-BE49-F238E27FC236}">
                <a16:creationId xmlns:a16="http://schemas.microsoft.com/office/drawing/2014/main" id="{79C11875-4F9F-4396-DF7D-2ED40D961EEC}"/>
              </a:ext>
            </a:extLst>
          </p:cNvPr>
          <p:cNvSpPr txBox="1"/>
          <p:nvPr/>
        </p:nvSpPr>
        <p:spPr>
          <a:xfrm>
            <a:off x="6744072" y="2783932"/>
            <a:ext cx="4370439" cy="1653145"/>
          </a:xfrm>
          <a:prstGeom prst="rect">
            <a:avLst/>
          </a:prstGeom>
          <a:noFill/>
        </p:spPr>
        <p:txBody>
          <a:bodyPr wrap="square">
            <a:spAutoFit/>
          </a:bodyPr>
          <a:lstStyle/>
          <a:p>
            <a:pPr>
              <a:lnSpc>
                <a:spcPts val="3080"/>
              </a:lnSpc>
            </a:pPr>
            <a:r>
              <a:rPr lang="en-US" sz="2400" dirty="0">
                <a:solidFill>
                  <a:schemeClr val="bg1"/>
                </a:solidFill>
              </a:rPr>
              <a:t>Include an additional section in the project that explains how these actions helped the cause. </a:t>
            </a:r>
          </a:p>
        </p:txBody>
      </p:sp>
      <p:sp>
        <p:nvSpPr>
          <p:cNvPr id="12" name="TextBox 11">
            <a:extLst>
              <a:ext uri="{FF2B5EF4-FFF2-40B4-BE49-F238E27FC236}">
                <a16:creationId xmlns:a16="http://schemas.microsoft.com/office/drawing/2014/main" id="{B5E259CE-DADB-098D-87B5-CACE6146AE67}"/>
              </a:ext>
            </a:extLst>
          </p:cNvPr>
          <p:cNvSpPr txBox="1"/>
          <p:nvPr/>
        </p:nvSpPr>
        <p:spPr>
          <a:xfrm>
            <a:off x="803275" y="1881188"/>
            <a:ext cx="4948596" cy="769441"/>
          </a:xfrm>
          <a:prstGeom prst="rect">
            <a:avLst/>
          </a:prstGeom>
          <a:noFill/>
        </p:spPr>
        <p:txBody>
          <a:bodyPr wrap="square" rtlCol="0">
            <a:spAutoFit/>
          </a:bodyPr>
          <a:lstStyle/>
          <a:p>
            <a:pPr algn="ctr"/>
            <a:r>
              <a:rPr lang="en-US" sz="4400" b="1" dirty="0">
                <a:solidFill>
                  <a:schemeClr val="bg1"/>
                </a:solidFill>
              </a:rPr>
              <a:t>1</a:t>
            </a:r>
          </a:p>
        </p:txBody>
      </p:sp>
      <p:sp>
        <p:nvSpPr>
          <p:cNvPr id="14" name="TextBox 13">
            <a:extLst>
              <a:ext uri="{FF2B5EF4-FFF2-40B4-BE49-F238E27FC236}">
                <a16:creationId xmlns:a16="http://schemas.microsoft.com/office/drawing/2014/main" id="{4AA6D90C-D94A-0C6D-5323-F80536084451}"/>
              </a:ext>
            </a:extLst>
          </p:cNvPr>
          <p:cNvSpPr txBox="1"/>
          <p:nvPr/>
        </p:nvSpPr>
        <p:spPr>
          <a:xfrm>
            <a:off x="6456040" y="1881188"/>
            <a:ext cx="4948596" cy="769441"/>
          </a:xfrm>
          <a:prstGeom prst="rect">
            <a:avLst/>
          </a:prstGeom>
          <a:noFill/>
        </p:spPr>
        <p:txBody>
          <a:bodyPr wrap="square" rtlCol="0">
            <a:spAutoFit/>
          </a:bodyPr>
          <a:lstStyle/>
          <a:p>
            <a:pPr algn="ctr"/>
            <a:r>
              <a:rPr lang="en-US" sz="4400" b="1" dirty="0">
                <a:solidFill>
                  <a:schemeClr val="bg1"/>
                </a:solidFill>
              </a:rPr>
              <a:t>2</a:t>
            </a:r>
          </a:p>
        </p:txBody>
      </p:sp>
      <p:pic>
        <p:nvPicPr>
          <p:cNvPr id="16" name="Graphic 15">
            <a:extLst>
              <a:ext uri="{FF2B5EF4-FFF2-40B4-BE49-F238E27FC236}">
                <a16:creationId xmlns:a16="http://schemas.microsoft.com/office/drawing/2014/main" id="{B361D0FB-22E7-4F79-E780-198F69AEF1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06605">
            <a:off x="5500432" y="4442169"/>
            <a:ext cx="1745590" cy="1309193"/>
          </a:xfrm>
          <a:prstGeom prst="rect">
            <a:avLst/>
          </a:prstGeom>
        </p:spPr>
      </p:pic>
      <p:pic>
        <p:nvPicPr>
          <p:cNvPr id="18" name="Graphic 17">
            <a:extLst>
              <a:ext uri="{FF2B5EF4-FFF2-40B4-BE49-F238E27FC236}">
                <a16:creationId xmlns:a16="http://schemas.microsoft.com/office/drawing/2014/main" id="{53570CAA-AF74-4767-9D33-A5E398F8AF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6086" y="1684763"/>
            <a:ext cx="1217613" cy="1022795"/>
          </a:xfrm>
          <a:prstGeom prst="rect">
            <a:avLst/>
          </a:prstGeom>
        </p:spPr>
      </p:pic>
      <p:pic>
        <p:nvPicPr>
          <p:cNvPr id="19" name="Graphic 18">
            <a:extLst>
              <a:ext uri="{FF2B5EF4-FFF2-40B4-BE49-F238E27FC236}">
                <a16:creationId xmlns:a16="http://schemas.microsoft.com/office/drawing/2014/main" id="{41CB2E56-7613-C509-F192-3D608BA255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28248" y="1684763"/>
            <a:ext cx="1217613" cy="1022795"/>
          </a:xfrm>
          <a:prstGeom prst="rect">
            <a:avLst/>
          </a:prstGeom>
        </p:spPr>
      </p:pic>
    </p:spTree>
    <p:extLst>
      <p:ext uri="{BB962C8B-B14F-4D97-AF65-F5344CB8AC3E}">
        <p14:creationId xmlns:p14="http://schemas.microsoft.com/office/powerpoint/2010/main" val="387862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3" name="Graphic 2">
            <a:extLst>
              <a:ext uri="{FF2B5EF4-FFF2-40B4-BE49-F238E27FC236}">
                <a16:creationId xmlns:a16="http://schemas.microsoft.com/office/drawing/2014/main" id="{AC898A93-0E91-994F-BCB0-4A1C0F98E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275" y="2316480"/>
            <a:ext cx="5048885" cy="1633220"/>
          </a:xfrm>
          <a:prstGeom prst="rect">
            <a:avLst/>
          </a:prstGeom>
        </p:spPr>
      </p:pic>
      <p:sp>
        <p:nvSpPr>
          <p:cNvPr id="139" name="Google Shape;139;g2da3959b0b8_0_12"/>
          <p:cNvSpPr txBox="1">
            <a:spLocks noGrp="1"/>
          </p:cNvSpPr>
          <p:nvPr>
            <p:ph type="subTitle" idx="1"/>
          </p:nvPr>
        </p:nvSpPr>
        <p:spPr>
          <a:xfrm>
            <a:off x="1104489" y="2390140"/>
            <a:ext cx="4564791" cy="3578400"/>
          </a:xfrm>
          <a:prstGeom prst="rect">
            <a:avLst/>
          </a:prstGeom>
        </p:spPr>
        <p:txBody>
          <a:bodyPr spcFirstLastPara="1" wrap="square" lIns="91425" tIns="45700" rIns="91425" bIns="45700" anchor="t" anchorCtr="0">
            <a:normAutofit/>
          </a:bodyPr>
          <a:lstStyle/>
          <a:p>
            <a:pPr marL="0" lvl="0" indent="0" algn="l" rtl="0">
              <a:lnSpc>
                <a:spcPts val="2880"/>
              </a:lnSpc>
              <a:spcBef>
                <a:spcPts val="1000"/>
              </a:spcBef>
              <a:spcAft>
                <a:spcPts val="0"/>
              </a:spcAft>
              <a:buNone/>
            </a:pPr>
            <a:r>
              <a:rPr lang="en-US" sz="2000" b="1" dirty="0">
                <a:effectLst/>
                <a:latin typeface="Aptos" panose="020B0004020202020204" pitchFamily="34" charset="0"/>
                <a:ea typeface="Times New Roman" panose="02020603050405020304" pitchFamily="18" charset="0"/>
              </a:rPr>
              <a:t>Reflect on the significance of small actions in creating social change</a:t>
            </a:r>
          </a:p>
          <a:p>
            <a:pPr marL="0" lvl="0" indent="0" algn="l" rtl="0">
              <a:lnSpc>
                <a:spcPts val="2880"/>
              </a:lnSpc>
              <a:spcBef>
                <a:spcPts val="1000"/>
              </a:spcBef>
              <a:spcAft>
                <a:spcPts val="0"/>
              </a:spcAft>
              <a:buNone/>
            </a:pPr>
            <a:endParaRPr sz="2000" b="1" dirty="0"/>
          </a:p>
        </p:txBody>
      </p:sp>
      <p:sp>
        <p:nvSpPr>
          <p:cNvPr id="140" name="Google Shape;140;g2da3959b0b8_0_12"/>
          <p:cNvSpPr txBox="1">
            <a:spLocks noGrp="1"/>
          </p:cNvSpPr>
          <p:nvPr>
            <p:ph type="body" idx="2"/>
          </p:nvPr>
        </p:nvSpPr>
        <p:spPr>
          <a:xfrm>
            <a:off x="6635750" y="2349500"/>
            <a:ext cx="4435500" cy="3578100"/>
          </a:xfrm>
          <a:prstGeom prst="rect">
            <a:avLst/>
          </a:prstGeom>
        </p:spPr>
        <p:txBody>
          <a:bodyPr spcFirstLastPara="1" wrap="square" lIns="91425" tIns="45700" rIns="91425" bIns="45700" anchor="t" anchorCtr="0">
            <a:normAutofit/>
          </a:bodyPr>
          <a:lstStyle/>
          <a:p>
            <a:pPr marL="571500" indent="-342900">
              <a:buFont typeface="Arial" panose="020B0604020202020204" pitchFamily="34" charset="0"/>
              <a:buChar char="•"/>
            </a:pPr>
            <a:r>
              <a:rPr lang="en-US" sz="2000" kern="0" dirty="0">
                <a:effectLst/>
                <a:latin typeface="Aptos" panose="020B0004020202020204" pitchFamily="34" charset="0"/>
                <a:ea typeface="Times New Roman" panose="02020603050405020304" pitchFamily="18" charset="0"/>
                <a:cs typeface="Times New Roman" panose="02020603050405020304" pitchFamily="18" charset="0"/>
              </a:rPr>
              <a:t>I can demonstrate understanding of the impact of children’s involvement on the abolitionist cause.</a:t>
            </a:r>
            <a:r>
              <a:rPr lang="en-GB" sz="2000" dirty="0">
                <a:effectLst/>
              </a:rPr>
              <a:t> </a:t>
            </a:r>
          </a:p>
          <a:p>
            <a:pPr marL="571500" indent="-342900">
              <a:buFont typeface="Arial" panose="020B0604020202020204" pitchFamily="34" charset="0"/>
              <a:buChar char="•"/>
            </a:pPr>
            <a:endParaRPr lang="en-GB" sz="2000" dirty="0"/>
          </a:p>
          <a:p>
            <a:pPr marL="571500" indent="-342900">
              <a:buFont typeface="Arial" panose="020B0604020202020204" pitchFamily="34" charset="0"/>
              <a:buChar char="•"/>
            </a:pPr>
            <a:r>
              <a:rPr lang="en-GB" sz="2000" dirty="0"/>
              <a:t>I can reflect on the importance of collective action, no matter how small, in advocating for social justice. </a:t>
            </a:r>
            <a:endParaRPr lang="en-US" sz="2000" dirty="0"/>
          </a:p>
        </p:txBody>
      </p:sp>
    </p:spTree>
    <p:extLst>
      <p:ext uri="{BB962C8B-B14F-4D97-AF65-F5344CB8AC3E}">
        <p14:creationId xmlns:p14="http://schemas.microsoft.com/office/powerpoint/2010/main" val="1766670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A587E8F-27E1-F00F-6299-55900774B3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4555" y="1489586"/>
            <a:ext cx="3089465" cy="545691"/>
          </a:xfrm>
          <a:prstGeom prst="rect">
            <a:avLst/>
          </a:prstGeom>
        </p:spPr>
      </p:pic>
      <p:pic>
        <p:nvPicPr>
          <p:cNvPr id="11" name="Graphic 10">
            <a:extLst>
              <a:ext uri="{FF2B5EF4-FFF2-40B4-BE49-F238E27FC236}">
                <a16:creationId xmlns:a16="http://schemas.microsoft.com/office/drawing/2014/main" id="{82D76609-E55C-9B1A-D100-7E854B4A35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76120" y="1489586"/>
            <a:ext cx="3398474" cy="545691"/>
          </a:xfrm>
          <a:prstGeom prst="rect">
            <a:avLst/>
          </a:prstGeom>
        </p:spPr>
      </p:pic>
      <p:sp>
        <p:nvSpPr>
          <p:cNvPr id="5" name="Google Shape;197;g2db7d6dfe87_0_0">
            <a:extLst>
              <a:ext uri="{FF2B5EF4-FFF2-40B4-BE49-F238E27FC236}">
                <a16:creationId xmlns:a16="http://schemas.microsoft.com/office/drawing/2014/main" id="{D1B757EE-0C4E-6A4A-52F5-6BD4F7D707CA}"/>
              </a:ext>
            </a:extLst>
          </p:cNvPr>
          <p:cNvSpPr txBox="1">
            <a:spLocks/>
          </p:cNvSpPr>
          <p:nvPr/>
        </p:nvSpPr>
        <p:spPr>
          <a:xfrm>
            <a:off x="816527" y="404881"/>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Small actions in creating social change</a:t>
            </a:r>
          </a:p>
        </p:txBody>
      </p:sp>
      <p:sp>
        <p:nvSpPr>
          <p:cNvPr id="6" name="TextBox 5">
            <a:extLst>
              <a:ext uri="{FF2B5EF4-FFF2-40B4-BE49-F238E27FC236}">
                <a16:creationId xmlns:a16="http://schemas.microsoft.com/office/drawing/2014/main" id="{7BFEBE2A-0C76-F53A-3A65-9A1FA1CADD86}"/>
              </a:ext>
            </a:extLst>
          </p:cNvPr>
          <p:cNvSpPr txBox="1"/>
          <p:nvPr/>
        </p:nvSpPr>
        <p:spPr>
          <a:xfrm>
            <a:off x="552552" y="2145296"/>
            <a:ext cx="5543447" cy="4308872"/>
          </a:xfrm>
          <a:prstGeom prst="rect">
            <a:avLst/>
          </a:prstGeom>
          <a:noFill/>
        </p:spPr>
        <p:txBody>
          <a:bodyPr wrap="square" rtlCol="0">
            <a:spAutoFit/>
          </a:bodyPr>
          <a:lstStyle/>
          <a:p>
            <a:pPr>
              <a:lnSpc>
                <a:spcPts val="2420"/>
              </a:lnSpc>
              <a:buClr>
                <a:schemeClr val="accent4"/>
              </a:buClr>
              <a:buFont typeface="+mj-lt"/>
              <a:buAutoNum type="arabicPeriod"/>
            </a:pPr>
            <a:r>
              <a:rPr lang="en-GB" sz="1600" b="1" dirty="0">
                <a:solidFill>
                  <a:schemeClr val="accent4"/>
                </a:solidFill>
              </a:rPr>
              <a:t> Publishing Pamphlets:</a:t>
            </a:r>
            <a:r>
              <a:rPr lang="en-GB" sz="1600" dirty="0">
                <a:solidFill>
                  <a:schemeClr val="accent4"/>
                </a:solidFill>
              </a:rPr>
              <a:t> </a:t>
            </a:r>
            <a:r>
              <a:rPr lang="en-GB" sz="1600" dirty="0"/>
              <a:t>Abolitionists like William Lloyd Garrison published pamphlets and newspapers that spread anti-slavery ideas, raising awareness and gathering support for the cause.</a:t>
            </a:r>
          </a:p>
          <a:p>
            <a:pPr>
              <a:lnSpc>
                <a:spcPts val="2420"/>
              </a:lnSpc>
              <a:buClr>
                <a:schemeClr val="accent4"/>
              </a:buClr>
              <a:buFont typeface="+mj-lt"/>
              <a:buAutoNum type="arabicPeriod"/>
            </a:pPr>
            <a:endParaRPr lang="en-GB" sz="1600" dirty="0"/>
          </a:p>
          <a:p>
            <a:pPr>
              <a:lnSpc>
                <a:spcPts val="2420"/>
              </a:lnSpc>
              <a:buClr>
                <a:schemeClr val="accent4"/>
              </a:buClr>
              <a:buFont typeface="+mj-lt"/>
              <a:buAutoNum type="arabicPeriod"/>
            </a:pPr>
            <a:r>
              <a:rPr lang="en-GB" sz="1600" b="1" dirty="0">
                <a:solidFill>
                  <a:schemeClr val="accent4"/>
                </a:solidFill>
              </a:rPr>
              <a:t> Underground Railroad:</a:t>
            </a:r>
            <a:r>
              <a:rPr lang="en-GB" sz="1600" dirty="0">
                <a:solidFill>
                  <a:schemeClr val="accent4"/>
                </a:solidFill>
              </a:rPr>
              <a:t> </a:t>
            </a:r>
            <a:r>
              <a:rPr lang="en-GB" sz="1600" dirty="0"/>
              <a:t>Individuals like Harriet Tubman helped enslaved people escape to freedom one by one, contributing to the weakening of the slavery system.</a:t>
            </a:r>
          </a:p>
          <a:p>
            <a:pPr>
              <a:lnSpc>
                <a:spcPts val="2420"/>
              </a:lnSpc>
              <a:buClr>
                <a:schemeClr val="accent4"/>
              </a:buClr>
              <a:buFont typeface="+mj-lt"/>
              <a:buAutoNum type="arabicPeriod"/>
            </a:pPr>
            <a:endParaRPr lang="en-GB" sz="1600" dirty="0"/>
          </a:p>
          <a:p>
            <a:pPr>
              <a:lnSpc>
                <a:spcPts val="2420"/>
              </a:lnSpc>
              <a:buClr>
                <a:schemeClr val="accent4"/>
              </a:buClr>
              <a:buFont typeface="+mj-lt"/>
              <a:buAutoNum type="arabicPeriod"/>
            </a:pPr>
            <a:r>
              <a:rPr lang="en-GB" sz="1600" b="1" dirty="0">
                <a:solidFill>
                  <a:schemeClr val="accent4"/>
                </a:solidFill>
              </a:rPr>
              <a:t> Petitioning:</a:t>
            </a:r>
            <a:r>
              <a:rPr lang="en-GB" sz="1600" dirty="0">
                <a:solidFill>
                  <a:schemeClr val="accent4"/>
                </a:solidFill>
              </a:rPr>
              <a:t> </a:t>
            </a:r>
            <a:r>
              <a:rPr lang="en-GB" sz="1600" dirty="0"/>
              <a:t>People signed petitions against slavery, which were sent to lawmakers, showing widespread public support for abolition. </a:t>
            </a:r>
          </a:p>
          <a:p>
            <a:pPr>
              <a:lnSpc>
                <a:spcPts val="2420"/>
              </a:lnSpc>
            </a:pPr>
            <a:endParaRPr lang="en-GB" sz="1600" dirty="0"/>
          </a:p>
          <a:p>
            <a:endParaRPr lang="en-US" dirty="0"/>
          </a:p>
        </p:txBody>
      </p:sp>
      <p:sp>
        <p:nvSpPr>
          <p:cNvPr id="7" name="TextBox 6">
            <a:extLst>
              <a:ext uri="{FF2B5EF4-FFF2-40B4-BE49-F238E27FC236}">
                <a16:creationId xmlns:a16="http://schemas.microsoft.com/office/drawing/2014/main" id="{E97B656A-30F9-F159-108C-5CB2F4718BEE}"/>
              </a:ext>
            </a:extLst>
          </p:cNvPr>
          <p:cNvSpPr txBox="1"/>
          <p:nvPr/>
        </p:nvSpPr>
        <p:spPr>
          <a:xfrm>
            <a:off x="6096000" y="2145296"/>
            <a:ext cx="5569974" cy="4063164"/>
          </a:xfrm>
          <a:prstGeom prst="rect">
            <a:avLst/>
          </a:prstGeom>
          <a:noFill/>
        </p:spPr>
        <p:txBody>
          <a:bodyPr wrap="square" rtlCol="0">
            <a:spAutoFit/>
          </a:bodyPr>
          <a:lstStyle/>
          <a:p>
            <a:pPr>
              <a:lnSpc>
                <a:spcPts val="2420"/>
              </a:lnSpc>
              <a:buClr>
                <a:schemeClr val="accent4"/>
              </a:buClr>
              <a:buFont typeface="+mj-lt"/>
              <a:buAutoNum type="arabicPeriod"/>
            </a:pPr>
            <a:r>
              <a:rPr lang="en-GB" sz="1600" b="1" dirty="0">
                <a:solidFill>
                  <a:schemeClr val="accent4"/>
                </a:solidFill>
              </a:rPr>
              <a:t> Social Media Campaigns: </a:t>
            </a:r>
            <a:r>
              <a:rPr lang="en-GB" sz="1600" dirty="0"/>
              <a:t>Activists use hashtags and online campaigns to spread awareness about issues like climate change and racial justice. Greta Thunberg started with a small school strike that grew into a global climate movement.</a:t>
            </a:r>
          </a:p>
          <a:p>
            <a:pPr>
              <a:lnSpc>
                <a:spcPts val="2420"/>
              </a:lnSpc>
              <a:buClr>
                <a:schemeClr val="accent4"/>
              </a:buClr>
              <a:buFont typeface="+mj-lt"/>
              <a:buAutoNum type="arabicPeriod"/>
            </a:pPr>
            <a:endParaRPr lang="en-GB" sz="1600" dirty="0"/>
          </a:p>
          <a:p>
            <a:pPr>
              <a:lnSpc>
                <a:spcPts val="2420"/>
              </a:lnSpc>
              <a:buClr>
                <a:schemeClr val="accent4"/>
              </a:buClr>
              <a:buFont typeface="+mj-lt"/>
              <a:buAutoNum type="arabicPeriod"/>
            </a:pPr>
            <a:r>
              <a:rPr lang="en-GB" sz="1600" b="1" dirty="0">
                <a:solidFill>
                  <a:schemeClr val="accent4"/>
                </a:solidFill>
              </a:rPr>
              <a:t> Community </a:t>
            </a:r>
            <a:r>
              <a:rPr lang="en-GB" sz="1600" b="1" dirty="0" err="1">
                <a:solidFill>
                  <a:schemeClr val="accent4"/>
                </a:solidFill>
              </a:rPr>
              <a:t>Cleanups</a:t>
            </a:r>
            <a:r>
              <a:rPr lang="en-GB" sz="1600" b="1" dirty="0">
                <a:solidFill>
                  <a:schemeClr val="accent4"/>
                </a:solidFill>
              </a:rPr>
              <a:t>: </a:t>
            </a:r>
            <a:r>
              <a:rPr lang="en-GB" sz="1600" dirty="0"/>
              <a:t>Local environmental groups organize small-scale </a:t>
            </a:r>
            <a:r>
              <a:rPr lang="en-GB" sz="1600" dirty="0" err="1"/>
              <a:t>cleanups</a:t>
            </a:r>
            <a:r>
              <a:rPr lang="en-GB" sz="1600" dirty="0"/>
              <a:t> that lead to larger initiatives for environmental protection.</a:t>
            </a:r>
          </a:p>
          <a:p>
            <a:pPr>
              <a:lnSpc>
                <a:spcPts val="2420"/>
              </a:lnSpc>
              <a:buClr>
                <a:schemeClr val="accent4"/>
              </a:buClr>
              <a:buFont typeface="+mj-lt"/>
              <a:buAutoNum type="arabicPeriod"/>
            </a:pPr>
            <a:endParaRPr lang="en-GB" sz="1600" b="1" dirty="0"/>
          </a:p>
          <a:p>
            <a:pPr>
              <a:lnSpc>
                <a:spcPts val="2420"/>
              </a:lnSpc>
              <a:buClr>
                <a:schemeClr val="accent4"/>
              </a:buClr>
              <a:buFont typeface="+mj-lt"/>
              <a:buAutoNum type="arabicPeriod"/>
            </a:pPr>
            <a:r>
              <a:rPr lang="en-GB" sz="1600" b="1" dirty="0">
                <a:solidFill>
                  <a:schemeClr val="accent4"/>
                </a:solidFill>
              </a:rPr>
              <a:t> Letters to Leaders</a:t>
            </a:r>
            <a:r>
              <a:rPr lang="en-GB" sz="1600" b="1" dirty="0"/>
              <a:t>: </a:t>
            </a:r>
            <a:r>
              <a:rPr lang="en-GB" sz="1600" dirty="0"/>
              <a:t>Young people write letters to politicians advocating for changes in laws and policies, contributing to significant legislative actions.</a:t>
            </a:r>
          </a:p>
        </p:txBody>
      </p:sp>
      <p:sp>
        <p:nvSpPr>
          <p:cNvPr id="8" name="TextBox 7">
            <a:extLst>
              <a:ext uri="{FF2B5EF4-FFF2-40B4-BE49-F238E27FC236}">
                <a16:creationId xmlns:a16="http://schemas.microsoft.com/office/drawing/2014/main" id="{7FF06319-2580-C0B7-A45A-3D3AB054EED7}"/>
              </a:ext>
            </a:extLst>
          </p:cNvPr>
          <p:cNvSpPr txBox="1"/>
          <p:nvPr/>
        </p:nvSpPr>
        <p:spPr>
          <a:xfrm>
            <a:off x="706437" y="1631121"/>
            <a:ext cx="5235677" cy="338554"/>
          </a:xfrm>
          <a:prstGeom prst="rect">
            <a:avLst/>
          </a:prstGeom>
          <a:noFill/>
        </p:spPr>
        <p:txBody>
          <a:bodyPr wrap="square" rtlCol="0">
            <a:spAutoFit/>
          </a:bodyPr>
          <a:lstStyle/>
          <a:p>
            <a:pPr algn="ctr"/>
            <a:r>
              <a:rPr lang="en-US" sz="1600" b="1" dirty="0">
                <a:solidFill>
                  <a:schemeClr val="bg1"/>
                </a:solidFill>
              </a:rPr>
              <a:t>HISTORICAL MOVEMENTS</a:t>
            </a:r>
          </a:p>
        </p:txBody>
      </p:sp>
      <p:sp>
        <p:nvSpPr>
          <p:cNvPr id="9" name="TextBox 8">
            <a:extLst>
              <a:ext uri="{FF2B5EF4-FFF2-40B4-BE49-F238E27FC236}">
                <a16:creationId xmlns:a16="http://schemas.microsoft.com/office/drawing/2014/main" id="{6A8C6ACA-71C9-371E-4320-6BB1B8E82246}"/>
              </a:ext>
            </a:extLst>
          </p:cNvPr>
          <p:cNvSpPr txBox="1"/>
          <p:nvPr/>
        </p:nvSpPr>
        <p:spPr>
          <a:xfrm>
            <a:off x="6263149" y="1631121"/>
            <a:ext cx="5235677" cy="338554"/>
          </a:xfrm>
          <a:prstGeom prst="rect">
            <a:avLst/>
          </a:prstGeom>
          <a:noFill/>
        </p:spPr>
        <p:txBody>
          <a:bodyPr wrap="square" rtlCol="0">
            <a:spAutoFit/>
          </a:bodyPr>
          <a:lstStyle/>
          <a:p>
            <a:pPr algn="ctr"/>
            <a:r>
              <a:rPr lang="en-US" sz="1600" b="1" dirty="0">
                <a:solidFill>
                  <a:schemeClr val="bg1"/>
                </a:solidFill>
              </a:rPr>
              <a:t>CONTEMPORARY MOVEMENTS</a:t>
            </a:r>
          </a:p>
        </p:txBody>
      </p:sp>
    </p:spTree>
    <p:extLst>
      <p:ext uri="{BB962C8B-B14F-4D97-AF65-F5344CB8AC3E}">
        <p14:creationId xmlns:p14="http://schemas.microsoft.com/office/powerpoint/2010/main" val="727529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3" name="Graphic 2">
            <a:extLst>
              <a:ext uri="{FF2B5EF4-FFF2-40B4-BE49-F238E27FC236}">
                <a16:creationId xmlns:a16="http://schemas.microsoft.com/office/drawing/2014/main" id="{AC898A93-0E91-994F-BCB0-4A1C0F98E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275" y="2316480"/>
            <a:ext cx="5048885" cy="1633220"/>
          </a:xfrm>
          <a:prstGeom prst="rect">
            <a:avLst/>
          </a:prstGeom>
        </p:spPr>
      </p:pic>
      <p:sp>
        <p:nvSpPr>
          <p:cNvPr id="139" name="Google Shape;139;g2da3959b0b8_0_12"/>
          <p:cNvSpPr txBox="1">
            <a:spLocks noGrp="1"/>
          </p:cNvSpPr>
          <p:nvPr>
            <p:ph type="subTitle" idx="1"/>
          </p:nvPr>
        </p:nvSpPr>
        <p:spPr>
          <a:xfrm>
            <a:off x="1104489" y="2390140"/>
            <a:ext cx="4564791" cy="3578400"/>
          </a:xfrm>
          <a:prstGeom prst="rect">
            <a:avLst/>
          </a:prstGeom>
        </p:spPr>
        <p:txBody>
          <a:bodyPr spcFirstLastPara="1" wrap="square" lIns="91425" tIns="45700" rIns="91425" bIns="45700" anchor="t" anchorCtr="0">
            <a:normAutofit/>
          </a:bodyPr>
          <a:lstStyle/>
          <a:p>
            <a:pPr marL="0" lvl="0" indent="0" algn="l" rtl="0">
              <a:lnSpc>
                <a:spcPts val="2880"/>
              </a:lnSpc>
              <a:spcBef>
                <a:spcPts val="1000"/>
              </a:spcBef>
              <a:spcAft>
                <a:spcPts val="0"/>
              </a:spcAft>
              <a:buNone/>
            </a:pPr>
            <a:r>
              <a:rPr lang="en-US" sz="3200" b="1" dirty="0">
                <a:effectLst/>
                <a:latin typeface="Aptos" panose="020B0004020202020204" pitchFamily="34" charset="0"/>
                <a:ea typeface="Times New Roman" panose="02020603050405020304" pitchFamily="18" charset="0"/>
              </a:rPr>
              <a:t>Understanding the role of children in the abolitionist movement.</a:t>
            </a:r>
          </a:p>
          <a:p>
            <a:pPr marL="0" lvl="0" indent="0" algn="l" rtl="0">
              <a:lnSpc>
                <a:spcPts val="2880"/>
              </a:lnSpc>
              <a:spcBef>
                <a:spcPts val="1000"/>
              </a:spcBef>
              <a:spcAft>
                <a:spcPts val="0"/>
              </a:spcAft>
              <a:buNone/>
            </a:pPr>
            <a:endParaRPr sz="2000" b="1" dirty="0"/>
          </a:p>
        </p:txBody>
      </p:sp>
      <p:sp>
        <p:nvSpPr>
          <p:cNvPr id="140" name="Google Shape;140;g2da3959b0b8_0_12"/>
          <p:cNvSpPr txBox="1">
            <a:spLocks noGrp="1"/>
          </p:cNvSpPr>
          <p:nvPr>
            <p:ph type="body" idx="2"/>
          </p:nvPr>
        </p:nvSpPr>
        <p:spPr>
          <a:xfrm>
            <a:off x="6635750" y="2349500"/>
            <a:ext cx="4435500" cy="3578100"/>
          </a:xfrm>
          <a:prstGeom prst="rect">
            <a:avLst/>
          </a:prstGeom>
        </p:spPr>
        <p:txBody>
          <a:bodyPr spcFirstLastPara="1" wrap="square" lIns="91425" tIns="45700" rIns="91425" bIns="45700" anchor="t" anchorCtr="0">
            <a:normAutofit/>
          </a:bodyPr>
          <a:lstStyle/>
          <a:p>
            <a:pPr marL="571500" indent="-342900">
              <a:buFont typeface="Arial" panose="020B0604020202020204" pitchFamily="34" charset="0"/>
              <a:buChar char="•"/>
            </a:pPr>
            <a:r>
              <a:rPr lang="en-US" sz="2000" kern="0" dirty="0">
                <a:effectLst/>
                <a:latin typeface="Aptos" panose="020B0004020202020204" pitchFamily="34" charset="0"/>
                <a:ea typeface="Times New Roman" panose="02020603050405020304" pitchFamily="18" charset="0"/>
                <a:cs typeface="Times New Roman" panose="02020603050405020304" pitchFamily="18" charset="0"/>
              </a:rPr>
              <a:t>I can identify main ways in which children participated in the abolitionist movement.</a:t>
            </a:r>
            <a:r>
              <a:rPr lang="en-GB" sz="2000" dirty="0">
                <a:effectLst/>
              </a:rPr>
              <a:t> </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EFF79FA-A802-3FBC-017C-E3BDD11711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52580">
            <a:off x="7167826" y="1594349"/>
            <a:ext cx="4136065" cy="4767700"/>
          </a:xfrm>
          <a:prstGeom prst="rect">
            <a:avLst/>
          </a:prstGeom>
        </p:spPr>
      </p:pic>
      <p:sp>
        <p:nvSpPr>
          <p:cNvPr id="4" name="TextBox 3">
            <a:extLst>
              <a:ext uri="{FF2B5EF4-FFF2-40B4-BE49-F238E27FC236}">
                <a16:creationId xmlns:a16="http://schemas.microsoft.com/office/drawing/2014/main" id="{21103546-BA9B-DED5-B7E1-FEB0F9D18A26}"/>
              </a:ext>
            </a:extLst>
          </p:cNvPr>
          <p:cNvSpPr txBox="1"/>
          <p:nvPr/>
        </p:nvSpPr>
        <p:spPr>
          <a:xfrm>
            <a:off x="803275" y="2005781"/>
            <a:ext cx="4827639" cy="3488134"/>
          </a:xfrm>
          <a:prstGeom prst="rect">
            <a:avLst/>
          </a:prstGeom>
          <a:noFill/>
        </p:spPr>
        <p:txBody>
          <a:bodyPr wrap="square" rtlCol="0">
            <a:spAutoFit/>
          </a:bodyPr>
          <a:lstStyle/>
          <a:p>
            <a:pPr>
              <a:lnSpc>
                <a:spcPts val="3080"/>
              </a:lnSpc>
            </a:pPr>
            <a:r>
              <a:rPr lang="en-US" sz="2400" dirty="0"/>
              <a:t>“The African Slave,” signed “Esther Stewart” and dated 1836.  Worked in coloured wools, this rare sampler shows a kneeling slave, chained hand and foot. </a:t>
            </a:r>
          </a:p>
          <a:p>
            <a:pPr>
              <a:lnSpc>
                <a:spcPts val="3080"/>
              </a:lnSpc>
            </a:pPr>
            <a:endParaRPr lang="en-US" sz="2400" dirty="0"/>
          </a:p>
          <a:p>
            <a:pPr>
              <a:lnSpc>
                <a:spcPts val="3080"/>
              </a:lnSpc>
            </a:pPr>
            <a:r>
              <a:rPr lang="en-US" sz="2400" dirty="0"/>
              <a:t>A perfect example of the anti-slavery movement in Britain.</a:t>
            </a:r>
          </a:p>
          <a:p>
            <a:endParaRPr lang="en-US" dirty="0"/>
          </a:p>
        </p:txBody>
      </p:sp>
      <p:sp>
        <p:nvSpPr>
          <p:cNvPr id="5" name="Google Shape;197;g2db7d6dfe87_0_0">
            <a:extLst>
              <a:ext uri="{FF2B5EF4-FFF2-40B4-BE49-F238E27FC236}">
                <a16:creationId xmlns:a16="http://schemas.microsoft.com/office/drawing/2014/main" id="{928565CB-5CAB-26DC-C814-E3EB3E2C5C15}"/>
              </a:ext>
            </a:extLst>
          </p:cNvPr>
          <p:cNvSpPr txBox="1">
            <a:spLocks/>
          </p:cNvSpPr>
          <p:nvPr/>
        </p:nvSpPr>
        <p:spPr>
          <a:xfrm>
            <a:off x="816527" y="404881"/>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Women and children’s involvement</a:t>
            </a:r>
          </a:p>
        </p:txBody>
      </p:sp>
      <p:pic>
        <p:nvPicPr>
          <p:cNvPr id="8" name="Picture 7" descr="A framed picture of a person kneeling on a swing&#10;&#10;Description automatically generated">
            <a:extLst>
              <a:ext uri="{FF2B5EF4-FFF2-40B4-BE49-F238E27FC236}">
                <a16:creationId xmlns:a16="http://schemas.microsoft.com/office/drawing/2014/main" id="{24CB450F-2982-E93A-5654-A9AEECF096A8}"/>
              </a:ext>
            </a:extLst>
          </p:cNvPr>
          <p:cNvPicPr>
            <a:picLocks noChangeAspect="1"/>
          </p:cNvPicPr>
          <p:nvPr/>
        </p:nvPicPr>
        <p:blipFill>
          <a:blip r:embed="rId5"/>
          <a:stretch>
            <a:fillRect/>
          </a:stretch>
        </p:blipFill>
        <p:spPr>
          <a:xfrm rot="365547">
            <a:off x="6325358" y="1646084"/>
            <a:ext cx="4457700" cy="4559300"/>
          </a:xfrm>
          <a:prstGeom prst="rect">
            <a:avLst/>
          </a:prstGeom>
          <a:ln w="254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1933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7;g2db7d6dfe87_0_0">
            <a:extLst>
              <a:ext uri="{FF2B5EF4-FFF2-40B4-BE49-F238E27FC236}">
                <a16:creationId xmlns:a16="http://schemas.microsoft.com/office/drawing/2014/main" id="{096B8D9A-BE0F-3920-BC20-AC4A4487B0B3}"/>
              </a:ext>
            </a:extLst>
          </p:cNvPr>
          <p:cNvSpPr txBox="1">
            <a:spLocks/>
          </p:cNvSpPr>
          <p:nvPr/>
        </p:nvSpPr>
        <p:spPr>
          <a:xfrm>
            <a:off x="816527" y="404881"/>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Women and children’s involvement</a:t>
            </a:r>
          </a:p>
        </p:txBody>
      </p:sp>
      <p:pic>
        <p:nvPicPr>
          <p:cNvPr id="5" name="Content Placeholder 8" descr="A screenshot of a video&#10;&#10;Description automatically generated">
            <a:extLst>
              <a:ext uri="{FF2B5EF4-FFF2-40B4-BE49-F238E27FC236}">
                <a16:creationId xmlns:a16="http://schemas.microsoft.com/office/drawing/2014/main" id="{148E0747-9762-B0D6-DE75-2A5C0A8512BB}"/>
              </a:ext>
            </a:extLst>
          </p:cNvPr>
          <p:cNvPicPr>
            <a:picLocks noChangeAspect="1"/>
          </p:cNvPicPr>
          <p:nvPr/>
        </p:nvPicPr>
        <p:blipFill>
          <a:blip r:embed="rId3"/>
          <a:stretch>
            <a:fillRect/>
          </a:stretch>
        </p:blipFill>
        <p:spPr>
          <a:xfrm>
            <a:off x="3009900" y="1660313"/>
            <a:ext cx="6172200" cy="4345968"/>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pic>
        <p:nvPicPr>
          <p:cNvPr id="7" name="Graphic 6" descr="Presentation with media with solid fill">
            <a:extLst>
              <a:ext uri="{FF2B5EF4-FFF2-40B4-BE49-F238E27FC236}">
                <a16:creationId xmlns:a16="http://schemas.microsoft.com/office/drawing/2014/main" id="{2A6583AF-63A6-2D4A-AB4D-E0A84F1B08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031961">
            <a:off x="746767" y="2638884"/>
            <a:ext cx="2236087" cy="2236087"/>
          </a:xfrm>
          <a:prstGeom prst="rect">
            <a:avLst/>
          </a:prstGeom>
        </p:spPr>
      </p:pic>
      <p:pic>
        <p:nvPicPr>
          <p:cNvPr id="8" name="Graphic 7" descr="Presentation with media with solid fill">
            <a:extLst>
              <a:ext uri="{FF2B5EF4-FFF2-40B4-BE49-F238E27FC236}">
                <a16:creationId xmlns:a16="http://schemas.microsoft.com/office/drawing/2014/main" id="{93039C96-EDA7-544E-81DC-4174DB755D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00000">
            <a:off x="9289009" y="2638885"/>
            <a:ext cx="2236087" cy="2236087"/>
          </a:xfrm>
          <a:prstGeom prst="rect">
            <a:avLst/>
          </a:prstGeom>
        </p:spPr>
      </p:pic>
    </p:spTree>
    <p:extLst>
      <p:ext uri="{BB962C8B-B14F-4D97-AF65-F5344CB8AC3E}">
        <p14:creationId xmlns:p14="http://schemas.microsoft.com/office/powerpoint/2010/main" val="232474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F755216-B2C8-35BA-3127-083635FFDE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78411">
            <a:off x="7788131" y="1911676"/>
            <a:ext cx="3727508" cy="4296751"/>
          </a:xfrm>
          <a:prstGeom prst="rect">
            <a:avLst/>
          </a:prstGeom>
        </p:spPr>
      </p:pic>
      <p:sp>
        <p:nvSpPr>
          <p:cNvPr id="5" name="Google Shape;197;g2db7d6dfe87_0_0">
            <a:extLst>
              <a:ext uri="{FF2B5EF4-FFF2-40B4-BE49-F238E27FC236}">
                <a16:creationId xmlns:a16="http://schemas.microsoft.com/office/drawing/2014/main" id="{EAE7AB83-FC41-13C0-4BCE-0E0E219C8FD7}"/>
              </a:ext>
            </a:extLst>
          </p:cNvPr>
          <p:cNvSpPr txBox="1">
            <a:spLocks/>
          </p:cNvSpPr>
          <p:nvPr/>
        </p:nvSpPr>
        <p:spPr>
          <a:xfrm>
            <a:off x="816527" y="404881"/>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Women and children’s involvement</a:t>
            </a:r>
          </a:p>
        </p:txBody>
      </p:sp>
      <p:pic>
        <p:nvPicPr>
          <p:cNvPr id="6" name="Content Placeholder 5" descr="A screenshot of a book&#10;&#10;Description automatically generated">
            <a:extLst>
              <a:ext uri="{FF2B5EF4-FFF2-40B4-BE49-F238E27FC236}">
                <a16:creationId xmlns:a16="http://schemas.microsoft.com/office/drawing/2014/main" id="{608796A5-44EE-74F3-E05B-414CED24F36F}"/>
              </a:ext>
            </a:extLst>
          </p:cNvPr>
          <p:cNvPicPr>
            <a:picLocks noChangeAspect="1"/>
          </p:cNvPicPr>
          <p:nvPr/>
        </p:nvPicPr>
        <p:blipFill>
          <a:blip r:embed="rId5"/>
          <a:stretch>
            <a:fillRect/>
          </a:stretch>
        </p:blipFill>
        <p:spPr>
          <a:xfrm rot="709064">
            <a:off x="7020631" y="1917959"/>
            <a:ext cx="3971173" cy="3997072"/>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8C2799DA-AADA-1F40-426D-45A696E52FBB}"/>
              </a:ext>
            </a:extLst>
          </p:cNvPr>
          <p:cNvSpPr txBox="1"/>
          <p:nvPr/>
        </p:nvSpPr>
        <p:spPr>
          <a:xfrm>
            <a:off x="803274" y="2067043"/>
            <a:ext cx="6054726" cy="1931298"/>
          </a:xfrm>
          <a:prstGeom prst="rect">
            <a:avLst/>
          </a:prstGeom>
          <a:noFill/>
        </p:spPr>
        <p:txBody>
          <a:bodyPr wrap="square">
            <a:spAutoFit/>
          </a:bodyPr>
          <a:lstStyle/>
          <a:p>
            <a:pPr algn="l" rtl="0">
              <a:lnSpc>
                <a:spcPts val="3080"/>
              </a:lnSpc>
            </a:pPr>
            <a:r>
              <a:rPr lang="en-GB" sz="2400" dirty="0">
                <a:solidFill>
                  <a:srgbClr val="000000"/>
                </a:solidFill>
                <a:effectLst/>
                <a:latin typeface="Arial" panose="020B0604020202020204" pitchFamily="34" charset="0"/>
                <a:cs typeface="Arial" panose="020B0604020202020204" pitchFamily="34" charset="0"/>
              </a:rPr>
              <a:t>Personal Recollections, from Early Life to Old Age, of Mary Somerville</a:t>
            </a:r>
          </a:p>
          <a:p>
            <a:pPr algn="l">
              <a:lnSpc>
                <a:spcPts val="3080"/>
              </a:lnSpc>
            </a:pPr>
            <a:r>
              <a:rPr lang="en-GB" sz="2400" dirty="0">
                <a:solidFill>
                  <a:srgbClr val="202124"/>
                </a:solidFill>
                <a:effectLst/>
                <a:latin typeface="Arial" panose="020B0604020202020204" pitchFamily="34" charset="0"/>
                <a:cs typeface="Arial" panose="020B0604020202020204" pitchFamily="34" charset="0"/>
              </a:rPr>
              <a:t>With Selections from Her Correspondence</a:t>
            </a:r>
          </a:p>
          <a:p>
            <a:pPr algn="l"/>
            <a:endParaRPr lang="en-GB" sz="2400" dirty="0">
              <a:solidFill>
                <a:srgbClr val="202124"/>
              </a:solidFill>
              <a:effectLst/>
              <a:latin typeface="Arial" panose="020B0604020202020204" pitchFamily="34" charset="0"/>
              <a:cs typeface="Arial" panose="020B0604020202020204" pitchFamily="34" charset="0"/>
            </a:endParaRPr>
          </a:p>
          <a:p>
            <a:pPr algn="l"/>
            <a:r>
              <a:rPr lang="en-GB" sz="1800" dirty="0">
                <a:solidFill>
                  <a:schemeClr val="tx1"/>
                </a:solidFill>
                <a:effectLst/>
                <a:latin typeface="Arial" panose="020B0604020202020204" pitchFamily="34" charset="0"/>
                <a:cs typeface="Arial" panose="020B0604020202020204" pitchFamily="34" charset="0"/>
              </a:rPr>
              <a:t>By </a:t>
            </a:r>
            <a:r>
              <a:rPr lang="en-GB" sz="1800" u="none" strike="noStrike" dirty="0">
                <a:solidFill>
                  <a:schemeClr val="tx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Mary Somerville</a:t>
            </a:r>
            <a:r>
              <a:rPr lang="en-GB" sz="1800" dirty="0">
                <a:solidFill>
                  <a:schemeClr val="tx1"/>
                </a:solidFill>
                <a:effectLst/>
                <a:latin typeface="Arial" panose="020B0604020202020204" pitchFamily="34" charset="0"/>
                <a:cs typeface="Arial" panose="020B0604020202020204" pitchFamily="34" charset="0"/>
              </a:rPr>
              <a:t>, </a:t>
            </a:r>
            <a:r>
              <a:rPr lang="en-GB" sz="1800" u="none" strike="noStrike" dirty="0">
                <a:solidFill>
                  <a:schemeClr val="tx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Martha Charters Somerville</a:t>
            </a:r>
            <a:r>
              <a:rPr lang="en-GB" sz="1800" dirty="0">
                <a:solidFill>
                  <a:schemeClr val="tx1"/>
                </a:solidFill>
                <a:effectLst/>
                <a:latin typeface="Arial" panose="020B0604020202020204" pitchFamily="34" charset="0"/>
                <a:cs typeface="Arial" panose="020B0604020202020204" pitchFamily="34" charset="0"/>
              </a:rPr>
              <a:t> · 1874</a:t>
            </a:r>
          </a:p>
        </p:txBody>
      </p:sp>
      <p:pic>
        <p:nvPicPr>
          <p:cNvPr id="11" name="Graphic 10">
            <a:extLst>
              <a:ext uri="{FF2B5EF4-FFF2-40B4-BE49-F238E27FC236}">
                <a16:creationId xmlns:a16="http://schemas.microsoft.com/office/drawing/2014/main" id="{676194A1-8A31-6A12-EC78-D93F9AA947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976462">
            <a:off x="2314300" y="3412475"/>
            <a:ext cx="2485787" cy="2796510"/>
          </a:xfrm>
          <a:prstGeom prst="rect">
            <a:avLst/>
          </a:prstGeom>
        </p:spPr>
      </p:pic>
    </p:spTree>
    <p:extLst>
      <p:ext uri="{BB962C8B-B14F-4D97-AF65-F5344CB8AC3E}">
        <p14:creationId xmlns:p14="http://schemas.microsoft.com/office/powerpoint/2010/main" val="251232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80F7C9F-A4F1-ECA1-6444-20F3995616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950404">
            <a:off x="629163" y="2500395"/>
            <a:ext cx="4815478" cy="3629411"/>
          </a:xfrm>
          <a:prstGeom prst="rect">
            <a:avLst/>
          </a:prstGeom>
        </p:spPr>
      </p:pic>
      <p:pic>
        <p:nvPicPr>
          <p:cNvPr id="5" name="Graphic 4">
            <a:extLst>
              <a:ext uri="{FF2B5EF4-FFF2-40B4-BE49-F238E27FC236}">
                <a16:creationId xmlns:a16="http://schemas.microsoft.com/office/drawing/2014/main" id="{35C671BC-1713-CA70-522E-CDC4CEC75D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62127" y="483169"/>
            <a:ext cx="2617231" cy="967238"/>
          </a:xfrm>
          <a:prstGeom prst="rect">
            <a:avLst/>
          </a:prstGeom>
        </p:spPr>
      </p:pic>
      <p:pic>
        <p:nvPicPr>
          <p:cNvPr id="6" name="Content Placeholder 5" descr="A framed picture of a person and sheep&#10;&#10;Description automatically generated">
            <a:extLst>
              <a:ext uri="{FF2B5EF4-FFF2-40B4-BE49-F238E27FC236}">
                <a16:creationId xmlns:a16="http://schemas.microsoft.com/office/drawing/2014/main" id="{93D33627-641E-1CBC-BA0A-11968486C4DF}"/>
              </a:ext>
            </a:extLst>
          </p:cNvPr>
          <p:cNvPicPr>
            <a:picLocks noChangeAspect="1"/>
          </p:cNvPicPr>
          <p:nvPr/>
        </p:nvPicPr>
        <p:blipFill rotWithShape="1">
          <a:blip r:embed="rId6"/>
          <a:srcRect l="3011" t="2036" r="3456" b="1000"/>
          <a:stretch/>
        </p:blipFill>
        <p:spPr>
          <a:xfrm rot="20953948">
            <a:off x="943937" y="1936434"/>
            <a:ext cx="4047440" cy="3912702"/>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phic 6">
            <a:extLst>
              <a:ext uri="{FF2B5EF4-FFF2-40B4-BE49-F238E27FC236}">
                <a16:creationId xmlns:a16="http://schemas.microsoft.com/office/drawing/2014/main" id="{117CE951-F691-2E33-2622-96B8267AC1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3853" y="1807202"/>
            <a:ext cx="4970206" cy="3998286"/>
          </a:xfrm>
          <a:prstGeom prst="rect">
            <a:avLst/>
          </a:prstGeom>
        </p:spPr>
      </p:pic>
      <p:sp>
        <p:nvSpPr>
          <p:cNvPr id="8" name="TextBox 7">
            <a:extLst>
              <a:ext uri="{FF2B5EF4-FFF2-40B4-BE49-F238E27FC236}">
                <a16:creationId xmlns:a16="http://schemas.microsoft.com/office/drawing/2014/main" id="{83E7D873-90B6-C921-6904-3164D351215A}"/>
              </a:ext>
            </a:extLst>
          </p:cNvPr>
          <p:cNvSpPr txBox="1"/>
          <p:nvPr/>
        </p:nvSpPr>
        <p:spPr>
          <a:xfrm>
            <a:off x="7053789" y="2644170"/>
            <a:ext cx="3790335" cy="1569660"/>
          </a:xfrm>
          <a:prstGeom prst="rect">
            <a:avLst/>
          </a:prstGeom>
          <a:noFill/>
        </p:spPr>
        <p:txBody>
          <a:bodyPr wrap="square" rtlCol="0">
            <a:spAutoFit/>
          </a:bodyPr>
          <a:lstStyle/>
          <a:p>
            <a:pPr algn="ctr">
              <a:lnSpc>
                <a:spcPts val="3840"/>
              </a:lnSpc>
            </a:pPr>
            <a:r>
              <a:rPr lang="en-US" sz="3200" dirty="0"/>
              <a:t>Analyse the primary source using the handout provided.</a:t>
            </a:r>
          </a:p>
        </p:txBody>
      </p:sp>
      <p:pic>
        <p:nvPicPr>
          <p:cNvPr id="11" name="Graphic 10" descr="Magnifying glass with solid fill">
            <a:extLst>
              <a:ext uri="{FF2B5EF4-FFF2-40B4-BE49-F238E27FC236}">
                <a16:creationId xmlns:a16="http://schemas.microsoft.com/office/drawing/2014/main" id="{FE87A2D7-A757-5E47-7344-7BE8330CEE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13290" y="4077929"/>
            <a:ext cx="2207342" cy="2207342"/>
          </a:xfrm>
          <a:prstGeom prst="rect">
            <a:avLst/>
          </a:prstGeom>
        </p:spPr>
      </p:pic>
    </p:spTree>
    <p:extLst>
      <p:ext uri="{BB962C8B-B14F-4D97-AF65-F5344CB8AC3E}">
        <p14:creationId xmlns:p14="http://schemas.microsoft.com/office/powerpoint/2010/main" val="1970396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5C671BC-1713-CA70-522E-CDC4CEC75D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2127" y="483169"/>
            <a:ext cx="2617231" cy="967238"/>
          </a:xfrm>
          <a:prstGeom prst="rect">
            <a:avLst/>
          </a:prstGeom>
        </p:spPr>
      </p:pic>
      <p:pic>
        <p:nvPicPr>
          <p:cNvPr id="7" name="Graphic 6">
            <a:extLst>
              <a:ext uri="{FF2B5EF4-FFF2-40B4-BE49-F238E27FC236}">
                <a16:creationId xmlns:a16="http://schemas.microsoft.com/office/drawing/2014/main" id="{117CE951-F691-2E33-2622-96B8267AC1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0440" y="2135091"/>
            <a:ext cx="11238270" cy="2587817"/>
          </a:xfrm>
          <a:prstGeom prst="rect">
            <a:avLst/>
          </a:prstGeom>
        </p:spPr>
      </p:pic>
      <p:sp>
        <p:nvSpPr>
          <p:cNvPr id="8" name="TextBox 7">
            <a:extLst>
              <a:ext uri="{FF2B5EF4-FFF2-40B4-BE49-F238E27FC236}">
                <a16:creationId xmlns:a16="http://schemas.microsoft.com/office/drawing/2014/main" id="{83E7D873-90B6-C921-6904-3164D351215A}"/>
              </a:ext>
            </a:extLst>
          </p:cNvPr>
          <p:cNvSpPr txBox="1"/>
          <p:nvPr/>
        </p:nvSpPr>
        <p:spPr>
          <a:xfrm>
            <a:off x="803275" y="2895520"/>
            <a:ext cx="10921693" cy="1066959"/>
          </a:xfrm>
          <a:prstGeom prst="rect">
            <a:avLst/>
          </a:prstGeom>
          <a:noFill/>
        </p:spPr>
        <p:txBody>
          <a:bodyPr wrap="square" rtlCol="0">
            <a:spAutoFit/>
          </a:bodyPr>
          <a:lstStyle/>
          <a:p>
            <a:pPr algn="ctr">
              <a:lnSpc>
                <a:spcPts val="3840"/>
              </a:lnSpc>
            </a:pPr>
            <a:r>
              <a:rPr lang="en-US" sz="3200" b="1" dirty="0">
                <a:solidFill>
                  <a:schemeClr val="tx1"/>
                </a:solidFill>
              </a:rPr>
              <a:t>Write a short essay or journal entry on a small action you can take to address a current social issue</a:t>
            </a:r>
            <a:r>
              <a:rPr lang="en-US" sz="3200" b="1" dirty="0"/>
              <a:t>.</a:t>
            </a:r>
          </a:p>
        </p:txBody>
      </p:sp>
      <p:pic>
        <p:nvPicPr>
          <p:cNvPr id="13" name="Graphic 12" descr="Pen with solid fill">
            <a:extLst>
              <a:ext uri="{FF2B5EF4-FFF2-40B4-BE49-F238E27FC236}">
                <a16:creationId xmlns:a16="http://schemas.microsoft.com/office/drawing/2014/main" id="{B347C4CB-5D01-3D1E-210C-F71BB793A9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9650" y="3930444"/>
            <a:ext cx="2472813" cy="2472813"/>
          </a:xfrm>
          <a:prstGeom prst="rect">
            <a:avLst/>
          </a:prstGeom>
        </p:spPr>
      </p:pic>
    </p:spTree>
    <p:extLst>
      <p:ext uri="{BB962C8B-B14F-4D97-AF65-F5344CB8AC3E}">
        <p14:creationId xmlns:p14="http://schemas.microsoft.com/office/powerpoint/2010/main" val="2518740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160D18AF-8584-7D0B-A0E4-1F0C24ABFCC9}"/>
              </a:ext>
            </a:extLst>
          </p:cNvPr>
          <p:cNvPicPr>
            <a:picLocks noChangeAspect="1"/>
          </p:cNvPicPr>
          <p:nvPr/>
        </p:nvPicPr>
        <p:blipFill>
          <a:blip r:embed="rId2"/>
          <a:stretch>
            <a:fillRect/>
          </a:stretch>
        </p:blipFill>
        <p:spPr>
          <a:xfrm>
            <a:off x="-1" y="0"/>
            <a:ext cx="12536823" cy="7051963"/>
          </a:xfrm>
          <a:prstGeom prst="rect">
            <a:avLst/>
          </a:prstGeom>
        </p:spPr>
      </p:pic>
      <p:pic>
        <p:nvPicPr>
          <p:cNvPr id="7" name="Graphic 6">
            <a:extLst>
              <a:ext uri="{FF2B5EF4-FFF2-40B4-BE49-F238E27FC236}">
                <a16:creationId xmlns:a16="http://schemas.microsoft.com/office/drawing/2014/main" id="{294AA5C9-AC3D-EAE8-C255-C707B77C6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7074">
            <a:off x="4251283" y="1584283"/>
            <a:ext cx="3689434" cy="3689434"/>
          </a:xfrm>
          <a:prstGeom prst="rect">
            <a:avLst/>
          </a:prstGeom>
        </p:spPr>
      </p:pic>
    </p:spTree>
    <p:extLst>
      <p:ext uri="{BB962C8B-B14F-4D97-AF65-F5344CB8AC3E}">
        <p14:creationId xmlns:p14="http://schemas.microsoft.com/office/powerpoint/2010/main" val="198248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2A2CE17-7436-ED76-E234-03FC8D04326A}"/>
              </a:ext>
            </a:extLst>
          </p:cNvPr>
          <p:cNvSpPr txBox="1">
            <a:spLocks noChangeArrowheads="1"/>
          </p:cNvSpPr>
          <p:nvPr/>
        </p:nvSpPr>
        <p:spPr bwMode="auto">
          <a:xfrm>
            <a:off x="272237" y="687388"/>
            <a:ext cx="3766849" cy="2581332"/>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What is it?</a:t>
            </a:r>
            <a:r>
              <a:rPr kumimoji="0" lang="en-US" altLang="en-US" sz="12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a:t>
            </a:r>
            <a:r>
              <a:rPr kumimoji="0" lang="en-US" altLang="en-US" sz="12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E.g. letter, newspaper, report.  </a:t>
            </a:r>
            <a:br>
              <a:rPr kumimoji="0" lang="en-US" altLang="en-US" sz="12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br>
            <a:endParaRPr kumimoji="0" lang="en-US" altLang="en-US" sz="12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i="1" dirty="0">
              <a:solidFill>
                <a:schemeClr val="tx1"/>
              </a:solidFill>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i="1" dirty="0">
              <a:solidFill>
                <a:schemeClr val="tx1"/>
              </a:solidFill>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i="1" dirty="0">
              <a:solidFill>
                <a:schemeClr val="tx1"/>
              </a:solidFill>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i="1" dirty="0">
              <a:solidFill>
                <a:schemeClr val="tx1"/>
              </a:solidFill>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What was used to make it?)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 Box 5">
            <a:extLst>
              <a:ext uri="{FF2B5EF4-FFF2-40B4-BE49-F238E27FC236}">
                <a16:creationId xmlns:a16="http://schemas.microsoft.com/office/drawing/2014/main" id="{726FF202-843E-3ACB-92DC-B4BF446EBCA1}"/>
              </a:ext>
            </a:extLst>
          </p:cNvPr>
          <p:cNvSpPr txBox="1">
            <a:spLocks noChangeArrowheads="1"/>
          </p:cNvSpPr>
          <p:nvPr/>
        </p:nvSpPr>
        <p:spPr bwMode="auto">
          <a:xfrm>
            <a:off x="4139367" y="687388"/>
            <a:ext cx="3838523" cy="2581332"/>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Who made it?</a:t>
            </a:r>
            <a:r>
              <a:rPr kumimoji="0" lang="en-US" altLang="en-US" sz="1200" b="0"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 (E.g. authorship, famous person, require more research?)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4">
            <a:extLst>
              <a:ext uri="{FF2B5EF4-FFF2-40B4-BE49-F238E27FC236}">
                <a16:creationId xmlns:a16="http://schemas.microsoft.com/office/drawing/2014/main" id="{C716F6EA-288A-A207-0F4E-95E194F9ECC4}"/>
              </a:ext>
            </a:extLst>
          </p:cNvPr>
          <p:cNvSpPr txBox="1">
            <a:spLocks noChangeArrowheads="1"/>
          </p:cNvSpPr>
          <p:nvPr/>
        </p:nvSpPr>
        <p:spPr bwMode="auto">
          <a:xfrm>
            <a:off x="8078172" y="677863"/>
            <a:ext cx="3838523" cy="2593012"/>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When and where is it created?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7">
            <a:extLst>
              <a:ext uri="{FF2B5EF4-FFF2-40B4-BE49-F238E27FC236}">
                <a16:creationId xmlns:a16="http://schemas.microsoft.com/office/drawing/2014/main" id="{CEC029EA-5D75-9829-9E4D-8B10F669CC16}"/>
              </a:ext>
            </a:extLst>
          </p:cNvPr>
          <p:cNvSpPr txBox="1">
            <a:spLocks noChangeArrowheads="1"/>
          </p:cNvSpPr>
          <p:nvPr/>
        </p:nvSpPr>
        <p:spPr bwMode="auto">
          <a:xfrm>
            <a:off x="88490" y="3427003"/>
            <a:ext cx="7062020" cy="2559917"/>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What does it tell you?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solidFill>
                <a:schemeClr val="tx1"/>
              </a:solidFill>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What does it not tell you that might be important to also know?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3">
            <a:extLst>
              <a:ext uri="{FF2B5EF4-FFF2-40B4-BE49-F238E27FC236}">
                <a16:creationId xmlns:a16="http://schemas.microsoft.com/office/drawing/2014/main" id="{4348352D-7021-EFF5-CB8E-7DB9AA3C334C}"/>
              </a:ext>
            </a:extLst>
          </p:cNvPr>
          <p:cNvSpPr txBox="1">
            <a:spLocks noChangeArrowheads="1"/>
          </p:cNvSpPr>
          <p:nvPr/>
        </p:nvSpPr>
        <p:spPr bwMode="auto">
          <a:xfrm>
            <a:off x="7266039" y="3427003"/>
            <a:ext cx="4650656" cy="2565758"/>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Why was it created?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FF0E8C8-C9B6-55E3-CCA2-C571F9C8A029}"/>
              </a:ext>
            </a:extLst>
          </p:cNvPr>
          <p:cNvSpPr>
            <a:spLocks noChangeArrowheads="1"/>
          </p:cNvSpPr>
          <p:nvPr/>
        </p:nvSpPr>
        <p:spPr bwMode="auto">
          <a:xfrm>
            <a:off x="160798" y="37358"/>
            <a:ext cx="231666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sng"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Arial" panose="020B0604020202020204" pitchFamily="34" charset="0"/>
              </a:rPr>
              <a:t>Primary Source Analysis</a:t>
            </a:r>
            <a:endParaRPr kumimoji="0" lang="en-GB"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2">
            <a:extLst>
              <a:ext uri="{FF2B5EF4-FFF2-40B4-BE49-F238E27FC236}">
                <a16:creationId xmlns:a16="http://schemas.microsoft.com/office/drawing/2014/main" id="{9D7AD428-AC5B-BA48-0729-3207BEF34468}"/>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61152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38B5575-9FC7-A772-0F09-2C5B9250ED6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94B192D-FDD1-BC5D-CE3A-96E61E95A9B1}"/>
              </a:ext>
            </a:extLst>
          </p:cNvPr>
          <p:cNvSpPr/>
          <p:nvPr/>
        </p:nvSpPr>
        <p:spPr>
          <a:xfrm>
            <a:off x="5788551" y="294198"/>
            <a:ext cx="6403450" cy="5798686"/>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fontAlgn="base">
              <a:lnSpc>
                <a:spcPts val="1700"/>
              </a:lnSpc>
            </a:pPr>
            <a:r>
              <a:rPr lang="en-GB" sz="1400" b="0" i="0" dirty="0">
                <a:solidFill>
                  <a:srgbClr val="333333"/>
                </a:solidFill>
                <a:effectLst/>
                <a:latin typeface="Arial" panose="020B0604020202020204" pitchFamily="34" charset="0"/>
              </a:rPr>
              <a:t>He asked Panton if he should like to travel.</a:t>
            </a:r>
            <a:br>
              <a:rPr lang="en-GB" sz="1400" b="0" i="0" dirty="0">
                <a:solidFill>
                  <a:srgbClr val="333333"/>
                </a:solidFill>
                <a:effectLst/>
                <a:latin typeface="Arial" panose="020B0604020202020204" pitchFamily="34" charset="0"/>
              </a:rPr>
            </a:br>
            <a:r>
              <a:rPr lang="en-GB" sz="1400" b="0" i="0" dirty="0">
                <a:solidFill>
                  <a:srgbClr val="333333"/>
                </a:solidFill>
                <a:effectLst/>
                <a:latin typeface="Arial" panose="020B0604020202020204" pitchFamily="34" charset="0"/>
              </a:rPr>
              <a:t>Panton said he did not know – Should he like to go to Africa?</a:t>
            </a:r>
          </a:p>
          <a:p>
            <a:pPr algn="l" rtl="0" fontAlgn="base">
              <a:lnSpc>
                <a:spcPts val="1700"/>
              </a:lnSpc>
            </a:pPr>
            <a:r>
              <a:rPr lang="en-GB" sz="1400" b="0" i="0" dirty="0">
                <a:solidFill>
                  <a:srgbClr val="333333"/>
                </a:solidFill>
                <a:effectLst/>
                <a:latin typeface="Arial" panose="020B0604020202020204" pitchFamily="34" charset="0"/>
              </a:rPr>
              <a:t> – Yes – </a:t>
            </a:r>
            <a:br>
              <a:rPr lang="en-GB" sz="1400" b="0" i="0" dirty="0">
                <a:solidFill>
                  <a:srgbClr val="333333"/>
                </a:solidFill>
                <a:effectLst/>
                <a:latin typeface="Arial" panose="020B0604020202020204" pitchFamily="34" charset="0"/>
              </a:rPr>
            </a:br>
            <a:r>
              <a:rPr lang="en-GB" sz="1400" b="0" i="0" dirty="0">
                <a:solidFill>
                  <a:srgbClr val="333333"/>
                </a:solidFill>
                <a:effectLst/>
                <a:latin typeface="Arial" panose="020B0604020202020204" pitchFamily="34" charset="0"/>
              </a:rPr>
              <a:t>-Will you go with me – </a:t>
            </a:r>
            <a:br>
              <a:rPr lang="en-GB" sz="1400" b="0" i="0" dirty="0">
                <a:solidFill>
                  <a:srgbClr val="333333"/>
                </a:solidFill>
                <a:effectLst/>
                <a:latin typeface="Arial" panose="020B0604020202020204" pitchFamily="34" charset="0"/>
              </a:rPr>
            </a:br>
            <a:r>
              <a:rPr lang="en-GB" sz="1400" b="0" i="0" dirty="0">
                <a:solidFill>
                  <a:srgbClr val="333333"/>
                </a:solidFill>
                <a:effectLst/>
                <a:latin typeface="Arial" panose="020B0604020202020204" pitchFamily="34" charset="0"/>
              </a:rPr>
              <a:t>- just as my Papa pleases – </a:t>
            </a:r>
          </a:p>
          <a:p>
            <a:pPr algn="l" rtl="0" fontAlgn="base">
              <a:lnSpc>
                <a:spcPts val="1700"/>
              </a:lnSpc>
            </a:pPr>
            <a:r>
              <a:rPr lang="en-GB" sz="1400" b="0" i="0" dirty="0">
                <a:solidFill>
                  <a:srgbClr val="333333"/>
                </a:solidFill>
                <a:effectLst/>
                <a:latin typeface="Arial" panose="020B0604020202020204" pitchFamily="34" charset="0"/>
              </a:rPr>
              <a:t>Josepha on being asked made the same answer </a:t>
            </a:r>
            <a:br>
              <a:rPr lang="en-GB" sz="1400" b="0" i="0" dirty="0">
                <a:solidFill>
                  <a:srgbClr val="333333"/>
                </a:solidFill>
                <a:effectLst/>
                <a:latin typeface="Arial" panose="020B0604020202020204" pitchFamily="34" charset="0"/>
              </a:rPr>
            </a:br>
            <a:r>
              <a:rPr lang="en-GB" sz="1400" b="0" i="0" dirty="0">
                <a:solidFill>
                  <a:srgbClr val="333333"/>
                </a:solidFill>
                <a:effectLst/>
                <a:latin typeface="Arial" panose="020B0604020202020204" pitchFamily="34" charset="0"/>
              </a:rPr>
              <a:t>and he (Equiano) made many professions of the care he would take of them. </a:t>
            </a:r>
            <a:br>
              <a:rPr lang="en-GB" sz="1400" b="0" i="0" dirty="0">
                <a:solidFill>
                  <a:srgbClr val="333333"/>
                </a:solidFill>
                <a:effectLst/>
                <a:latin typeface="Arial" panose="020B0604020202020204" pitchFamily="34" charset="0"/>
              </a:rPr>
            </a:br>
            <a:br>
              <a:rPr lang="en-GB" sz="1400" b="0" i="0" dirty="0">
                <a:solidFill>
                  <a:srgbClr val="333333"/>
                </a:solidFill>
                <a:effectLst/>
                <a:latin typeface="Arial" panose="020B0604020202020204" pitchFamily="34" charset="0"/>
              </a:rPr>
            </a:br>
            <a:r>
              <a:rPr lang="en-GB" sz="1400" b="0" i="0" dirty="0">
                <a:solidFill>
                  <a:srgbClr val="333333"/>
                </a:solidFill>
                <a:effectLst/>
                <a:latin typeface="Arial" panose="020B0604020202020204" pitchFamily="34" charset="0"/>
              </a:rPr>
              <a:t>Ann, Mrs. </a:t>
            </a:r>
            <a:r>
              <a:rPr lang="en-GB" sz="1400" b="0" i="0" dirty="0" err="1">
                <a:solidFill>
                  <a:srgbClr val="333333"/>
                </a:solidFill>
                <a:effectLst/>
                <a:latin typeface="Arial" panose="020B0604020202020204" pitchFamily="34" charset="0"/>
              </a:rPr>
              <a:t>Plymley</a:t>
            </a:r>
            <a:r>
              <a:rPr lang="en-GB" sz="1400" b="0" i="0" dirty="0">
                <a:solidFill>
                  <a:srgbClr val="333333"/>
                </a:solidFill>
                <a:effectLst/>
                <a:latin typeface="Arial" panose="020B0604020202020204" pitchFamily="34" charset="0"/>
              </a:rPr>
              <a:t> and the little people were much pleased with him. </a:t>
            </a: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
        <p:nvSpPr>
          <p:cNvPr id="6" name="Title 1">
            <a:extLst>
              <a:ext uri="{FF2B5EF4-FFF2-40B4-BE49-F238E27FC236}">
                <a16:creationId xmlns:a16="http://schemas.microsoft.com/office/drawing/2014/main" id="{4B754BBE-AD19-F2E1-CD2B-6ED695644AA0}"/>
              </a:ext>
            </a:extLst>
          </p:cNvPr>
          <p:cNvSpPr>
            <a:spLocks noGrp="1"/>
          </p:cNvSpPr>
          <p:nvPr>
            <p:ph type="title"/>
          </p:nvPr>
        </p:nvSpPr>
        <p:spPr>
          <a:xfrm>
            <a:off x="246684" y="0"/>
            <a:ext cx="6627671" cy="685473"/>
          </a:xfrm>
        </p:spPr>
        <p:txBody>
          <a:bodyPr anchor="b">
            <a:normAutofit/>
          </a:bodyPr>
          <a:lstStyle/>
          <a:p>
            <a:r>
              <a:rPr lang="en-US" sz="1400" dirty="0"/>
              <a:t>Excerpt from the diary of Katherine </a:t>
            </a:r>
            <a:r>
              <a:rPr lang="en-US" sz="1400" dirty="0" err="1"/>
              <a:t>Plymley</a:t>
            </a:r>
            <a:r>
              <a:rPr lang="en-US" sz="1400" dirty="0"/>
              <a:t> </a:t>
            </a:r>
            <a:endParaRPr lang="en-GB" sz="1400" dirty="0"/>
          </a:p>
        </p:txBody>
      </p:sp>
      <p:pic>
        <p:nvPicPr>
          <p:cNvPr id="8" name="Picture 7" descr="A person in a coat&#10;&#10;Description automatically generated">
            <a:extLst>
              <a:ext uri="{FF2B5EF4-FFF2-40B4-BE49-F238E27FC236}">
                <a16:creationId xmlns:a16="http://schemas.microsoft.com/office/drawing/2014/main" id="{ABCAD17A-8C54-2A44-655F-AA28B02EDE92}"/>
              </a:ext>
            </a:extLst>
          </p:cNvPr>
          <p:cNvPicPr>
            <a:picLocks noChangeAspect="1"/>
          </p:cNvPicPr>
          <p:nvPr/>
        </p:nvPicPr>
        <p:blipFill>
          <a:blip r:embed="rId3"/>
          <a:stretch>
            <a:fillRect/>
          </a:stretch>
        </p:blipFill>
        <p:spPr>
          <a:xfrm>
            <a:off x="9971750" y="3562184"/>
            <a:ext cx="2331761" cy="3295816"/>
          </a:xfrm>
          <a:prstGeom prst="rect">
            <a:avLst/>
          </a:prstGeom>
        </p:spPr>
      </p:pic>
      <p:sp>
        <p:nvSpPr>
          <p:cNvPr id="12" name="TextBox 11">
            <a:extLst>
              <a:ext uri="{FF2B5EF4-FFF2-40B4-BE49-F238E27FC236}">
                <a16:creationId xmlns:a16="http://schemas.microsoft.com/office/drawing/2014/main" id="{9DDEA4CC-6C5F-160D-1FDE-CA686DB370F2}"/>
              </a:ext>
            </a:extLst>
          </p:cNvPr>
          <p:cNvSpPr txBox="1"/>
          <p:nvPr/>
        </p:nvSpPr>
        <p:spPr>
          <a:xfrm>
            <a:off x="544833" y="817081"/>
            <a:ext cx="4890212" cy="5057795"/>
          </a:xfrm>
          <a:prstGeom prst="rect">
            <a:avLst/>
          </a:prstGeom>
          <a:solidFill>
            <a:srgbClr val="FFFFFF"/>
          </a:solidFill>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a:spAutoFit/>
          </a:bodyPr>
          <a:lstStyle/>
          <a:p>
            <a:pPr algn="l" rtl="0" fontAlgn="base">
              <a:lnSpc>
                <a:spcPts val="1942"/>
              </a:lnSpc>
            </a:pPr>
            <a:r>
              <a:rPr lang="en-GB" sz="1100" b="0" i="0" dirty="0">
                <a:solidFill>
                  <a:srgbClr val="333333"/>
                </a:solidFill>
                <a:effectLst/>
                <a:latin typeface="Arial" panose="020B0604020202020204" pitchFamily="34" charset="0"/>
              </a:rPr>
              <a:t>Equiano’s visit to the </a:t>
            </a:r>
            <a:r>
              <a:rPr lang="en-GB" sz="1100" b="0" i="0" dirty="0" err="1">
                <a:solidFill>
                  <a:srgbClr val="333333"/>
                </a:solidFill>
                <a:effectLst/>
                <a:latin typeface="Arial" panose="020B0604020202020204" pitchFamily="34" charset="0"/>
              </a:rPr>
              <a:t>Plymley</a:t>
            </a:r>
            <a:r>
              <a:rPr lang="en-GB" sz="1100" b="0" i="0" dirty="0">
                <a:solidFill>
                  <a:srgbClr val="333333"/>
                </a:solidFill>
                <a:effectLst/>
                <a:latin typeface="Arial" panose="020B0604020202020204" pitchFamily="34" charset="0"/>
              </a:rPr>
              <a:t> household in 1793 </a:t>
            </a:r>
            <a:endParaRPr lang="en-GB" sz="1100" b="0" i="0" dirty="0">
              <a:solidFill>
                <a:srgbClr val="000000"/>
              </a:solidFill>
              <a:effectLst/>
              <a:latin typeface="Segoe UI" panose="020B0502040204020203" pitchFamily="34" charset="0"/>
            </a:endParaRPr>
          </a:p>
          <a:p>
            <a:pPr algn="l" rtl="0" fontAlgn="base">
              <a:lnSpc>
                <a:spcPts val="1457"/>
              </a:lnSpc>
            </a:pPr>
            <a:r>
              <a:rPr lang="en-GB" sz="1100" b="0" i="0" dirty="0">
                <a:solidFill>
                  <a:srgbClr val="333333"/>
                </a:solidFill>
                <a:effectLst/>
                <a:latin typeface="Arial" panose="020B0604020202020204" pitchFamily="34" charset="0"/>
              </a:rPr>
              <a:t> </a:t>
            </a:r>
            <a:endParaRPr lang="en-GB" sz="1100" b="0" i="0" dirty="0">
              <a:solidFill>
                <a:srgbClr val="000000"/>
              </a:solidFill>
              <a:effectLst/>
              <a:latin typeface="Segoe UI" panose="020B0502040204020203" pitchFamily="34" charset="0"/>
            </a:endParaRPr>
          </a:p>
          <a:p>
            <a:pPr algn="l" rtl="0" fontAlgn="base">
              <a:lnSpc>
                <a:spcPts val="1700"/>
              </a:lnSpc>
            </a:pPr>
            <a:r>
              <a:rPr lang="en-GB" sz="1100" b="0" i="0" dirty="0">
                <a:solidFill>
                  <a:srgbClr val="333333"/>
                </a:solidFill>
                <a:effectLst/>
                <a:latin typeface="Arial" panose="020B0604020202020204" pitchFamily="34" charset="0"/>
              </a:rPr>
              <a:t>Mr Vasa [Equiano] had been on a visit to Mr </a:t>
            </a:r>
            <a:r>
              <a:rPr lang="en-GB" sz="1100" b="0" i="0" dirty="0" err="1">
                <a:solidFill>
                  <a:srgbClr val="333333"/>
                </a:solidFill>
                <a:effectLst/>
                <a:latin typeface="Arial" panose="020B0604020202020204" pitchFamily="34" charset="0"/>
              </a:rPr>
              <a:t>Leighdon</a:t>
            </a:r>
            <a:r>
              <a:rPr lang="en-GB" sz="1100" b="0" i="0" dirty="0">
                <a:solidFill>
                  <a:srgbClr val="333333"/>
                </a:solidFill>
                <a:effectLst/>
                <a:latin typeface="Arial" panose="020B0604020202020204" pitchFamily="34" charset="0"/>
              </a:rPr>
              <a:t> in Shrewsbury &amp; was not, he said, willing to leave the county without seeing my Brother, to whom he had been introduced in London. </a:t>
            </a:r>
          </a:p>
          <a:p>
            <a:pPr algn="l" rtl="0" fontAlgn="base">
              <a:lnSpc>
                <a:spcPts val="1700"/>
              </a:lnSpc>
            </a:pPr>
            <a:endParaRPr lang="en-GB" sz="1100" dirty="0">
              <a:solidFill>
                <a:srgbClr val="333333"/>
              </a:solidFill>
              <a:latin typeface="Arial" panose="020B0604020202020204" pitchFamily="34" charset="0"/>
            </a:endParaRPr>
          </a:p>
          <a:p>
            <a:pPr algn="l" rtl="0" fontAlgn="base">
              <a:lnSpc>
                <a:spcPts val="1700"/>
              </a:lnSpc>
            </a:pPr>
            <a:r>
              <a:rPr lang="en-GB" sz="1100" b="0" i="0" dirty="0">
                <a:solidFill>
                  <a:srgbClr val="333333"/>
                </a:solidFill>
                <a:effectLst/>
                <a:latin typeface="Arial" panose="020B0604020202020204" pitchFamily="34" charset="0"/>
              </a:rPr>
              <a:t>My Brother had then purchased of him the memories of his life [</a:t>
            </a:r>
            <a:r>
              <a:rPr lang="en-GB" sz="1100" b="0" i="1" dirty="0">
                <a:solidFill>
                  <a:srgbClr val="333333"/>
                </a:solidFill>
                <a:effectLst/>
                <a:latin typeface="Arial" panose="020B0604020202020204" pitchFamily="34" charset="0"/>
              </a:rPr>
              <a:t>The Interesting Narrative</a:t>
            </a:r>
            <a:r>
              <a:rPr lang="en-GB" sz="1100" b="0" i="0" dirty="0">
                <a:solidFill>
                  <a:srgbClr val="333333"/>
                </a:solidFill>
                <a:effectLst/>
                <a:latin typeface="Arial" panose="020B0604020202020204" pitchFamily="34" charset="0"/>
              </a:rPr>
              <a:t>] written by himself; &amp; I believe his business at this time was to get introduced wherever he could, &amp; to dispose of them…</a:t>
            </a:r>
            <a:br>
              <a:rPr lang="en-GB" sz="1100" b="0" i="0" dirty="0">
                <a:solidFill>
                  <a:srgbClr val="333333"/>
                </a:solidFill>
                <a:effectLst/>
                <a:latin typeface="Arial" panose="020B0604020202020204" pitchFamily="34" charset="0"/>
              </a:rPr>
            </a:br>
            <a:br>
              <a:rPr lang="en-GB" sz="1100" b="0" i="0" dirty="0">
                <a:solidFill>
                  <a:srgbClr val="333333"/>
                </a:solidFill>
                <a:effectLst/>
                <a:latin typeface="Arial" panose="020B0604020202020204" pitchFamily="34" charset="0"/>
              </a:rPr>
            </a:br>
            <a:r>
              <a:rPr lang="en-GB" sz="1100" b="0" i="0" dirty="0">
                <a:solidFill>
                  <a:srgbClr val="333333"/>
                </a:solidFill>
                <a:effectLst/>
                <a:latin typeface="Arial" panose="020B0604020202020204" pitchFamily="34" charset="0"/>
              </a:rPr>
              <a:t>…had my brother been at home, he would have done all he could for him, &amp; did endeavour to see him afterwards in Shrewsbury but he was gone. He dined at my Brothers, the little people*, immediately went to him, offered their hands &amp; behaved in their pretty friendly way. </a:t>
            </a:r>
            <a:br>
              <a:rPr lang="en-GB" sz="1100" b="0" i="0" dirty="0">
                <a:solidFill>
                  <a:srgbClr val="333333"/>
                </a:solidFill>
                <a:effectLst/>
                <a:latin typeface="Arial" panose="020B0604020202020204" pitchFamily="34" charset="0"/>
              </a:rPr>
            </a:br>
            <a:br>
              <a:rPr lang="en-GB" sz="1100" b="0" i="0" dirty="0">
                <a:solidFill>
                  <a:srgbClr val="333333"/>
                </a:solidFill>
                <a:effectLst/>
                <a:latin typeface="Arial" panose="020B0604020202020204" pitchFamily="34" charset="0"/>
              </a:rPr>
            </a:br>
            <a:r>
              <a:rPr lang="en-GB" sz="1100" b="0" i="0" dirty="0">
                <a:solidFill>
                  <a:srgbClr val="333333"/>
                </a:solidFill>
                <a:effectLst/>
                <a:latin typeface="Arial" panose="020B0604020202020204" pitchFamily="34" charset="0"/>
              </a:rPr>
              <a:t>Whilst my sister was out of the room he gave Panton one of the little pamphlets against the use of sugar. When Ann </a:t>
            </a:r>
            <a:r>
              <a:rPr lang="en-GB" sz="1100" b="0" i="0" dirty="0" err="1">
                <a:solidFill>
                  <a:srgbClr val="333333"/>
                </a:solidFill>
                <a:effectLst/>
                <a:latin typeface="Arial" panose="020B0604020202020204" pitchFamily="34" charset="0"/>
              </a:rPr>
              <a:t>return’d</a:t>
            </a:r>
            <a:r>
              <a:rPr lang="en-GB" sz="1100" b="0" i="0" dirty="0">
                <a:solidFill>
                  <a:srgbClr val="333333"/>
                </a:solidFill>
                <a:effectLst/>
                <a:latin typeface="Arial" panose="020B0604020202020204" pitchFamily="34" charset="0"/>
              </a:rPr>
              <a:t> &amp; Panton said, see what this gentleman has given me, she told him what warm friends they were to the abolition, &amp; that they had long left off sugar. He gave Panton one of his memoirs &amp; wrote his name in it himself, &amp; desired him to remember him. </a:t>
            </a:r>
            <a:br>
              <a:rPr lang="en-GB" sz="1100" b="0" i="0" dirty="0">
                <a:solidFill>
                  <a:srgbClr val="333333"/>
                </a:solidFill>
                <a:effectLst/>
                <a:latin typeface="Arial" panose="020B0604020202020204" pitchFamily="34" charset="0"/>
              </a:rPr>
            </a:br>
            <a:endParaRPr lang="en-GB" sz="1100" b="0" i="0" dirty="0">
              <a:solidFill>
                <a:srgbClr val="333333"/>
              </a:solidFill>
              <a:effectLst/>
              <a:latin typeface="Arial" panose="020B0604020202020204" pitchFamily="34" charset="0"/>
            </a:endParaRPr>
          </a:p>
          <a:p>
            <a:r>
              <a:rPr lang="en-GB" sz="1100" b="0" i="0" dirty="0">
                <a:solidFill>
                  <a:srgbClr val="000000"/>
                </a:solidFill>
                <a:effectLst/>
                <a:latin typeface="Times New Roman" panose="02020603050405020304" pitchFamily="18" charset="0"/>
              </a:rPr>
              <a:t>. </a:t>
            </a:r>
          </a:p>
        </p:txBody>
      </p:sp>
      <p:pic>
        <p:nvPicPr>
          <p:cNvPr id="4" name="Graphic 3" descr="Badge with solid fill">
            <a:extLst>
              <a:ext uri="{FF2B5EF4-FFF2-40B4-BE49-F238E27FC236}">
                <a16:creationId xmlns:a16="http://schemas.microsoft.com/office/drawing/2014/main" id="{1873FC14-987C-706C-1BCC-0ECA0ABB9B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499" y="685473"/>
            <a:ext cx="457200" cy="457200"/>
          </a:xfrm>
          <a:prstGeom prst="rect">
            <a:avLst/>
          </a:prstGeom>
        </p:spPr>
      </p:pic>
    </p:spTree>
    <p:extLst>
      <p:ext uri="{BB962C8B-B14F-4D97-AF65-F5344CB8AC3E}">
        <p14:creationId xmlns:p14="http://schemas.microsoft.com/office/powerpoint/2010/main" val="61346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4DEC9C-52F6-C356-0B13-494CA87104AE}"/>
              </a:ext>
            </a:extLst>
          </p:cNvPr>
          <p:cNvSpPr>
            <a:spLocks noGrp="1"/>
          </p:cNvSpPr>
          <p:nvPr>
            <p:ph type="subTitle" idx="1"/>
          </p:nvPr>
        </p:nvSpPr>
        <p:spPr>
          <a:xfrm>
            <a:off x="1990165" y="1857004"/>
            <a:ext cx="8211671" cy="3143992"/>
          </a:xfrm>
        </p:spPr>
        <p:txBody>
          <a:bodyPr>
            <a:normAutofit/>
          </a:bodyPr>
          <a:lstStyle/>
          <a:p>
            <a:pPr marL="0" indent="0">
              <a:buNone/>
            </a:pPr>
            <a:r>
              <a:rPr lang="en-US" dirty="0"/>
              <a:t>Choose a sweet from the jar and explain why you chose it. </a:t>
            </a:r>
          </a:p>
          <a:p>
            <a:pPr marL="0" indent="0">
              <a:buNone/>
            </a:pPr>
            <a:endParaRPr lang="en-US" dirty="0"/>
          </a:p>
          <a:p>
            <a:pPr marL="0" indent="0" algn="ctr">
              <a:buNone/>
            </a:pPr>
            <a:r>
              <a:rPr lang="en-US" b="1" dirty="0"/>
              <a:t>OR </a:t>
            </a:r>
          </a:p>
          <a:p>
            <a:pPr marL="0" indent="0" algn="ctr">
              <a:buNone/>
            </a:pPr>
            <a:endParaRPr lang="en-US" dirty="0"/>
          </a:p>
          <a:p>
            <a:pPr marL="0" indent="0">
              <a:buNone/>
            </a:pPr>
            <a:r>
              <a:rPr lang="en-US" dirty="0"/>
              <a:t>Can you think of a time when a grown-up let you choose something for yourself? </a:t>
            </a:r>
          </a:p>
          <a:p>
            <a:endParaRPr lang="en-US" dirty="0"/>
          </a:p>
        </p:txBody>
      </p:sp>
      <p:pic>
        <p:nvPicPr>
          <p:cNvPr id="4" name="Graphic 3">
            <a:extLst>
              <a:ext uri="{FF2B5EF4-FFF2-40B4-BE49-F238E27FC236}">
                <a16:creationId xmlns:a16="http://schemas.microsoft.com/office/drawing/2014/main" id="{43B83AF5-804D-4945-A8D0-C0D715DDFE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1542" y="484040"/>
            <a:ext cx="3898900" cy="863600"/>
          </a:xfrm>
          <a:prstGeom prst="rect">
            <a:avLst/>
          </a:prstGeom>
        </p:spPr>
      </p:pic>
      <p:pic>
        <p:nvPicPr>
          <p:cNvPr id="7" name="Graphic 6">
            <a:extLst>
              <a:ext uri="{FF2B5EF4-FFF2-40B4-BE49-F238E27FC236}">
                <a16:creationId xmlns:a16="http://schemas.microsoft.com/office/drawing/2014/main" id="{A51FBC94-4088-92B4-1FBF-4B92331687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8165" y="4691270"/>
            <a:ext cx="5657432" cy="1706730"/>
          </a:xfrm>
          <a:prstGeom prst="rect">
            <a:avLst/>
          </a:prstGeom>
        </p:spPr>
      </p:pic>
    </p:spTree>
    <p:extLst>
      <p:ext uri="{BB962C8B-B14F-4D97-AF65-F5344CB8AC3E}">
        <p14:creationId xmlns:p14="http://schemas.microsoft.com/office/powerpoint/2010/main" val="1071444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0" name="Graphic 9">
            <a:extLst>
              <a:ext uri="{FF2B5EF4-FFF2-40B4-BE49-F238E27FC236}">
                <a16:creationId xmlns:a16="http://schemas.microsoft.com/office/drawing/2014/main" id="{3407DC9E-69FD-004F-5D7B-11A18A064A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7257" y="5321018"/>
            <a:ext cx="9753600" cy="968939"/>
          </a:xfrm>
          <a:prstGeom prst="rect">
            <a:avLst/>
          </a:prstGeom>
        </p:spPr>
      </p:pic>
      <p:pic>
        <p:nvPicPr>
          <p:cNvPr id="9" name="Graphic 8">
            <a:extLst>
              <a:ext uri="{FF2B5EF4-FFF2-40B4-BE49-F238E27FC236}">
                <a16:creationId xmlns:a16="http://schemas.microsoft.com/office/drawing/2014/main" id="{67448904-6C05-FE95-4F6F-CB5E4F141A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9679" y="2963615"/>
            <a:ext cx="792481" cy="573989"/>
          </a:xfrm>
          <a:prstGeom prst="rect">
            <a:avLst/>
          </a:prstGeom>
        </p:spPr>
      </p:pic>
      <p:sp>
        <p:nvSpPr>
          <p:cNvPr id="160" name="Google Shape;160;g2da3959b0b8_0_17"/>
          <p:cNvSpPr txBox="1">
            <a:spLocks noGrp="1"/>
          </p:cNvSpPr>
          <p:nvPr>
            <p:ph type="body" idx="1"/>
          </p:nvPr>
        </p:nvSpPr>
        <p:spPr>
          <a:xfrm>
            <a:off x="803275" y="1881188"/>
            <a:ext cx="9398330" cy="2467528"/>
          </a:xfrm>
          <a:prstGeom prst="rect">
            <a:avLst/>
          </a:prstGeom>
        </p:spPr>
        <p:txBody>
          <a:bodyPr spcFirstLastPara="1" wrap="square" lIns="91425" tIns="45700" rIns="91425" bIns="45700" anchor="t" anchorCtr="0">
            <a:noAutofit/>
          </a:bodyPr>
          <a:lstStyle/>
          <a:p>
            <a:pPr>
              <a:lnSpc>
                <a:spcPts val="2880"/>
              </a:lnSpc>
            </a:pPr>
            <a:r>
              <a:rPr lang="en-US" sz="2400" dirty="0"/>
              <a:t>How did it feel to have the freedom to choose your sweet? </a:t>
            </a:r>
          </a:p>
          <a:p>
            <a:pPr>
              <a:lnSpc>
                <a:spcPts val="2880"/>
              </a:lnSpc>
            </a:pPr>
            <a:r>
              <a:rPr lang="en-US" sz="2400" dirty="0"/>
              <a:t>How does having the ability to make choices make you feel?</a:t>
            </a:r>
          </a:p>
          <a:p>
            <a:pPr marL="114300" indent="382588">
              <a:lnSpc>
                <a:spcPts val="2880"/>
              </a:lnSpc>
              <a:buNone/>
            </a:pPr>
            <a:r>
              <a:rPr lang="en-US" sz="2400" b="1" dirty="0"/>
              <a:t>OR</a:t>
            </a:r>
          </a:p>
          <a:p>
            <a:pPr>
              <a:lnSpc>
                <a:spcPts val="2880"/>
              </a:lnSpc>
            </a:pPr>
            <a:r>
              <a:rPr lang="en-US" sz="2400" dirty="0">
                <a:effectLst/>
                <a:latin typeface="Aptos" panose="020B0004020202020204" pitchFamily="34" charset="0"/>
                <a:ea typeface="Times New Roman" panose="02020603050405020304" pitchFamily="18" charset="0"/>
              </a:rPr>
              <a:t>What did you choose? </a:t>
            </a:r>
            <a:endParaRPr lang="en-GB" sz="2400" dirty="0">
              <a:effectLst/>
              <a:latin typeface="Times New Roman" panose="02020603050405020304" pitchFamily="18" charset="0"/>
              <a:ea typeface="Times New Roman" panose="02020603050405020304" pitchFamily="18" charset="0"/>
            </a:endParaRPr>
          </a:p>
          <a:p>
            <a:pPr>
              <a:lnSpc>
                <a:spcPts val="2880"/>
              </a:lnSpc>
            </a:pPr>
            <a:r>
              <a:rPr lang="en-US" sz="2400" dirty="0">
                <a:effectLst/>
                <a:latin typeface="Aptos" panose="020B0004020202020204" pitchFamily="34" charset="0"/>
                <a:ea typeface="Times New Roman" panose="02020603050405020304" pitchFamily="18" charset="0"/>
              </a:rPr>
              <a:t>How did it feel? </a:t>
            </a:r>
            <a:endParaRPr lang="en-GB" sz="2400" dirty="0">
              <a:effectLst/>
              <a:latin typeface="Times New Roman" panose="02020603050405020304" pitchFamily="18" charset="0"/>
              <a:ea typeface="Times New Roman" panose="02020603050405020304" pitchFamily="18" charset="0"/>
            </a:endParaRPr>
          </a:p>
          <a:p>
            <a:pPr>
              <a:lnSpc>
                <a:spcPts val="2880"/>
              </a:lnSpc>
            </a:pPr>
            <a:r>
              <a:rPr lang="en-US" sz="2400" dirty="0">
                <a:effectLst/>
                <a:latin typeface="Aptos" panose="020B0004020202020204" pitchFamily="34" charset="0"/>
                <a:ea typeface="Times New Roman" panose="02020603050405020304" pitchFamily="18" charset="0"/>
              </a:rPr>
              <a:t>Were you happy with your decision? </a:t>
            </a:r>
          </a:p>
          <a:p>
            <a:endParaRPr lang="en-US" sz="1800" dirty="0">
              <a:latin typeface="Aptos" panose="020B0004020202020204" pitchFamily="34" charset="0"/>
              <a:ea typeface="Times New Roman" panose="02020603050405020304" pitchFamily="18" charset="0"/>
            </a:endParaRPr>
          </a:p>
        </p:txBody>
      </p:sp>
      <p:pic>
        <p:nvPicPr>
          <p:cNvPr id="6" name="Graphic 5">
            <a:extLst>
              <a:ext uri="{FF2B5EF4-FFF2-40B4-BE49-F238E27FC236}">
                <a16:creationId xmlns:a16="http://schemas.microsoft.com/office/drawing/2014/main" id="{9AEB4E68-F85D-690E-5275-0515E3D0B3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5500" y="487916"/>
            <a:ext cx="2921000" cy="863600"/>
          </a:xfrm>
          <a:prstGeom prst="rect">
            <a:avLst/>
          </a:prstGeom>
        </p:spPr>
      </p:pic>
      <p:pic>
        <p:nvPicPr>
          <p:cNvPr id="3" name="Graphic 2" descr="Candy with solid fill">
            <a:extLst>
              <a:ext uri="{FF2B5EF4-FFF2-40B4-BE49-F238E27FC236}">
                <a16:creationId xmlns:a16="http://schemas.microsoft.com/office/drawing/2014/main" id="{73C48B32-CC17-1C0A-68DD-4628874CC7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43127" y="3429000"/>
            <a:ext cx="2745598" cy="2745598"/>
          </a:xfrm>
          <a:prstGeom prst="rect">
            <a:avLst/>
          </a:prstGeom>
        </p:spPr>
      </p:pic>
      <p:pic>
        <p:nvPicPr>
          <p:cNvPr id="5" name="Graphic 4" descr="Candy outline">
            <a:extLst>
              <a:ext uri="{FF2B5EF4-FFF2-40B4-BE49-F238E27FC236}">
                <a16:creationId xmlns:a16="http://schemas.microsoft.com/office/drawing/2014/main" id="{4636F578-C157-D738-3A78-4577D8093B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86270" y="3313641"/>
            <a:ext cx="2745597" cy="2745597"/>
          </a:xfrm>
          <a:prstGeom prst="rect">
            <a:avLst/>
          </a:prstGeom>
        </p:spPr>
      </p:pic>
      <p:pic>
        <p:nvPicPr>
          <p:cNvPr id="11" name="Graphic 10" descr="Lollipop with solid fill">
            <a:extLst>
              <a:ext uri="{FF2B5EF4-FFF2-40B4-BE49-F238E27FC236}">
                <a16:creationId xmlns:a16="http://schemas.microsoft.com/office/drawing/2014/main" id="{9F476948-48BB-091A-1D4D-FA13B83E66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49405" y="5130923"/>
            <a:ext cx="914400"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da7c946234_0_0"/>
          <p:cNvSpPr txBox="1">
            <a:spLocks noGrp="1"/>
          </p:cNvSpPr>
          <p:nvPr>
            <p:ph type="title"/>
          </p:nvPr>
        </p:nvSpPr>
        <p:spPr>
          <a:xfrm>
            <a:off x="816527" y="404881"/>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b="1" dirty="0"/>
              <a:t>Britain’s Caribbean Islands: A Difficult History </a:t>
            </a:r>
            <a:endParaRPr sz="3600" dirty="0"/>
          </a:p>
        </p:txBody>
      </p:sp>
      <p:sp>
        <p:nvSpPr>
          <p:cNvPr id="166" name="Google Shape;166;g2da7c946234_0_0"/>
          <p:cNvSpPr txBox="1">
            <a:spLocks noGrp="1"/>
          </p:cNvSpPr>
          <p:nvPr>
            <p:ph type="body" idx="1"/>
          </p:nvPr>
        </p:nvSpPr>
        <p:spPr>
          <a:xfrm>
            <a:off x="838200" y="1706700"/>
            <a:ext cx="10515600" cy="4351200"/>
          </a:xfrm>
          <a:prstGeom prst="rect">
            <a:avLst/>
          </a:prstGeom>
        </p:spPr>
        <p:txBody>
          <a:bodyPr spcFirstLastPara="1" wrap="square" lIns="91425" tIns="45700" rIns="91425" bIns="45700" anchor="t" anchorCtr="0">
            <a:normAutofit/>
          </a:bodyPr>
          <a:lstStyle/>
          <a:p>
            <a:pPr marL="114300" indent="0">
              <a:lnSpc>
                <a:spcPts val="3080"/>
              </a:lnSpc>
              <a:buNone/>
            </a:pPr>
            <a:r>
              <a:rPr lang="en-GB" sz="2400" dirty="0"/>
              <a:t>A long time ago, from 1600 to 1833, Britain controlled some islands in the Caribbean. These islands were very hot and perfect for growing crops like sugar and tobacco. Unfortunately, the hard work of farming these crops was mostly done by enslaved Black people. Their lives were often controlled by white people from Britain.</a:t>
            </a:r>
          </a:p>
          <a:p>
            <a:pPr marL="114300" indent="0">
              <a:lnSpc>
                <a:spcPts val="3080"/>
              </a:lnSpc>
              <a:buNone/>
            </a:pPr>
            <a:r>
              <a:rPr lang="en-GB" sz="2400" b="1" dirty="0"/>
              <a:t>Abolitionists</a:t>
            </a:r>
            <a:r>
              <a:rPr lang="en-GB" sz="2400" dirty="0"/>
              <a:t> were people who </a:t>
            </a:r>
            <a:r>
              <a:rPr lang="en-GB" sz="2400" b="1" dirty="0"/>
              <a:t>worked very hard to end slavery</a:t>
            </a:r>
            <a:r>
              <a:rPr lang="en-GB" sz="2400" dirty="0"/>
              <a:t>. They believed that slavery was wrong for many reasons, and they fought to make sure that enslaved people could have their freedom.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 name="Graphic 16">
            <a:extLst>
              <a:ext uri="{FF2B5EF4-FFF2-40B4-BE49-F238E27FC236}">
                <a16:creationId xmlns:a16="http://schemas.microsoft.com/office/drawing/2014/main" id="{142696AE-DDDE-3A20-E8E1-0D885A1D86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132" y="2780928"/>
            <a:ext cx="5437868" cy="1633220"/>
          </a:xfrm>
          <a:prstGeom prst="rect">
            <a:avLst/>
          </a:prstGeom>
        </p:spPr>
      </p:pic>
      <p:pic>
        <p:nvPicPr>
          <p:cNvPr id="15" name="Graphic 14">
            <a:extLst>
              <a:ext uri="{FF2B5EF4-FFF2-40B4-BE49-F238E27FC236}">
                <a16:creationId xmlns:a16="http://schemas.microsoft.com/office/drawing/2014/main" id="{FDB6063C-D9D0-D776-EA00-6F0A06EFAA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132" y="898071"/>
            <a:ext cx="5437868" cy="1633220"/>
          </a:xfrm>
          <a:prstGeom prst="rect">
            <a:avLst/>
          </a:prstGeom>
        </p:spPr>
      </p:pic>
      <p:sp>
        <p:nvSpPr>
          <p:cNvPr id="179" name="Google Shape;179;g2da7c946234_0_12"/>
          <p:cNvSpPr txBox="1">
            <a:spLocks noGrp="1"/>
          </p:cNvSpPr>
          <p:nvPr>
            <p:ph type="body" idx="1"/>
          </p:nvPr>
        </p:nvSpPr>
        <p:spPr>
          <a:xfrm>
            <a:off x="803275" y="947057"/>
            <a:ext cx="5279474" cy="1897743"/>
          </a:xfrm>
          <a:prstGeom prst="rect">
            <a:avLst/>
          </a:prstGeom>
        </p:spPr>
        <p:txBody>
          <a:bodyPr spcFirstLastPara="1" wrap="square" lIns="91425" tIns="45700" rIns="91425" bIns="45700" anchor="t" anchorCtr="0">
            <a:normAutofit/>
          </a:bodyPr>
          <a:lstStyle/>
          <a:p>
            <a:pPr marL="0" indent="0">
              <a:lnSpc>
                <a:spcPts val="2260"/>
              </a:lnSpc>
            </a:pPr>
            <a:r>
              <a:rPr lang="en-US" dirty="0">
                <a:solidFill>
                  <a:schemeClr val="bg1"/>
                </a:solidFill>
              </a:rPr>
              <a:t>The abolition movement was a big effort by lots of people who wanted to stop slavery.  Slavery was when some people were forced to work for no pay, treated very badly and not allowed to be free. </a:t>
            </a:r>
          </a:p>
          <a:p>
            <a:pPr marL="0" lvl="0" indent="0" algn="l" rtl="0">
              <a:lnSpc>
                <a:spcPts val="2260"/>
              </a:lnSpc>
              <a:spcBef>
                <a:spcPts val="1000"/>
              </a:spcBef>
              <a:spcAft>
                <a:spcPts val="0"/>
              </a:spcAft>
              <a:buNone/>
            </a:pPr>
            <a:r>
              <a:rPr lang="en-US" dirty="0">
                <a:solidFill>
                  <a:schemeClr val="bg1"/>
                </a:solidFill>
              </a:rPr>
              <a:t>“</a:t>
            </a:r>
            <a:endParaRPr dirty="0">
              <a:solidFill>
                <a:schemeClr val="bg1"/>
              </a:solidFill>
            </a:endParaRPr>
          </a:p>
        </p:txBody>
      </p:sp>
      <p:sp>
        <p:nvSpPr>
          <p:cNvPr id="180" name="Google Shape;180;g2da7c946234_0_12"/>
          <p:cNvSpPr txBox="1"/>
          <p:nvPr/>
        </p:nvSpPr>
        <p:spPr>
          <a:xfrm>
            <a:off x="5183200" y="5860925"/>
            <a:ext cx="6172200" cy="350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300" u="sng" dirty="0">
                <a:solidFill>
                  <a:schemeClr val="hlink"/>
                </a:solidFill>
                <a:hlinkClick r:id="rId7"/>
              </a:rPr>
              <a:t>/</a:t>
            </a:r>
            <a:r>
              <a:rPr lang="en-US" sz="1300" dirty="0">
                <a:solidFill>
                  <a:schemeClr val="dk1"/>
                </a:solidFill>
              </a:rPr>
              <a:t> </a:t>
            </a:r>
            <a:endParaRPr sz="1300" dirty="0">
              <a:solidFill>
                <a:schemeClr val="dk1"/>
              </a:solidFill>
            </a:endParaRPr>
          </a:p>
        </p:txBody>
      </p:sp>
      <p:pic>
        <p:nvPicPr>
          <p:cNvPr id="6" name="Graphic 5">
            <a:extLst>
              <a:ext uri="{FF2B5EF4-FFF2-40B4-BE49-F238E27FC236}">
                <a16:creationId xmlns:a16="http://schemas.microsoft.com/office/drawing/2014/main" id="{67A471A8-EA70-E9CC-0D7C-158DD0B9B0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4000" y="1196975"/>
            <a:ext cx="5065486" cy="5114300"/>
          </a:xfrm>
          <a:prstGeom prst="rect">
            <a:avLst/>
          </a:prstGeom>
        </p:spPr>
      </p:pic>
      <p:sp>
        <p:nvSpPr>
          <p:cNvPr id="7" name="TextBox 6">
            <a:extLst>
              <a:ext uri="{FF2B5EF4-FFF2-40B4-BE49-F238E27FC236}">
                <a16:creationId xmlns:a16="http://schemas.microsoft.com/office/drawing/2014/main" id="{4AD867B8-C362-9A34-BD5E-E3A39C16E618}"/>
              </a:ext>
            </a:extLst>
          </p:cNvPr>
          <p:cNvSpPr txBox="1"/>
          <p:nvPr/>
        </p:nvSpPr>
        <p:spPr>
          <a:xfrm>
            <a:off x="7180943" y="2559502"/>
            <a:ext cx="3911600" cy="1938992"/>
          </a:xfrm>
          <a:prstGeom prst="rect">
            <a:avLst/>
          </a:prstGeom>
          <a:noFill/>
        </p:spPr>
        <p:txBody>
          <a:bodyPr wrap="square" rtlCol="0">
            <a:spAutoFit/>
          </a:bodyPr>
          <a:lstStyle/>
          <a:p>
            <a:pPr algn="ctr"/>
            <a:r>
              <a:rPr lang="en-US" sz="4000" b="1" dirty="0">
                <a:solidFill>
                  <a:schemeClr val="bg1"/>
                </a:solidFill>
              </a:rPr>
              <a:t>THE ABOLITIONIST MOVEMENT</a:t>
            </a:r>
          </a:p>
        </p:txBody>
      </p:sp>
      <p:pic>
        <p:nvPicPr>
          <p:cNvPr id="11" name="Graphic 10">
            <a:extLst>
              <a:ext uri="{FF2B5EF4-FFF2-40B4-BE49-F238E27FC236}">
                <a16:creationId xmlns:a16="http://schemas.microsoft.com/office/drawing/2014/main" id="{423D55B2-68C8-E2D4-EE0B-D4676CE5BE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183965">
            <a:off x="10207744" y="5306456"/>
            <a:ext cx="1542463" cy="998064"/>
          </a:xfrm>
          <a:prstGeom prst="rect">
            <a:avLst/>
          </a:prstGeom>
        </p:spPr>
      </p:pic>
      <p:pic>
        <p:nvPicPr>
          <p:cNvPr id="12" name="Graphic 11">
            <a:extLst>
              <a:ext uri="{FF2B5EF4-FFF2-40B4-BE49-F238E27FC236}">
                <a16:creationId xmlns:a16="http://schemas.microsoft.com/office/drawing/2014/main" id="{C6E04250-A532-90C9-EB53-BB1386878A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183965">
            <a:off x="6410804" y="914493"/>
            <a:ext cx="1942142" cy="1256680"/>
          </a:xfrm>
          <a:prstGeom prst="rect">
            <a:avLst/>
          </a:prstGeom>
        </p:spPr>
      </p:pic>
      <p:pic>
        <p:nvPicPr>
          <p:cNvPr id="14" name="Graphic 13">
            <a:extLst>
              <a:ext uri="{FF2B5EF4-FFF2-40B4-BE49-F238E27FC236}">
                <a16:creationId xmlns:a16="http://schemas.microsoft.com/office/drawing/2014/main" id="{49455562-5A14-E724-CE1E-65D23EEADA2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54041" y="4702627"/>
            <a:ext cx="2714173" cy="493486"/>
          </a:xfrm>
          <a:prstGeom prst="rect">
            <a:avLst/>
          </a:prstGeom>
        </p:spPr>
      </p:pic>
      <p:sp>
        <p:nvSpPr>
          <p:cNvPr id="16" name="Google Shape;179;g2da7c946234_0_12">
            <a:extLst>
              <a:ext uri="{FF2B5EF4-FFF2-40B4-BE49-F238E27FC236}">
                <a16:creationId xmlns:a16="http://schemas.microsoft.com/office/drawing/2014/main" id="{D3032A25-31F0-6D89-42CA-A1D8361264C8}"/>
              </a:ext>
            </a:extLst>
          </p:cNvPr>
          <p:cNvSpPr txBox="1">
            <a:spLocks/>
          </p:cNvSpPr>
          <p:nvPr/>
        </p:nvSpPr>
        <p:spPr>
          <a:xfrm>
            <a:off x="803275" y="2897043"/>
            <a:ext cx="5279474" cy="129758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14288" lvl="0" indent="0"/>
            <a:r>
              <a:rPr lang="en-US" dirty="0">
                <a:solidFill>
                  <a:schemeClr val="bg1"/>
                </a:solidFill>
              </a:rPr>
              <a:t>People did all sorts of things to end slavery.  Some wrote letters and books to tell others why slavery was bad.  Others boycotted sugar, signed petitions and even played abolitionist board games. </a:t>
            </a:r>
          </a:p>
        </p:txBody>
      </p:sp>
      <p:pic>
        <p:nvPicPr>
          <p:cNvPr id="18" name="Graphic 17">
            <a:extLst>
              <a:ext uri="{FF2B5EF4-FFF2-40B4-BE49-F238E27FC236}">
                <a16:creationId xmlns:a16="http://schemas.microsoft.com/office/drawing/2014/main" id="{4305B137-2BFE-C3DA-BED9-FFF0D83529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8132" y="4653136"/>
            <a:ext cx="5437868" cy="1633220"/>
          </a:xfrm>
          <a:prstGeom prst="rect">
            <a:avLst/>
          </a:prstGeom>
        </p:spPr>
      </p:pic>
      <p:sp>
        <p:nvSpPr>
          <p:cNvPr id="19" name="Google Shape;179;g2da7c946234_0_12">
            <a:extLst>
              <a:ext uri="{FF2B5EF4-FFF2-40B4-BE49-F238E27FC236}">
                <a16:creationId xmlns:a16="http://schemas.microsoft.com/office/drawing/2014/main" id="{1CFD08B3-99BA-000E-F223-1A584EF557E0}"/>
              </a:ext>
            </a:extLst>
          </p:cNvPr>
          <p:cNvSpPr txBox="1">
            <a:spLocks/>
          </p:cNvSpPr>
          <p:nvPr/>
        </p:nvSpPr>
        <p:spPr>
          <a:xfrm>
            <a:off x="803275" y="4797152"/>
            <a:ext cx="5279474" cy="20245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14288" indent="0"/>
            <a:r>
              <a:rPr lang="en-US" dirty="0">
                <a:solidFill>
                  <a:schemeClr val="bg1"/>
                </a:solidFill>
              </a:rPr>
              <a:t>The abolition movement was all about standing up for what’s right and making sure everyone is treated fairly with respect, no matter where they came from or what they look like.</a:t>
            </a:r>
          </a:p>
          <a:p>
            <a:pPr marL="14288" lvl="0" indent="0"/>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4" name="Graphic 3">
            <a:extLst>
              <a:ext uri="{FF2B5EF4-FFF2-40B4-BE49-F238E27FC236}">
                <a16:creationId xmlns:a16="http://schemas.microsoft.com/office/drawing/2014/main" id="{D173EEFC-E694-AD87-8212-86418B1304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131" y="2598056"/>
            <a:ext cx="11083925" cy="1007291"/>
          </a:xfrm>
          <a:prstGeom prst="rect">
            <a:avLst/>
          </a:prstGeom>
        </p:spPr>
      </p:pic>
      <p:sp>
        <p:nvSpPr>
          <p:cNvPr id="185" name="Google Shape;185;g2da3959b0b8_0_22"/>
          <p:cNvSpPr txBox="1">
            <a:spLocks noGrp="1"/>
          </p:cNvSpPr>
          <p:nvPr>
            <p:ph type="title"/>
          </p:nvPr>
        </p:nvSpPr>
        <p:spPr>
          <a:xfrm>
            <a:off x="838200" y="391629"/>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t>The abolition of the slave trade in Britain </a:t>
            </a:r>
            <a:endParaRPr sz="3600" dirty="0"/>
          </a:p>
        </p:txBody>
      </p:sp>
      <p:sp>
        <p:nvSpPr>
          <p:cNvPr id="186" name="Google Shape;186;g2da3959b0b8_0_22"/>
          <p:cNvSpPr txBox="1">
            <a:spLocks noGrp="1"/>
          </p:cNvSpPr>
          <p:nvPr>
            <p:ph type="body" idx="1"/>
          </p:nvPr>
        </p:nvSpPr>
        <p:spPr>
          <a:xfrm>
            <a:off x="835232" y="2349499"/>
            <a:ext cx="10810461" cy="3588785"/>
          </a:xfrm>
          <a:prstGeom prst="rect">
            <a:avLst/>
          </a:prstGeom>
        </p:spPr>
        <p:txBody>
          <a:bodyPr spcFirstLastPara="1" wrap="square" lIns="91425" tIns="45700" rIns="91425" bIns="45700" anchor="t" anchorCtr="0">
            <a:noAutofit/>
          </a:bodyPr>
          <a:lstStyle/>
          <a:p>
            <a:pPr marL="0" indent="0" algn="ctr">
              <a:buNone/>
            </a:pPr>
            <a:endParaRPr lang="en-US" sz="1800" dirty="0"/>
          </a:p>
          <a:p>
            <a:pPr marL="0" indent="0" algn="ctr">
              <a:buNone/>
            </a:pPr>
            <a:r>
              <a:rPr lang="en-US" sz="3200" b="1" dirty="0"/>
              <a:t>Watch the video about the abolition of the slave trade</a:t>
            </a:r>
          </a:p>
          <a:p>
            <a:pPr algn="ctr"/>
            <a:endParaRPr lang="en-US" dirty="0"/>
          </a:p>
        </p:txBody>
      </p:sp>
      <p:pic>
        <p:nvPicPr>
          <p:cNvPr id="3" name="Graphic 2" descr="Clapper board with solid fill">
            <a:extLst>
              <a:ext uri="{FF2B5EF4-FFF2-40B4-BE49-F238E27FC236}">
                <a16:creationId xmlns:a16="http://schemas.microsoft.com/office/drawing/2014/main" id="{61AEA7B8-1A7C-4CC9-51D3-0C85F3C1BE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454691">
            <a:off x="4306209" y="3346538"/>
            <a:ext cx="3129148" cy="3129148"/>
          </a:xfrm>
          <a:prstGeom prst="rect">
            <a:avLst/>
          </a:prstGeom>
        </p:spPr>
      </p:pic>
      <p:pic>
        <p:nvPicPr>
          <p:cNvPr id="5" name="Graphic 4">
            <a:extLst>
              <a:ext uri="{FF2B5EF4-FFF2-40B4-BE49-F238E27FC236}">
                <a16:creationId xmlns:a16="http://schemas.microsoft.com/office/drawing/2014/main" id="{47FD1A7F-EE00-F2D1-86E4-EFD96BF094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99445">
            <a:off x="2481107" y="3761070"/>
            <a:ext cx="1807149" cy="20986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2" name="Graphic 1">
            <a:extLst>
              <a:ext uri="{FF2B5EF4-FFF2-40B4-BE49-F238E27FC236}">
                <a16:creationId xmlns:a16="http://schemas.microsoft.com/office/drawing/2014/main" id="{BA31E739-EED6-6A47-142E-7570F09C03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7542" y="1566777"/>
            <a:ext cx="5253223" cy="4563691"/>
          </a:xfrm>
          <a:prstGeom prst="rect">
            <a:avLst/>
          </a:prstGeom>
        </p:spPr>
      </p:pic>
      <p:sp>
        <p:nvSpPr>
          <p:cNvPr id="175" name="Google Shape;175;g2ee399ad7b7_0_15"/>
          <p:cNvSpPr txBox="1">
            <a:spLocks noGrp="1"/>
          </p:cNvSpPr>
          <p:nvPr>
            <p:ph type="title"/>
          </p:nvPr>
        </p:nvSpPr>
        <p:spPr>
          <a:xfrm>
            <a:off x="838200" y="405467"/>
            <a:ext cx="10515600" cy="1325700"/>
          </a:xfrm>
        </p:spPr>
        <p:txBody>
          <a:bodyPr spcFirstLastPara="1" wrap="square" lIns="91425" tIns="45700" rIns="91425" bIns="45700" anchor="ctr" anchorCtr="0">
            <a:normAutofit/>
          </a:bodyPr>
          <a:lstStyle/>
          <a:p>
            <a:pPr marL="0" lvl="0" indent="0" rtl="0">
              <a:spcBef>
                <a:spcPts val="0"/>
              </a:spcBef>
              <a:spcAft>
                <a:spcPts val="0"/>
              </a:spcAft>
              <a:buNone/>
            </a:pPr>
            <a:r>
              <a:rPr lang="en-US" sz="3600" dirty="0"/>
              <a:t>Abolitionists</a:t>
            </a:r>
          </a:p>
        </p:txBody>
      </p:sp>
      <p:sp>
        <p:nvSpPr>
          <p:cNvPr id="176" name="Google Shape;176;g2ee399ad7b7_0_15"/>
          <p:cNvSpPr txBox="1">
            <a:spLocks noGrp="1"/>
          </p:cNvSpPr>
          <p:nvPr>
            <p:ph type="body" idx="1"/>
          </p:nvPr>
        </p:nvSpPr>
        <p:spPr>
          <a:xfrm>
            <a:off x="803275" y="1677707"/>
            <a:ext cx="5292725" cy="4351338"/>
          </a:xfrm>
        </p:spPr>
        <p:txBody>
          <a:bodyPr spcFirstLastPara="1" wrap="square" lIns="91425" tIns="45700" rIns="91425" bIns="45700" anchor="t" anchorCtr="0">
            <a:normAutofit/>
          </a:bodyPr>
          <a:lstStyle/>
          <a:p>
            <a:pPr marL="14288" indent="0">
              <a:lnSpc>
                <a:spcPts val="2460"/>
              </a:lnSpc>
              <a:spcAft>
                <a:spcPts val="600"/>
              </a:spcAft>
              <a:buNone/>
            </a:pPr>
            <a:r>
              <a:rPr lang="en-US" sz="1800" b="1" dirty="0"/>
              <a:t>Equiano</a:t>
            </a:r>
            <a:r>
              <a:rPr lang="en-US" sz="1800" dirty="0"/>
              <a:t>, also known as </a:t>
            </a:r>
            <a:r>
              <a:rPr lang="en-US" sz="1800" b="1" dirty="0" err="1"/>
              <a:t>Gustava</a:t>
            </a:r>
            <a:r>
              <a:rPr lang="en-US" sz="1800" b="1" dirty="0"/>
              <a:t> </a:t>
            </a:r>
            <a:r>
              <a:rPr lang="en-US" sz="1800" b="1" dirty="0" err="1"/>
              <a:t>Vassa</a:t>
            </a:r>
            <a:r>
              <a:rPr lang="en-US" sz="1800" dirty="0"/>
              <a:t>, was born in West Africa and enslaved as a child.  After buying his own freedom, he became an important abolitionist in Britain.  </a:t>
            </a:r>
          </a:p>
          <a:p>
            <a:pPr marL="14288" indent="0">
              <a:lnSpc>
                <a:spcPts val="2460"/>
              </a:lnSpc>
              <a:spcAft>
                <a:spcPts val="600"/>
              </a:spcAft>
              <a:buNone/>
            </a:pPr>
            <a:r>
              <a:rPr lang="en-US" sz="1800" dirty="0"/>
              <a:t>His autobiography</a:t>
            </a:r>
            <a:r>
              <a:rPr lang="en-US" sz="1800" b="1" dirty="0"/>
              <a:t>, “The Interesting Narrative of the Life of Olaudah Equiano,”</a:t>
            </a:r>
            <a:r>
              <a:rPr lang="en-US" sz="1800" dirty="0"/>
              <a:t> published in 1789, played a vital role in showing the atrocities of slavery and was significant to helping the abolitionist cause.  </a:t>
            </a:r>
          </a:p>
        </p:txBody>
      </p:sp>
      <p:pic>
        <p:nvPicPr>
          <p:cNvPr id="4" name="Picture 3" descr="A person in a red coat&#10;&#10;Description automatically generated">
            <a:extLst>
              <a:ext uri="{FF2B5EF4-FFF2-40B4-BE49-F238E27FC236}">
                <a16:creationId xmlns:a16="http://schemas.microsoft.com/office/drawing/2014/main" id="{C33B1771-74AC-0B44-CEDF-5D2D623BA080}"/>
              </a:ext>
            </a:extLst>
          </p:cNvPr>
          <p:cNvPicPr>
            <a:picLocks noChangeAspect="1"/>
          </p:cNvPicPr>
          <p:nvPr/>
        </p:nvPicPr>
        <p:blipFill>
          <a:blip r:embed="rId5"/>
          <a:stretch>
            <a:fillRect/>
          </a:stretch>
        </p:blipFill>
        <p:spPr>
          <a:xfrm>
            <a:off x="6630927" y="0"/>
            <a:ext cx="4851974"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B166107A-CF22-3BAA-D2EF-F0ABE7C9C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51085">
            <a:off x="9240979" y="1276563"/>
            <a:ext cx="2378144" cy="5196764"/>
          </a:xfrm>
          <a:prstGeom prst="rect">
            <a:avLst/>
          </a:prstGeom>
        </p:spPr>
      </p:pic>
      <p:pic>
        <p:nvPicPr>
          <p:cNvPr id="17" name="Graphic 16">
            <a:extLst>
              <a:ext uri="{FF2B5EF4-FFF2-40B4-BE49-F238E27FC236}">
                <a16:creationId xmlns:a16="http://schemas.microsoft.com/office/drawing/2014/main" id="{BBC8C821-3026-38ED-FC2D-2DB70AD8A5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09423">
            <a:off x="6556749" y="867729"/>
            <a:ext cx="2378144" cy="4987919"/>
          </a:xfrm>
          <a:prstGeom prst="rect">
            <a:avLst/>
          </a:prstGeom>
        </p:spPr>
      </p:pic>
      <p:pic>
        <p:nvPicPr>
          <p:cNvPr id="16" name="Picture 15" descr="A close-up of a text&#10;&#10;Description automatically generated">
            <a:extLst>
              <a:ext uri="{FF2B5EF4-FFF2-40B4-BE49-F238E27FC236}">
                <a16:creationId xmlns:a16="http://schemas.microsoft.com/office/drawing/2014/main" id="{96D86264-6D29-8E0C-AA4D-7EFC143183FE}"/>
              </a:ext>
            </a:extLst>
          </p:cNvPr>
          <p:cNvPicPr>
            <a:picLocks noChangeAspect="1"/>
          </p:cNvPicPr>
          <p:nvPr/>
        </p:nvPicPr>
        <p:blipFill>
          <a:blip r:embed="rId5"/>
          <a:stretch>
            <a:fillRect/>
          </a:stretch>
        </p:blipFill>
        <p:spPr>
          <a:xfrm rot="966478">
            <a:off x="8957078" y="1433514"/>
            <a:ext cx="2369206" cy="4693284"/>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0FA7703-69BC-2B8E-E1CC-9CFC9E127B8E}"/>
              </a:ext>
            </a:extLst>
          </p:cNvPr>
          <p:cNvSpPr txBox="1"/>
          <p:nvPr/>
        </p:nvSpPr>
        <p:spPr>
          <a:xfrm>
            <a:off x="740229" y="1845010"/>
            <a:ext cx="4532811" cy="2639697"/>
          </a:xfrm>
          <a:prstGeom prst="rect">
            <a:avLst/>
          </a:prstGeom>
          <a:noFill/>
        </p:spPr>
        <p:txBody>
          <a:bodyPr wrap="square">
            <a:spAutoFit/>
          </a:bodyPr>
          <a:lstStyle/>
          <a:p>
            <a:pPr marL="0" indent="0">
              <a:lnSpc>
                <a:spcPts val="2020"/>
              </a:lnSpc>
              <a:buNone/>
            </a:pPr>
            <a:r>
              <a:rPr lang="en-US" sz="1600" b="1" dirty="0"/>
              <a:t>William Fox’s Address to the People of Great Britain, on the Propriety of Refraining  from the Use if West India Sugar and Rum, 1791.</a:t>
            </a:r>
          </a:p>
          <a:p>
            <a:pPr marL="0" indent="0">
              <a:lnSpc>
                <a:spcPts val="2020"/>
              </a:lnSpc>
              <a:buNone/>
            </a:pPr>
            <a:endParaRPr lang="en-US" sz="1600" b="1" dirty="0"/>
          </a:p>
          <a:p>
            <a:pPr marL="0" indent="0">
              <a:lnSpc>
                <a:spcPts val="2020"/>
              </a:lnSpc>
              <a:buNone/>
            </a:pPr>
            <a:r>
              <a:rPr lang="en-US" sz="1600" dirty="0"/>
              <a:t>This was a very popular pamphlet and appealed to adults and children at the time. It encouraged them to abstain from sugar. </a:t>
            </a:r>
          </a:p>
          <a:p>
            <a:pPr marL="0" indent="0">
              <a:lnSpc>
                <a:spcPts val="2020"/>
              </a:lnSpc>
              <a:buNone/>
            </a:pPr>
            <a:endParaRPr lang="en-US" sz="1600" dirty="0"/>
          </a:p>
          <a:p>
            <a:pPr marL="0" indent="0">
              <a:lnSpc>
                <a:spcPts val="2020"/>
              </a:lnSpc>
              <a:buNone/>
            </a:pPr>
            <a:r>
              <a:rPr lang="en-US" sz="1600" dirty="0"/>
              <a:t>In one instance, it was noted, a 10-year-old boy, wouldn’t take sugar – </a:t>
            </a:r>
          </a:p>
        </p:txBody>
      </p:sp>
      <p:sp>
        <p:nvSpPr>
          <p:cNvPr id="6" name="Google Shape;175;g2ee399ad7b7_0_15">
            <a:extLst>
              <a:ext uri="{FF2B5EF4-FFF2-40B4-BE49-F238E27FC236}">
                <a16:creationId xmlns:a16="http://schemas.microsoft.com/office/drawing/2014/main" id="{7D83700C-4F18-9837-BD91-8E7945E6330E}"/>
              </a:ext>
            </a:extLst>
          </p:cNvPr>
          <p:cNvSpPr txBox="1">
            <a:spLocks/>
          </p:cNvSpPr>
          <p:nvPr/>
        </p:nvSpPr>
        <p:spPr>
          <a:xfrm>
            <a:off x="803275" y="415627"/>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William Fox’s Address</a:t>
            </a:r>
          </a:p>
        </p:txBody>
      </p:sp>
      <p:grpSp>
        <p:nvGrpSpPr>
          <p:cNvPr id="11" name="Group 10">
            <a:extLst>
              <a:ext uri="{FF2B5EF4-FFF2-40B4-BE49-F238E27FC236}">
                <a16:creationId xmlns:a16="http://schemas.microsoft.com/office/drawing/2014/main" id="{B6C0D248-97BB-C4DB-51FC-334CB864834E}"/>
              </a:ext>
            </a:extLst>
          </p:cNvPr>
          <p:cNvGrpSpPr/>
          <p:nvPr/>
        </p:nvGrpSpPr>
        <p:grpSpPr>
          <a:xfrm>
            <a:off x="1211580" y="4515168"/>
            <a:ext cx="3531144" cy="1005840"/>
            <a:chOff x="1343660" y="4555808"/>
            <a:chExt cx="3531144" cy="1005840"/>
          </a:xfrm>
        </p:grpSpPr>
        <p:pic>
          <p:nvPicPr>
            <p:cNvPr id="8" name="Graphic 7">
              <a:extLst>
                <a:ext uri="{FF2B5EF4-FFF2-40B4-BE49-F238E27FC236}">
                  <a16:creationId xmlns:a16="http://schemas.microsoft.com/office/drawing/2014/main" id="{D8FB436D-F04E-1EB6-67D3-E54054A66D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343660" y="4555808"/>
              <a:ext cx="3472180" cy="1005840"/>
            </a:xfrm>
            <a:prstGeom prst="rect">
              <a:avLst/>
            </a:prstGeom>
          </p:spPr>
        </p:pic>
        <p:sp>
          <p:nvSpPr>
            <p:cNvPr id="10" name="TextBox 9">
              <a:extLst>
                <a:ext uri="{FF2B5EF4-FFF2-40B4-BE49-F238E27FC236}">
                  <a16:creationId xmlns:a16="http://schemas.microsoft.com/office/drawing/2014/main" id="{006BF72D-F190-831D-0C2C-86E3EA87F914}"/>
                </a:ext>
              </a:extLst>
            </p:cNvPr>
            <p:cNvSpPr txBox="1"/>
            <p:nvPr/>
          </p:nvSpPr>
          <p:spPr>
            <a:xfrm>
              <a:off x="1402623" y="4969623"/>
              <a:ext cx="3472181" cy="369332"/>
            </a:xfrm>
            <a:prstGeom prst="rect">
              <a:avLst/>
            </a:prstGeom>
            <a:noFill/>
          </p:spPr>
          <p:txBody>
            <a:bodyPr wrap="square">
              <a:spAutoFit/>
            </a:bodyPr>
            <a:lstStyle/>
            <a:p>
              <a:r>
                <a:rPr lang="en-US" sz="1800" b="1" dirty="0">
                  <a:solidFill>
                    <a:schemeClr val="bg1"/>
                  </a:solidFill>
                </a:rPr>
                <a:t>“…since he read Fox’s tract.” </a:t>
              </a:r>
            </a:p>
          </p:txBody>
        </p:sp>
      </p:grpSp>
      <p:pic>
        <p:nvPicPr>
          <p:cNvPr id="12" name="Picture 11" descr="A close-up of a newspaper&#10;&#10;Description automatically generated">
            <a:extLst>
              <a:ext uri="{FF2B5EF4-FFF2-40B4-BE49-F238E27FC236}">
                <a16:creationId xmlns:a16="http://schemas.microsoft.com/office/drawing/2014/main" id="{339550A5-0A8A-CC2B-8CF3-F73B6387A3E8}"/>
              </a:ext>
            </a:extLst>
          </p:cNvPr>
          <p:cNvPicPr>
            <a:picLocks noChangeAspect="1"/>
          </p:cNvPicPr>
          <p:nvPr/>
        </p:nvPicPr>
        <p:blipFill>
          <a:blip r:embed="rId8"/>
          <a:stretch>
            <a:fillRect/>
          </a:stretch>
        </p:blipFill>
        <p:spPr>
          <a:xfrm rot="21232052">
            <a:off x="6329920" y="1195893"/>
            <a:ext cx="2272194" cy="4501108"/>
          </a:xfrm>
          <a:prstGeom prst="rect">
            <a:avLst/>
          </a:prstGeom>
          <a:ln w="25400" cap="sq">
            <a:solidFill>
              <a:srgbClr val="25283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1702209"/>
      </p:ext>
    </p:extLst>
  </p:cSld>
  <p:clrMapOvr>
    <a:masterClrMapping/>
  </p:clrMapOvr>
</p:sld>
</file>

<file path=ppt/theme/theme1.xml><?xml version="1.0" encoding="utf-8"?>
<a:theme xmlns:a="http://schemas.openxmlformats.org/drawingml/2006/main" name="Update - Teaching Slavery in Scotland">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2136</Words>
  <Application>Microsoft Office PowerPoint</Application>
  <PresentationFormat>Widescreen</PresentationFormat>
  <Paragraphs>166</Paragraphs>
  <Slides>27</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Arial</vt:lpstr>
      <vt:lpstr>Calibri</vt:lpstr>
      <vt:lpstr>Roboto</vt:lpstr>
      <vt:lpstr>Segoe UI</vt:lpstr>
      <vt:lpstr>Times New Roman</vt:lpstr>
      <vt:lpstr>Update - Teaching Slavery in Scotland</vt:lpstr>
      <vt:lpstr>What do  children’s sweets  have to do with the fight against slavery?</vt:lpstr>
      <vt:lpstr>PowerPoint Presentation</vt:lpstr>
      <vt:lpstr>PowerPoint Presentation</vt:lpstr>
      <vt:lpstr>PowerPoint Presentation</vt:lpstr>
      <vt:lpstr>Britain’s Caribbean Islands: A Difficult History </vt:lpstr>
      <vt:lpstr>PowerPoint Presentation</vt:lpstr>
      <vt:lpstr>The abolition of the slave trade in Britain </vt:lpstr>
      <vt:lpstr>Abolitionists</vt:lpstr>
      <vt:lpstr>PowerPoint Presentation</vt:lpstr>
      <vt:lpstr>Excerpt from the diary of Katherine Plymley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Excerpt from the diary of Katherine Plymley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did British understandings of race change between 1600 and 1807?</dc:title>
  <dc:creator>Romy Nicol</dc:creator>
  <cp:lastModifiedBy>Katie Hunter</cp:lastModifiedBy>
  <cp:revision>101</cp:revision>
  <dcterms:created xsi:type="dcterms:W3CDTF">2024-05-07T17:09:22Z</dcterms:created>
  <dcterms:modified xsi:type="dcterms:W3CDTF">2025-03-10T15:03:37Z</dcterms:modified>
</cp:coreProperties>
</file>